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3" r:id="rId11"/>
    <p:sldId id="272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FF"/>
    <a:srgbClr val="FFFF00"/>
    <a:srgbClr val="000000"/>
    <a:srgbClr val="3FA2AF"/>
    <a:srgbClr val="009900"/>
    <a:srgbClr val="FF3300"/>
    <a:srgbClr val="1E0460"/>
    <a:srgbClr val="7821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9" autoAdjust="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879945-6031-432A-9218-C94DB1B9D8D7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B8AF75-64DD-449D-896C-35B53E6A53E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A063-F562-4433-A33C-B1B3B95C2374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F73CE-9846-4C7E-A5AF-EC42B9C417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4BA8-7DD6-45FE-97B4-8A5097DDF3AC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E0C-E4D4-4A2C-B36D-B35C362023F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D3E0-734B-4AB2-9944-4435A670436A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99EB-F368-44CE-9B79-7CCF8C365A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68CF-DD38-4127-B42C-7377FC40C5E2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552A-8A23-4102-92FC-0CFD459E55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77609-955C-4734-8E99-AF5DDF2077BC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1E65-0F25-49F7-BF04-1DF9EB595E1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1FE6-3DE1-47DF-B8E3-90CE4C41938C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6600-8685-4131-8C1C-4E9C1C7853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068B-A9A5-4B5E-91B4-EFC4F6CB32D7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6BE8-5E61-4082-82CD-92614D903E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36D3-EDAA-4117-9292-3C934906DC16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35F2-0360-4986-890C-D3D28357D3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17B8-47D6-4C63-AA73-38BE1EE7FB71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C59D-6A5B-4A83-ABB6-20E2952EAB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A23E-21E1-4246-9877-1582B3F5CC7B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0BFF-417C-48DB-B868-C70D9B7CBD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F47E4-1491-4525-ABE8-1D76E42C7BC0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D9C4-4A20-48C4-8CE6-2EAC0B8BD0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FC8DDF-60B4-49FC-A45E-E62AE5CADA3C}" type="datetimeFigureOut">
              <a:rPr lang="uk-UA"/>
              <a:pPr>
                <a:defRPr/>
              </a:pPr>
              <a:t>16.02.2013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38FEF-5082-448E-8429-DBFF28C970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7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://uk.wikipedia.org/wiki/%D0%A7%D0%B5%D1%80%D0%BA%D0%B0%D1%81%D0%B8" TargetMode="External"/><Relationship Id="rId4" Type="http://schemas.openxmlformats.org/officeDocument/2006/relationships/hyperlink" Target="http://uk.wikipedia.org/wiki/%D0%9F%D0%B0%D0%BC'%D1%8F%D1%82%D0%BD%D0%B8%D0%BA_%D0%92%D0%B0%D1%81%D0%B8%D0%BB%D1%8E_%D0%A1%D0%B8%D0%BC%D0%BE%D0%BD%D0%B5%D0%BD%D0%BA%D1%83_(%D0%A7%D0%B5%D1%80%D0%BA%D0%B0%D1%81%D0%B8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21129799">
            <a:off x="-793291" y="736243"/>
            <a:ext cx="7756774" cy="1470025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chemeClr val="tx1"/>
                </a:solidFill>
                <a:latin typeface="Mistral" pitchFamily="66" charset="0"/>
              </a:rPr>
              <a:t>Василь Андрійович Симоненко</a:t>
            </a:r>
            <a:endParaRPr lang="uk-UA" sz="6000" b="1" dirty="0">
              <a:solidFill>
                <a:schemeClr val="tx1"/>
              </a:solidFill>
              <a:latin typeface="Mistral" pitchFamily="66" charset="0"/>
            </a:endParaRPr>
          </a:p>
        </p:txBody>
      </p:sp>
      <p:pic>
        <p:nvPicPr>
          <p:cNvPr id="8" name="Рисунок 7" descr="‘Ё¬®­Ґ­Є®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8792" y="1357298"/>
            <a:ext cx="3576939" cy="5310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Lef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 rot="20721578">
            <a:off x="2384979" y="3497097"/>
            <a:ext cx="177324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atin typeface="Mistral" pitchFamily="66" charset="0"/>
              </a:rPr>
              <a:t>1935-1963</a:t>
            </a:r>
            <a:endParaRPr lang="uk-UA" sz="3600" b="1" dirty="0">
              <a:latin typeface="Mistral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37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i="1" cap="none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Твори поета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787900" y="1628775"/>
            <a:ext cx="383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1800" b="1" smtClean="0">
                <a:solidFill>
                  <a:schemeClr val="tx1"/>
                </a:solidFill>
                <a:latin typeface="French Script MT" pitchFamily="66" charset="0"/>
              </a:rPr>
              <a:t>Казки: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 “Цар Плаксій та Лоскотон”,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 “Подорож у країну Навпаки”,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 “Казка про Дурила”</a:t>
            </a:r>
          </a:p>
          <a:p>
            <a:pPr>
              <a:lnSpc>
                <a:spcPct val="90000"/>
              </a:lnSpc>
            </a:pPr>
            <a:r>
              <a:rPr lang="uk-UA" sz="1800" b="1" smtClean="0">
                <a:solidFill>
                  <a:schemeClr val="tx1"/>
                </a:solidFill>
                <a:latin typeface="French Script MT" pitchFamily="66" charset="0"/>
              </a:rPr>
              <a:t>Поезії: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“Жорна”,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“Мій родовід!”,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“Піч”,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“Перший”,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 “Дід умер”,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 “Лебеді материнства”,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 “Ти знаєш, що ти – людина”,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smtClean="0">
                <a:solidFill>
                  <a:schemeClr val="tx1"/>
                </a:solidFill>
                <a:latin typeface="French Script MT" pitchFamily="66" charset="0"/>
              </a:rPr>
              <a:t>      “Гей, нові Колумби й Магеллани”.</a:t>
            </a:r>
          </a:p>
        </p:txBody>
      </p:sp>
      <p:pic>
        <p:nvPicPr>
          <p:cNvPr id="36868" name="Picture 4" descr="306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557338"/>
            <a:ext cx="3440112" cy="4548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50169823_8e2278a8dca96a38cbde958ae15999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4000" b="1" cap="none" smtClean="0">
                <a:solidFill>
                  <a:schemeClr val="tx1"/>
                </a:solidFill>
                <a:effectLst/>
                <a:latin typeface="Forte" pitchFamily="66" charset="0"/>
              </a:rPr>
              <a:t>“Лебеді материнства”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3500438"/>
            <a:ext cx="8659813" cy="2520950"/>
          </a:xfrm>
        </p:spPr>
        <p:txBody>
          <a:bodyPr/>
          <a:lstStyle/>
          <a:p>
            <a:r>
              <a:rPr lang="uk-UA" sz="2000" b="1" smtClean="0">
                <a:solidFill>
                  <a:schemeClr val="tx1"/>
                </a:solidFill>
              </a:rPr>
              <a:t>Провідна думка твору – найдорожчим для кожної людини є Батьківщина, котру не обирають, як рідну матір, а люблять такою, як вона є. На початку твору постає чарівний світ казки, що манить і бентежить маленького героя. Далі – напутнє слово матері синові, якому колись доведеться вирушати в життєву дорогу і поставати перед вибором. </a:t>
            </a:r>
          </a:p>
          <a:p>
            <a:r>
              <a:rPr lang="uk-UA" sz="2000" b="1" smtClean="0">
                <a:solidFill>
                  <a:schemeClr val="tx1"/>
                </a:solidFill>
              </a:rPr>
              <a:t>Вірш сповнений народнопісенних символів, казкових образів, співзвучний із колисковими; його прикрашають епітети і порівняння.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851275" y="1484313"/>
            <a:ext cx="5111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Можна все на світі вибирати, сину,</a:t>
            </a:r>
          </a:p>
          <a:p>
            <a:r>
              <a:rPr lang="uk-UA" sz="2000" i="1"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Вибрати не можна тільки Батьківщину!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07" y="213793"/>
            <a:ext cx="8525531" cy="772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dirty="0" err="1" smtClean="0"/>
              <a:t>Ти</a:t>
            </a:r>
            <a:r>
              <a:rPr lang="ru-RU" dirty="0" smtClean="0"/>
              <a:t> </a:t>
            </a:r>
            <a:r>
              <a:rPr lang="ru-RU" dirty="0" err="1" smtClean="0"/>
              <a:t>знаєш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ти</a:t>
            </a:r>
            <a:r>
              <a:rPr lang="ru-RU" dirty="0" smtClean="0"/>
              <a:t> — </a:t>
            </a:r>
            <a:r>
              <a:rPr lang="ru-RU" dirty="0" err="1" smtClean="0"/>
              <a:t>людина</a:t>
            </a:r>
            <a:r>
              <a:rPr lang="ru-RU" dirty="0" smtClean="0"/>
              <a:t>?»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929687" cy="5286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i="1" smtClean="0">
                <a:solidFill>
                  <a:schemeClr val="tx1"/>
                </a:solidFill>
                <a:latin typeface="Edwardian Script ITC" pitchFamily="66" charset="0"/>
              </a:rPr>
              <a:t>З перших </a:t>
            </a:r>
            <a:r>
              <a:rPr lang="uk-UA" sz="2400" i="1" smtClean="0">
                <a:solidFill>
                  <a:schemeClr val="tx1"/>
                </a:solidFill>
                <a:latin typeface="Edwardian Script ITC" pitchFamily="66" charset="0"/>
              </a:rPr>
              <a:t>рядків</a:t>
            </a:r>
            <a:r>
              <a:rPr lang="ru-RU" sz="2400" i="1" smtClean="0">
                <a:solidFill>
                  <a:schemeClr val="tx1"/>
                </a:solidFill>
                <a:latin typeface="Edwardian Script ITC" pitchFamily="66" charset="0"/>
              </a:rPr>
              <a:t> твору звучать риторичні запитання, які стимулюють осмисле</a:t>
            </a:r>
            <a:r>
              <a:rPr lang="uk-UA" sz="2400" i="1" smtClean="0">
                <a:solidFill>
                  <a:schemeClr val="tx1"/>
                </a:solidFill>
                <a:latin typeface="Edwardian Script ITC" pitchFamily="66" charset="0"/>
              </a:rPr>
              <a:t>ння</a:t>
            </a:r>
            <a:r>
              <a:rPr lang="ru-RU" sz="2400" i="1" smtClean="0">
                <a:solidFill>
                  <a:schemeClr val="tx1"/>
                </a:solidFill>
                <a:latin typeface="Edwardian Script ITC" pitchFamily="66" charset="0"/>
              </a:rPr>
              <a:t> нашого життя та історичної місії людини на землі, неповторності кожної особистості</a:t>
            </a:r>
            <a:r>
              <a:rPr lang="en-US" sz="2400" i="1" smtClean="0">
                <a:solidFill>
                  <a:schemeClr val="tx1"/>
                </a:solidFill>
                <a:latin typeface="Edwardian Script ITC" pitchFamily="66" charset="0"/>
              </a:rPr>
              <a:t>.</a:t>
            </a:r>
            <a:r>
              <a:rPr lang="ru-RU" sz="2400" i="1" smtClean="0">
                <a:solidFill>
                  <a:schemeClr val="tx1"/>
                </a:solidFill>
                <a:latin typeface="Edwardian Script ITC" pitchFamily="66" charset="0"/>
              </a:rPr>
              <a:t> Не можна </a:t>
            </a:r>
            <a:r>
              <a:rPr lang="uk-UA" sz="2400" i="1" smtClean="0">
                <a:solidFill>
                  <a:schemeClr val="tx1"/>
                </a:solidFill>
                <a:latin typeface="Edwardian Script ITC" pitchFamily="66" charset="0"/>
              </a:rPr>
              <a:t>забувати</a:t>
            </a:r>
            <a:r>
              <a:rPr lang="ru-RU" sz="2400" i="1" smtClean="0">
                <a:solidFill>
                  <a:schemeClr val="tx1"/>
                </a:solidFill>
                <a:latin typeface="Edwardian Script ITC" pitchFamily="66" charset="0"/>
              </a:rPr>
              <a:t> про те, що кожна мить неповторна, її ніколи не </a:t>
            </a:r>
            <a:r>
              <a:rPr lang="uk-UA" sz="2400" i="1" smtClean="0">
                <a:solidFill>
                  <a:schemeClr val="tx1"/>
                </a:solidFill>
                <a:latin typeface="Edwardian Script ITC" pitchFamily="66" charset="0"/>
              </a:rPr>
              <a:t>повернути</a:t>
            </a:r>
            <a:r>
              <a:rPr lang="ru-RU" sz="2400" i="1" smtClean="0">
                <a:solidFill>
                  <a:schemeClr val="tx1"/>
                </a:solidFill>
                <a:latin typeface="Edwardian Script ITC" pitchFamily="66" charset="0"/>
              </a:rPr>
              <a:t>, її ніхто, крім нас, не проживе: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000" smtClean="0">
              <a:solidFill>
                <a:schemeClr val="tx1"/>
              </a:solidFill>
              <a:latin typeface="Edwardian Script ITC" pitchFamily="66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b="1" smtClean="0">
                <a:solidFill>
                  <a:schemeClr val="tx1"/>
                </a:solidFill>
                <a:latin typeface="Edwardian Script ITC" pitchFamily="66" charset="0"/>
              </a:rPr>
              <a:t>                                                      І жити спішити треба –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b="1" smtClean="0">
                <a:solidFill>
                  <a:schemeClr val="tx1"/>
                </a:solidFill>
                <a:latin typeface="Edwardian Script ITC" pitchFamily="66" charset="0"/>
              </a:rPr>
              <a:t>                                                      Кохати спішити треба –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sz="1800" b="1" smtClean="0">
                <a:solidFill>
                  <a:schemeClr val="tx1"/>
                </a:solidFill>
                <a:latin typeface="Edwardian Script ITC" pitchFamily="66" charset="0"/>
              </a:rPr>
              <a:t>                                                      Гляди ж, не проспи!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sz="1800" b="1" smtClean="0">
              <a:solidFill>
                <a:schemeClr val="tx1"/>
              </a:solidFill>
              <a:latin typeface="Edwardian Script ITC" pitchFamily="66" charset="0"/>
            </a:endParaRPr>
          </a:p>
          <a:p>
            <a:pPr>
              <a:lnSpc>
                <a:spcPct val="90000"/>
              </a:lnSpc>
            </a:pPr>
            <a:r>
              <a:rPr lang="uk-UA" sz="2400" i="1" smtClean="0">
                <a:solidFill>
                  <a:schemeClr val="tx1"/>
                </a:solidFill>
                <a:latin typeface="Edwardian Script ITC" pitchFamily="66" charset="0"/>
              </a:rPr>
              <a:t>Головна думка - кожній людині треба залишити свій слід на цій землі, бо дуже мало часу для цього відпущено долею. Мотиви цінності людського життя, утвердження неповторності кожної особистості сповнюють вірш глибоким гуманістичним пафосом.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sz="1800" b="1" smtClean="0">
              <a:solidFill>
                <a:schemeClr val="tx1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0" y="1357313"/>
            <a:ext cx="356393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Franklin Gothic Book" pitchFamily="34" charset="0"/>
              </a:rPr>
              <a:t>1</a:t>
            </a:r>
            <a:r>
              <a:rPr lang="ru-RU" sz="1400" b="1" u="sng">
                <a:latin typeface="Franklin Gothic Book" pitchFamily="34" charset="0"/>
              </a:rPr>
              <a:t>.</a:t>
            </a:r>
            <a:r>
              <a:rPr lang="ru-RU" sz="1400" b="1">
                <a:latin typeface="Franklin Gothic Book" pitchFamily="34" charset="0"/>
              </a:rPr>
              <a:t>Визначте віршовий розмір поетичних    рядків В. Симоненка:</a:t>
            </a:r>
          </a:p>
          <a:p>
            <a:r>
              <a:rPr lang="ru-RU" sz="1400" b="1" i="1">
                <a:latin typeface="Franklin Gothic Book" pitchFamily="34" charset="0"/>
              </a:rPr>
              <a:t>        Вона прийшла непрохана й неждана,</a:t>
            </a:r>
          </a:p>
          <a:p>
            <a:r>
              <a:rPr lang="ru-RU" sz="1400" b="1" i="1">
                <a:latin typeface="Franklin Gothic Book" pitchFamily="34" charset="0"/>
              </a:rPr>
              <a:t>        І я її зустріти не зумів.</a:t>
            </a:r>
          </a:p>
          <a:p>
            <a:pPr lvl="1"/>
            <a:endParaRPr lang="ru-RU" sz="1400" b="1" i="1">
              <a:latin typeface="Franklin Gothic Book" pitchFamily="34" charset="0"/>
            </a:endParaRPr>
          </a:p>
          <a:p>
            <a:pPr lvl="1"/>
            <a:r>
              <a:rPr lang="ru-RU" sz="1400" b="1">
                <a:latin typeface="Franklin Gothic Book" pitchFamily="34" charset="0"/>
              </a:rPr>
              <a:t> А. Ямб;</a:t>
            </a:r>
          </a:p>
          <a:p>
            <a:pPr lvl="1"/>
            <a:r>
              <a:rPr lang="ru-RU" sz="1400" b="1">
                <a:latin typeface="Franklin Gothic Book" pitchFamily="34" charset="0"/>
              </a:rPr>
              <a:t> Б. хорей;</a:t>
            </a:r>
          </a:p>
          <a:p>
            <a:pPr lvl="1"/>
            <a:r>
              <a:rPr lang="ru-RU" sz="1400" b="1">
                <a:latin typeface="Franklin Gothic Book" pitchFamily="34" charset="0"/>
              </a:rPr>
              <a:t> В. амфібрахій;</a:t>
            </a:r>
          </a:p>
          <a:p>
            <a:pPr lvl="1"/>
            <a:r>
              <a:rPr lang="ru-RU" sz="1400" b="1">
                <a:latin typeface="Franklin Gothic Book" pitchFamily="34" charset="0"/>
              </a:rPr>
              <a:t> Г. анапест; </a:t>
            </a:r>
          </a:p>
          <a:p>
            <a:pPr lvl="1"/>
            <a:r>
              <a:rPr lang="ru-RU" sz="1400" b="1">
                <a:latin typeface="Franklin Gothic Book" pitchFamily="34" charset="0"/>
              </a:rPr>
              <a:t> Д. дактиль.</a:t>
            </a:r>
          </a:p>
        </p:txBody>
      </p:sp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5651500" y="1268413"/>
            <a:ext cx="34925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Franklin Gothic Book" pitchFamily="34" charset="0"/>
              </a:rPr>
              <a:t>2.Укажіть рядки, у яких В. Симоненко використав епіфору.</a:t>
            </a:r>
          </a:p>
          <a:p>
            <a:r>
              <a:rPr lang="ru-RU" sz="1400" b="1">
                <a:latin typeface="Franklin Gothic Book" pitchFamily="34" charset="0"/>
              </a:rPr>
              <a:t>         А. «І з тобою було б нам гірко, Обіймав би нас            часто сум...»</a:t>
            </a:r>
          </a:p>
          <a:p>
            <a:r>
              <a:rPr lang="ru-RU" sz="1400" b="1">
                <a:latin typeface="Franklin Gothic Book" pitchFamily="34" charset="0"/>
              </a:rPr>
              <a:t>          Б. «Україно! Ти для мене диво! І нехай пливе за           роком рік, Буду, мамо горда і вродлива, З тебе дивуватися повік...»</a:t>
            </a:r>
          </a:p>
          <a:p>
            <a:r>
              <a:rPr lang="ru-RU" sz="1400" b="1">
                <a:latin typeface="Franklin Gothic Book" pitchFamily="34" charset="0"/>
              </a:rPr>
              <a:t>          В. «Маю я святе синівське право</a:t>
            </a:r>
          </a:p>
          <a:p>
            <a:r>
              <a:rPr lang="ru-RU" sz="1400" b="1">
                <a:latin typeface="Franklin Gothic Book" pitchFamily="34" charset="0"/>
              </a:rPr>
              <a:t>З матір'ю побуть на самоті.» </a:t>
            </a:r>
          </a:p>
          <a:p>
            <a:r>
              <a:rPr lang="ru-RU" sz="1400" b="1">
                <a:latin typeface="Franklin Gothic Book" pitchFamily="34" charset="0"/>
              </a:rPr>
              <a:t>          Г. «Ти знаєш, що ти - людина?</a:t>
            </a:r>
          </a:p>
          <a:p>
            <a:pPr lvl="1"/>
            <a:r>
              <a:rPr lang="uk-UA" sz="1400" b="1">
                <a:latin typeface="Franklin Gothic Book" pitchFamily="34" charset="0"/>
              </a:rPr>
              <a:t>     Ти знаєш про це чи ні?» </a:t>
            </a:r>
          </a:p>
          <a:p>
            <a:pPr lvl="1"/>
            <a:r>
              <a:rPr lang="uk-UA" sz="1400" b="1">
                <a:latin typeface="Franklin Gothic Book" pitchFamily="34" charset="0"/>
              </a:rPr>
              <a:t>Д. «Усмішка твоя - єдина.</a:t>
            </a:r>
          </a:p>
          <a:p>
            <a:pPr lvl="1"/>
            <a:r>
              <a:rPr lang="uk-UA" sz="1400" b="1">
                <a:latin typeface="Franklin Gothic Book" pitchFamily="34" charset="0"/>
              </a:rPr>
              <a:t>     Мука твоя - єдина,</a:t>
            </a:r>
          </a:p>
          <a:p>
            <a:pPr lvl="1"/>
            <a:r>
              <a:rPr lang="uk-UA" sz="1400" b="1">
                <a:latin typeface="Franklin Gothic Book" pitchFamily="34" charset="0"/>
              </a:rPr>
              <a:t>     Очі твої - одні.»</a:t>
            </a:r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2843213" y="2924175"/>
            <a:ext cx="219551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Franklin Gothic Book" pitchFamily="34" charset="0"/>
              </a:rPr>
              <a:t>3.До якого покоління українських митців належить В. Симоненко?</a:t>
            </a:r>
          </a:p>
          <a:p>
            <a:pPr lvl="1"/>
            <a:r>
              <a:rPr lang="ru-RU" sz="1400" b="1">
                <a:latin typeface="Franklin Gothic Book" pitchFamily="34" charset="0"/>
              </a:rPr>
              <a:t> А. «П'ятдесятники»;</a:t>
            </a:r>
          </a:p>
          <a:p>
            <a:pPr lvl="1"/>
            <a:r>
              <a:rPr lang="ru-RU" sz="1400" b="1">
                <a:latin typeface="Franklin Gothic Book" pitchFamily="34" charset="0"/>
              </a:rPr>
              <a:t> Б. «розстріляне відродження»;</a:t>
            </a:r>
          </a:p>
          <a:p>
            <a:pPr lvl="1"/>
            <a:r>
              <a:rPr lang="ru-RU" sz="1400" b="1">
                <a:latin typeface="Franklin Gothic Book" pitchFamily="34" charset="0"/>
              </a:rPr>
              <a:t> В. «шістдесятники»;</a:t>
            </a:r>
          </a:p>
          <a:p>
            <a:r>
              <a:rPr lang="uk-UA" sz="1400" b="1">
                <a:latin typeface="Franklin Gothic Book" pitchFamily="34" charset="0"/>
              </a:rPr>
              <a:t>            Г. воєнних років.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23034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 b="1" u="sng">
                <a:latin typeface="Franklin Gothic Book" pitchFamily="34" charset="0"/>
              </a:rPr>
              <a:t>4.</a:t>
            </a:r>
            <a:r>
              <a:rPr lang="uk-UA" sz="1400" b="1">
                <a:latin typeface="Franklin Gothic Book" pitchFamily="34" charset="0"/>
              </a:rPr>
              <a:t> Яка з поезій В.Симоненка не є твором для дітей?</a:t>
            </a:r>
          </a:p>
          <a:p>
            <a:endParaRPr lang="uk-UA" sz="1400" b="1">
              <a:latin typeface="Franklin Gothic Book" pitchFamily="34" charset="0"/>
            </a:endParaRPr>
          </a:p>
          <a:p>
            <a:r>
              <a:rPr lang="uk-UA" sz="1400" b="1">
                <a:latin typeface="Franklin Gothic Book" pitchFamily="34" charset="0"/>
              </a:rPr>
              <a:t>   А. “Цар Плаксій і Лоскотон”</a:t>
            </a:r>
          </a:p>
          <a:p>
            <a:r>
              <a:rPr lang="uk-UA" sz="1400" b="1">
                <a:latin typeface="Franklin Gothic Book" pitchFamily="34" charset="0"/>
              </a:rPr>
              <a:t>   Б. “Подорож у країну Навпаки”</a:t>
            </a:r>
          </a:p>
          <a:p>
            <a:r>
              <a:rPr lang="uk-UA" sz="1400" b="1">
                <a:latin typeface="Franklin Gothic Book" pitchFamily="34" charset="0"/>
              </a:rPr>
              <a:t>   В.”Казка про Дурила”</a:t>
            </a:r>
          </a:p>
          <a:p>
            <a:r>
              <a:rPr lang="uk-UA" sz="1400" b="1">
                <a:latin typeface="Franklin Gothic Book" pitchFamily="34" charset="0"/>
              </a:rPr>
              <a:t>   Г.”Дума про щастя”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859338" y="4797425"/>
            <a:ext cx="26654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400" b="1">
                <a:latin typeface="Franklin Gothic Book" pitchFamily="34" charset="0"/>
              </a:rPr>
              <a:t>5. Укажіть рік виходу першої збірки “Тиша і грім”</a:t>
            </a:r>
          </a:p>
          <a:p>
            <a:r>
              <a:rPr lang="uk-UA" sz="1400" b="1">
                <a:latin typeface="Franklin Gothic Book" pitchFamily="34" charset="0"/>
              </a:rPr>
              <a:t>    </a:t>
            </a:r>
          </a:p>
          <a:p>
            <a:r>
              <a:rPr lang="uk-UA" sz="1400" b="1">
                <a:latin typeface="Franklin Gothic Book" pitchFamily="34" charset="0"/>
              </a:rPr>
              <a:t>    А. 1964р.</a:t>
            </a:r>
          </a:p>
          <a:p>
            <a:r>
              <a:rPr lang="uk-UA" sz="1400" b="1">
                <a:latin typeface="Franklin Gothic Book" pitchFamily="34" charset="0"/>
              </a:rPr>
              <a:t>    Б. 1962р.</a:t>
            </a:r>
          </a:p>
          <a:p>
            <a:r>
              <a:rPr lang="uk-UA" sz="1400" b="1">
                <a:latin typeface="Franklin Gothic Book" pitchFamily="34" charset="0"/>
              </a:rPr>
              <a:t>    В. 1961р.</a:t>
            </a:r>
          </a:p>
          <a:p>
            <a:r>
              <a:rPr lang="uk-UA" sz="1400" b="1">
                <a:latin typeface="Franklin Gothic Book" pitchFamily="34" charset="0"/>
              </a:rPr>
              <a:t>    Г. 1960р.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59113" y="34766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Тести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29718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mtClean="0"/>
              <a:t>Відповіді:</a:t>
            </a:r>
          </a:p>
          <a:p>
            <a:pPr>
              <a:buFont typeface="Wingdings 2" pitchFamily="18" charset="2"/>
              <a:buNone/>
            </a:pPr>
            <a:r>
              <a:rPr lang="uk-UA" smtClean="0"/>
              <a:t>1.А</a:t>
            </a:r>
          </a:p>
          <a:p>
            <a:pPr>
              <a:buFont typeface="Wingdings 2" pitchFamily="18" charset="2"/>
              <a:buNone/>
            </a:pPr>
            <a:r>
              <a:rPr lang="uk-UA" smtClean="0"/>
              <a:t>2.Д</a:t>
            </a:r>
          </a:p>
          <a:p>
            <a:pPr>
              <a:buFont typeface="Wingdings 2" pitchFamily="18" charset="2"/>
              <a:buNone/>
            </a:pPr>
            <a:r>
              <a:rPr lang="uk-UA" smtClean="0"/>
              <a:t>3.В</a:t>
            </a:r>
          </a:p>
          <a:p>
            <a:pPr>
              <a:buFont typeface="Wingdings 2" pitchFamily="18" charset="2"/>
              <a:buNone/>
            </a:pPr>
            <a:r>
              <a:rPr lang="uk-UA" smtClean="0"/>
              <a:t>4.Г</a:t>
            </a:r>
          </a:p>
          <a:p>
            <a:pPr>
              <a:buFont typeface="Wingdings 2" pitchFamily="18" charset="2"/>
              <a:buNone/>
            </a:pPr>
            <a:r>
              <a:rPr lang="uk-UA" smtClean="0"/>
              <a:t>5.Б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r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549275"/>
            <a:ext cx="8064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9600" b="1" i="1" u="sng">
                <a:latin typeface="Palace Script MT" pitchFamily="66" charset="0"/>
              </a:rPr>
              <a:t>Життєвий</a:t>
            </a:r>
            <a:endParaRPr lang="en-US" sz="9600" b="1" i="1" u="sng">
              <a:latin typeface="Palace Script MT" pitchFamily="66" charset="0"/>
            </a:endParaRPr>
          </a:p>
          <a:p>
            <a:pPr algn="ctr"/>
            <a:r>
              <a:rPr lang="uk-UA" sz="9600" b="1" i="1" u="sng">
                <a:latin typeface="Palace Script MT" pitchFamily="66" charset="0"/>
              </a:rPr>
              <a:t>шлях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4213" y="4365625"/>
            <a:ext cx="7488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000" b="1" i="1">
                <a:solidFill>
                  <a:srgbClr val="000000"/>
                </a:solidFill>
                <a:latin typeface="Edwardian Script ITC" pitchFamily="66" charset="0"/>
              </a:rPr>
              <a:t>“Ти знаєш, що ти – людина?”</a:t>
            </a:r>
          </a:p>
        </p:txBody>
      </p:sp>
    </p:spTree>
    <p:custDataLst>
      <p:tags r:id="rId1"/>
    </p:custDataLst>
  </p:cSld>
  <p:clrMapOvr>
    <a:masterClrMapping/>
  </p:clrMapOvr>
  <p:transition advTm="335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1196975"/>
            <a:ext cx="5292725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u="sng">
                <a:solidFill>
                  <a:srgbClr val="FF0000"/>
                </a:solidFill>
                <a:latin typeface="Cambria" pitchFamily="18" charset="0"/>
              </a:rPr>
              <a:t>Василь Симоненко</a:t>
            </a:r>
            <a:r>
              <a:rPr lang="uk-UA" sz="2000" b="1" i="1" u="sng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uk-UA" b="1">
                <a:latin typeface="Cambria" pitchFamily="18" charset="0"/>
              </a:rPr>
              <a:t>народився </a:t>
            </a:r>
            <a:r>
              <a:rPr lang="en-US" b="1">
                <a:latin typeface="Cambria" pitchFamily="18" charset="0"/>
              </a:rPr>
              <a:t>8</a:t>
            </a:r>
            <a:r>
              <a:rPr lang="uk-UA" b="1">
                <a:latin typeface="Cambria" pitchFamily="18" charset="0"/>
              </a:rPr>
              <a:t> січня   1935р. в с. Б</a:t>
            </a:r>
            <a:r>
              <a:rPr lang="en-US" b="1">
                <a:latin typeface="Cambria" pitchFamily="18" charset="0"/>
              </a:rPr>
              <a:t>iï</a:t>
            </a:r>
            <a:r>
              <a:rPr lang="uk-UA" b="1">
                <a:latin typeface="Cambria" pitchFamily="18" charset="0"/>
              </a:rPr>
              <a:t>вц</a:t>
            </a:r>
            <a:r>
              <a:rPr lang="en-US" b="1">
                <a:latin typeface="Cambria" pitchFamily="18" charset="0"/>
              </a:rPr>
              <a:t>i </a:t>
            </a:r>
            <a:r>
              <a:rPr lang="uk-UA" b="1">
                <a:latin typeface="Cambria" pitchFamily="18" charset="0"/>
              </a:rPr>
              <a:t>на Полтавщин</a:t>
            </a:r>
            <a:r>
              <a:rPr lang="en-US" b="1">
                <a:latin typeface="Cambria" pitchFamily="18" charset="0"/>
              </a:rPr>
              <a:t>i</a:t>
            </a:r>
            <a:r>
              <a:rPr lang="uk-UA" b="1">
                <a:latin typeface="Cambria" pitchFamily="18" charset="0"/>
              </a:rPr>
              <a:t>.</a:t>
            </a:r>
            <a:r>
              <a:rPr lang="ru-RU" b="1">
                <a:latin typeface="Cambria" pitchFamily="18" charset="0"/>
              </a:rPr>
              <a:t>Іще зовсім малим був Василь,як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батько покинув сім'ю,</a:t>
            </a:r>
            <a:r>
              <a:rPr lang="en-US" b="1">
                <a:latin typeface="Cambria" pitchFamily="18" charset="0"/>
              </a:rPr>
              <a:t> </a:t>
            </a:r>
            <a:r>
              <a:rPr lang="ru-RU" b="1">
                <a:latin typeface="Cambria" pitchFamily="18" charset="0"/>
              </a:rPr>
              <a:t>тому й писав поет: </a:t>
            </a:r>
            <a:endParaRPr lang="ru-RU" b="1" i="1">
              <a:latin typeface="Cambria" pitchFamily="18" charset="0"/>
            </a:endParaRPr>
          </a:p>
          <a:p>
            <a:pPr algn="ctr"/>
            <a:endParaRPr lang="ru-RU" b="1" i="1">
              <a:latin typeface="Cambria" pitchFamily="18" charset="0"/>
            </a:endParaRPr>
          </a:p>
          <a:p>
            <a:pPr algn="ctr"/>
            <a:r>
              <a:rPr lang="ru-RU" b="1" i="1">
                <a:latin typeface="Cambria" pitchFamily="18" charset="0"/>
              </a:rPr>
              <a:t>В мене була лиш мати, </a:t>
            </a:r>
            <a:br>
              <a:rPr lang="ru-RU" b="1" i="1">
                <a:latin typeface="Cambria" pitchFamily="18" charset="0"/>
              </a:rPr>
            </a:br>
            <a:r>
              <a:rPr lang="ru-RU" b="1" i="1">
                <a:latin typeface="Cambria" pitchFamily="18" charset="0"/>
              </a:rPr>
              <a:t>Та був іще сивий дід, — </a:t>
            </a:r>
            <a:br>
              <a:rPr lang="ru-RU" b="1" i="1">
                <a:latin typeface="Cambria" pitchFamily="18" charset="0"/>
              </a:rPr>
            </a:br>
            <a:r>
              <a:rPr lang="ru-RU" b="1" i="1">
                <a:latin typeface="Cambria" pitchFamily="18" charset="0"/>
              </a:rPr>
              <a:t>Нікому не мовив «тату» </a:t>
            </a:r>
            <a:br>
              <a:rPr lang="ru-RU" b="1" i="1">
                <a:latin typeface="Cambria" pitchFamily="18" charset="0"/>
              </a:rPr>
            </a:br>
            <a:r>
              <a:rPr lang="ru-RU" b="1" i="1">
                <a:latin typeface="Cambria" pitchFamily="18" charset="0"/>
              </a:rPr>
              <a:t>І вірив, що так і слід. </a:t>
            </a:r>
          </a:p>
          <a:p>
            <a:pPr algn="ctr"/>
            <a:endParaRPr lang="ru-RU" b="1" i="1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b="1">
                <a:latin typeface="Cambria" pitchFamily="18" charset="0"/>
              </a:rPr>
              <a:t>Ріс майбутній поет із матір'ю Ганною Федорівною Щербань (як пішов із сім'ї чоловік, повернула собі своє дівоче прізвище) та з її батьком — дідом Федором. Баба померла рано, коли їй було лише сорок два роки.</a:t>
            </a:r>
          </a:p>
          <a:p>
            <a:pPr algn="ctr"/>
            <a:endParaRPr lang="ru-RU" b="1" i="1">
              <a:latin typeface="Cambria" pitchFamily="18" charset="0"/>
            </a:endParaRPr>
          </a:p>
          <a:p>
            <a:pPr algn="ctr"/>
            <a:endParaRPr lang="ru-RU" b="1" i="1">
              <a:latin typeface="Cambria" pitchFamily="18" charset="0"/>
            </a:endParaRPr>
          </a:p>
          <a:p>
            <a:pPr algn="ctr"/>
            <a:endParaRPr lang="ru-RU" i="1">
              <a:latin typeface="Cambria" pitchFamily="18" charset="0"/>
            </a:endParaRPr>
          </a:p>
          <a:p>
            <a:pPr algn="ctr"/>
            <a:endParaRPr lang="ru-RU" i="1">
              <a:latin typeface="Franklin Gothic Book" pitchFamily="34" charset="0"/>
            </a:endParaRPr>
          </a:p>
          <a:p>
            <a:pPr algn="ctr"/>
            <a:endParaRPr lang="uk-UA">
              <a:latin typeface="Franklin Gothic Book" pitchFamily="34" charset="0"/>
            </a:endParaRPr>
          </a:p>
        </p:txBody>
      </p:sp>
      <p:pic>
        <p:nvPicPr>
          <p:cNvPr id="5" name="Рисунок 4" descr="4-6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9606" y="1903178"/>
            <a:ext cx="3387613" cy="2765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572125" y="4724400"/>
            <a:ext cx="3571875" cy="24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Cambria" pitchFamily="18" charset="0"/>
              </a:rPr>
              <a:t>ХАТА, В ЯКІЙ НАРОДИВСЯ ТА ВИРІС ПОЕТ</a:t>
            </a:r>
            <a:endParaRPr lang="uk-UA" sz="1050" dirty="0"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76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7572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600" dirty="0" smtClean="0">
                <a:latin typeface="Mistral" pitchFamily="66" charset="0"/>
              </a:rPr>
              <a:t>Освіта </a:t>
            </a:r>
            <a:endParaRPr lang="uk-UA" sz="6600" dirty="0">
              <a:latin typeface="Mistral" pitchFamily="66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29125" y="1357313"/>
            <a:ext cx="4714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>
                <a:latin typeface="Cambria" pitchFamily="18" charset="0"/>
              </a:rPr>
              <a:t>Спершу Василь навчався в Біївецькій та Єнківецькій школах.Зовсім не було зошитів, писали на папері,який потрапляв під руки,не вистачало й підручників,чорнило часто робили з бузини,</a:t>
            </a:r>
            <a:r>
              <a:rPr lang="en-US">
                <a:latin typeface="Cambria" pitchFamily="18" charset="0"/>
              </a:rPr>
              <a:t> </a:t>
            </a:r>
            <a:r>
              <a:rPr lang="uk-UA">
                <a:latin typeface="Cambria" pitchFamily="18" charset="0"/>
              </a:rPr>
              <a:t>а якщо вдавалось дістати «хімічний» олівець,тобто із стержнем,що розчинявся у теплій воді,то це вже була велика радість.</a:t>
            </a:r>
            <a:r>
              <a:rPr lang="ru-RU">
                <a:latin typeface="Cambria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Після закінчення семирічки вступив до восьмого класу середньої школи в сусідньому селі Тарандинці.</a:t>
            </a:r>
            <a:endParaRPr lang="uk-UA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>
                <a:latin typeface="Cambria" pitchFamily="18" charset="0"/>
              </a:rPr>
              <a:t>У 1952 р. зак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нчив 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з золотою медаллю школу,вступив на факультет журнал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стики Ки</a:t>
            </a:r>
            <a:r>
              <a:rPr lang="en-US">
                <a:latin typeface="Cambria" pitchFamily="18" charset="0"/>
              </a:rPr>
              <a:t>ï</a:t>
            </a:r>
            <a:r>
              <a:rPr lang="uk-UA">
                <a:latin typeface="Cambria" pitchFamily="18" charset="0"/>
              </a:rPr>
              <a:t>вського ун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верситету </a:t>
            </a:r>
          </a:p>
          <a:p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мен</a:t>
            </a:r>
            <a:r>
              <a:rPr lang="en-US">
                <a:latin typeface="Cambria" pitchFamily="18" charset="0"/>
              </a:rPr>
              <a:t>i </a:t>
            </a:r>
            <a:r>
              <a:rPr lang="uk-UA">
                <a:latin typeface="Cambria" pitchFamily="18" charset="0"/>
              </a:rPr>
              <a:t>Т. Г. Шевченка. </a:t>
            </a:r>
          </a:p>
        </p:txBody>
      </p:sp>
      <p:pic>
        <p:nvPicPr>
          <p:cNvPr id="5" name="Рисунок 4" descr="4-6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2857520" cy="4126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0125" y="5715000"/>
            <a:ext cx="274161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Cambria" pitchFamily="18" charset="0"/>
              </a:rPr>
              <a:t>ВЧИТЕЛЬКА ВАСИЛЯ АНДРІЙОВИЧА 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Cambria" pitchFamily="18" charset="0"/>
              </a:rPr>
              <a:t>УЛЯНА МИКОЛАЇВНА ДЕМЧЕНКО </a:t>
            </a:r>
            <a:endParaRPr lang="uk-UA" sz="1050" b="1" dirty="0"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9749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 smtClean="0">
                <a:latin typeface="Mistral" pitchFamily="66" charset="0"/>
              </a:rPr>
              <a:t>Університетське життя</a:t>
            </a:r>
            <a:endParaRPr lang="uk-UA" sz="4800" dirty="0">
              <a:latin typeface="Mistral" pitchFamily="66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1785938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В університеті, маючи дивовижну працелюбність, Василь багато писав віршів.</a:t>
            </a:r>
            <a:r>
              <a:rPr lang="uk-UA">
                <a:latin typeface="Cambria" pitchFamily="18" charset="0"/>
              </a:rPr>
              <a:t> Щоб набути журналістського досвіду, відточити перо, а за одно й мати якийсь приварок до стипендії, Симоненко працював іще й відповідальним секретарем університетської багатотиражки, де частенько публікував вірші друзів, але не свої.</a:t>
            </a:r>
            <a:r>
              <a:rPr lang="ru-RU">
                <a:latin typeface="Cambria" pitchFamily="18" charset="0"/>
              </a:rPr>
              <a:t> </a:t>
            </a:r>
          </a:p>
          <a:p>
            <a:r>
              <a:rPr lang="ru-RU">
                <a:latin typeface="Cambria" pitchFamily="18" charset="0"/>
              </a:rPr>
              <a:t>Василя відразу обрали головою університетської літературної студії, яка була кузнею молодих талантів університету, мала неабиякий авторитет у Спілці письменників України.</a:t>
            </a:r>
            <a:endParaRPr lang="uk-UA">
              <a:latin typeface="Cambria" pitchFamily="18" charset="0"/>
            </a:endParaRPr>
          </a:p>
          <a:p>
            <a:endParaRPr lang="ru-RU">
              <a:latin typeface="Cambria" pitchFamily="18" charset="0"/>
            </a:endParaRPr>
          </a:p>
          <a:p>
            <a:endParaRPr lang="uk-UA">
              <a:latin typeface="Cambria" pitchFamily="18" charset="0"/>
            </a:endParaRPr>
          </a:p>
        </p:txBody>
      </p:sp>
      <p:pic>
        <p:nvPicPr>
          <p:cNvPr id="6" name="Рисунок 5" descr="dd9908aa5250b489402a02b9d3eb53d5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9424">
            <a:off x="5643570" y="1928802"/>
            <a:ext cx="2947787" cy="345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Tm="607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2875" y="1500188"/>
            <a:ext cx="4929188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Наприкінці 1956 року Василь Симоненко разом із своїм однокурсником Станіславом Буряченком прибули на переддипломну практику в «Черкаську правду».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Коли через два роки створювали молодіжну газету «Молодь Черкащини», Симоненку запропонували перейти туди завідуючим відділом пропаганди.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1958 р. в Черкаси приїхав батько.</a:t>
            </a:r>
            <a:r>
              <a:rPr lang="en-US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Василь привітав його,</a:t>
            </a:r>
            <a:r>
              <a:rPr lang="en-US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запросив переночувати,</a:t>
            </a:r>
            <a:r>
              <a:rPr lang="en-US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а вранці сказав: «А тепер, батьку,</a:t>
            </a:r>
            <a:r>
              <a:rPr lang="en-US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бувайте здорові. Ви пізно прийшли до мене. Я в дитинстві вас виглядав щодня...» 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Cambria" pitchFamily="18" charset="0"/>
              </a:rPr>
              <a:t>Стареньку матір забрав. Ганна Федорівна продала свою хату, переїхала до Черкас. </a:t>
            </a:r>
          </a:p>
          <a:p>
            <a:endParaRPr lang="ru-RU">
              <a:latin typeface="Franklin Gothic Book" pitchFamily="34" charset="0"/>
            </a:endParaRPr>
          </a:p>
          <a:p>
            <a:r>
              <a:rPr lang="ru-RU">
                <a:latin typeface="Franklin Gothic Book" pitchFamily="34" charset="0"/>
              </a:rPr>
              <a:t> </a:t>
            </a:r>
            <a:endParaRPr lang="uk-UA">
              <a:latin typeface="Franklin Gothic Book" pitchFamily="34" charset="0"/>
            </a:endParaRPr>
          </a:p>
        </p:txBody>
      </p:sp>
      <p:pic>
        <p:nvPicPr>
          <p:cNvPr id="7" name="Рисунок 6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428736"/>
            <a:ext cx="3810000" cy="5095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advTm="10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86188" y="1643063"/>
            <a:ext cx="51435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mbria" pitchFamily="18" charset="0"/>
              </a:rPr>
              <a:t>Останній рік свого життя В. Симоненко працював власкором «Робітничої газети» по Черкаській області. Влітку 1962 року до нього завітав земляк із Біївців. Він пригостив його, випили по чарці, а потім поїхав на вокзал проводжати гостя. Коли той сів у поїзд, Василь пішов до привокзального буфету купити цигарок, а він закритий, хоч за розкладом роботи ще було 15 хвилин до закриття. Постукав у двері, попросив продати цигарок. Буфетниця підняла крик. Нагодились міліціонери. Вони швидко забрали Василя, відвезли в Смілу і в міліцейському відділку так із ним «поговорили» два дні, що коли його звідти визволяли редакційні колеги П. Жук, В.Онойко і поет М. Негода, він був весь синій від синців. Відтоді Василь увесь час хворів.</a:t>
            </a:r>
            <a:endParaRPr lang="uk-UA">
              <a:latin typeface="Cambria" pitchFamily="18" charset="0"/>
            </a:endParaRPr>
          </a:p>
        </p:txBody>
      </p:sp>
      <p:pic>
        <p:nvPicPr>
          <p:cNvPr id="5" name="Рисунок 4" descr="1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" y="2071688"/>
            <a:ext cx="3502025" cy="325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793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1500" y="1714500"/>
            <a:ext cx="3929063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mbria" pitchFamily="18" charset="0"/>
              </a:rPr>
              <a:t>13-го грудня 1963р. поет помер у черкаськ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й л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карн</a:t>
            </a:r>
            <a:r>
              <a:rPr lang="en-US">
                <a:latin typeface="Cambria" pitchFamily="18" charset="0"/>
              </a:rPr>
              <a:t>i (</a:t>
            </a:r>
            <a:r>
              <a:rPr lang="uk-UA">
                <a:latin typeface="Cambria" pitchFamily="18" charset="0"/>
              </a:rPr>
              <a:t>за оф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ц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йною верс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єю, в</a:t>
            </a:r>
            <a:r>
              <a:rPr lang="en-US">
                <a:latin typeface="Cambria" pitchFamily="18" charset="0"/>
              </a:rPr>
              <a:t>i</a:t>
            </a:r>
            <a:r>
              <a:rPr lang="uk-UA">
                <a:latin typeface="Cambria" pitchFamily="18" charset="0"/>
              </a:rPr>
              <a:t>д раку), похований у Черкасах. </a:t>
            </a:r>
          </a:p>
          <a:p>
            <a:r>
              <a:rPr lang="uk-UA">
                <a:latin typeface="Cambria" pitchFamily="18" charset="0"/>
              </a:rPr>
              <a:t>Коли його ховали, хтось у труну поклав книжечки — збірку «Тиша і грім» та казку «Про царя Плаксія та Лоскотона». Микола Сом вихопив їх і докірливо сказав, щоб усі почули</a:t>
            </a:r>
            <a:r>
              <a:rPr lang="uk-UA">
                <a:latin typeface="Franklin Gothic Book" pitchFamily="34" charset="0"/>
              </a:rPr>
              <a:t>: </a:t>
            </a:r>
          </a:p>
          <a:p>
            <a:pPr algn="ctr"/>
            <a:r>
              <a:rPr lang="uk-UA" sz="2000" b="1">
                <a:latin typeface="Franklin Gothic Book" pitchFamily="34" charset="0"/>
              </a:rPr>
              <a:t>«Ми хоронимо Василя Симоненка, а не його твори. Їм жити вічно...»</a:t>
            </a:r>
          </a:p>
          <a:p>
            <a:pPr algn="ctr"/>
            <a:r>
              <a:rPr lang="uk-UA">
                <a:latin typeface="Franklin Gothic Book" pitchFamily="34" charset="0"/>
              </a:rPr>
              <a:t/>
            </a:r>
            <a:br>
              <a:rPr lang="uk-UA">
                <a:latin typeface="Franklin Gothic Book" pitchFamily="34" charset="0"/>
              </a:rPr>
            </a:br>
            <a:endParaRPr lang="uk-UA">
              <a:latin typeface="Franklin Gothic Book" pitchFamily="34" charset="0"/>
            </a:endParaRPr>
          </a:p>
        </p:txBody>
      </p:sp>
      <p:pic>
        <p:nvPicPr>
          <p:cNvPr id="1026" name="Picture 2" descr="C:\Users\YODA\Desktop\Symonenko-Cherka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214438"/>
            <a:ext cx="3151188" cy="420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29256" y="5500702"/>
            <a:ext cx="30003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hlinkClick r:id="rId4" tooltip="Пам'ятник Василю Симоненку (Черкаси)"/>
              </a:rPr>
              <a:t>Пам'ятник поетові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,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hlinkClick r:id="rId5"/>
              </a:rPr>
              <a:t>Черкаси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Tm="8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latin typeface="Mistral" pitchFamily="66" charset="0"/>
              </a:rPr>
              <a:t>Огляд творчості</a:t>
            </a:r>
            <a:endParaRPr lang="uk-UA" sz="6000" dirty="0">
              <a:latin typeface="Mistral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8" y="1928813"/>
            <a:ext cx="38576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mbria" pitchFamily="18" charset="0"/>
              </a:rPr>
              <a:t>Перша збірка “Тиша і грім” з'явилася 1962 року,</a:t>
            </a:r>
            <a:r>
              <a:rPr lang="en-US">
                <a:latin typeface="Cambria" pitchFamily="18" charset="0"/>
              </a:rPr>
              <a:t> </a:t>
            </a:r>
            <a:r>
              <a:rPr lang="uk-UA">
                <a:latin typeface="Cambria" pitchFamily="18" charset="0"/>
              </a:rPr>
              <a:t>що стало відразу неабиякою літературною подією. Вона вразила сучасників тонким естетичним смаком,</a:t>
            </a:r>
            <a:r>
              <a:rPr lang="en-US">
                <a:latin typeface="Cambria" pitchFamily="18" charset="0"/>
              </a:rPr>
              <a:t> </a:t>
            </a:r>
            <a:r>
              <a:rPr lang="uk-UA">
                <a:latin typeface="Cambria" pitchFamily="18" charset="0"/>
              </a:rPr>
              <a:t>чистою правдою,</a:t>
            </a:r>
            <a:r>
              <a:rPr lang="en-US">
                <a:latin typeface="Cambria" pitchFamily="18" charset="0"/>
              </a:rPr>
              <a:t> </a:t>
            </a:r>
            <a:r>
              <a:rPr lang="uk-UA">
                <a:latin typeface="Cambria" pitchFamily="18" charset="0"/>
              </a:rPr>
              <a:t>романтичним поривом відкривати “духовні острови” в інтелектуальному морі свого народу.</a:t>
            </a:r>
          </a:p>
          <a:p>
            <a:r>
              <a:rPr lang="uk-UA">
                <a:latin typeface="Cambria" pitchFamily="18" charset="0"/>
              </a:rPr>
              <a:t>На сторінках цієї книжки висвітлювалося нелегка доля простих людей.</a:t>
            </a:r>
          </a:p>
          <a:p>
            <a:endParaRPr lang="uk-UA">
              <a:latin typeface="Franklin Gothic Book" pitchFamily="34" charset="0"/>
            </a:endParaRPr>
          </a:p>
          <a:p>
            <a:endParaRPr lang="uk-UA">
              <a:latin typeface="Franklin Gothic Book" pitchFamily="34" charset="0"/>
            </a:endParaRPr>
          </a:p>
        </p:txBody>
      </p:sp>
      <p:pic>
        <p:nvPicPr>
          <p:cNvPr id="11" name="Рисунок 10" descr="simonenk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500188"/>
            <a:ext cx="31956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84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1.3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1|0.9|0.8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2.1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424</TotalTime>
  <Words>1120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Franklin Gothic Book</vt:lpstr>
      <vt:lpstr>Arial</vt:lpstr>
      <vt:lpstr>Franklin Gothic Medium</vt:lpstr>
      <vt:lpstr>Wingdings 2</vt:lpstr>
      <vt:lpstr>Calibri</vt:lpstr>
      <vt:lpstr>Mistral</vt:lpstr>
      <vt:lpstr>Palace Script MT</vt:lpstr>
      <vt:lpstr>Edwardian Script ITC</vt:lpstr>
      <vt:lpstr>Cambria</vt:lpstr>
      <vt:lpstr>Wingdings</vt:lpstr>
      <vt:lpstr>Forte</vt:lpstr>
      <vt:lpstr>French Script MT</vt:lpstr>
      <vt:lpstr>Georgia</vt:lpstr>
      <vt:lpstr>Times New Roman</vt:lpstr>
      <vt:lpstr>Трек</vt:lpstr>
      <vt:lpstr>Василь Андрійович Симоненко</vt:lpstr>
      <vt:lpstr>Слайд 2</vt:lpstr>
      <vt:lpstr>Слайд 3</vt:lpstr>
      <vt:lpstr>Освіта </vt:lpstr>
      <vt:lpstr>Університетське життя</vt:lpstr>
      <vt:lpstr>Слайд 6</vt:lpstr>
      <vt:lpstr>Слайд 7</vt:lpstr>
      <vt:lpstr>Слайд 8</vt:lpstr>
      <vt:lpstr>Огляд творчості</vt:lpstr>
      <vt:lpstr>Твори поета</vt:lpstr>
      <vt:lpstr>“Лебеді материнства”</vt:lpstr>
      <vt:lpstr>«Ти знаєш, що ти — людина?»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Андрійович Симоненко</dc:title>
  <dc:creator>Тетешка</dc:creator>
  <cp:lastModifiedBy>Ярослав Попов</cp:lastModifiedBy>
  <cp:revision>40</cp:revision>
  <dcterms:created xsi:type="dcterms:W3CDTF">2010-09-29T15:44:07Z</dcterms:created>
  <dcterms:modified xsi:type="dcterms:W3CDTF">2013-02-16T21:22:58Z</dcterms:modified>
</cp:coreProperties>
</file>