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58" r:id="rId5"/>
    <p:sldId id="259" r:id="rId6"/>
    <p:sldId id="260" r:id="rId7"/>
    <p:sldId id="261" r:id="rId8"/>
    <p:sldId id="263" r:id="rId9"/>
    <p:sldId id="264" r:id="rId10"/>
    <p:sldId id="266" r:id="rId11"/>
    <p:sldId id="267" r:id="rId12"/>
    <p:sldId id="268" r:id="rId13"/>
    <p:sldId id="269" r:id="rId14"/>
    <p:sldId id="271" r:id="rId15"/>
    <p:sldId id="273" r:id="rId16"/>
    <p:sldId id="275" r:id="rId17"/>
    <p:sldId id="291" r:id="rId18"/>
    <p:sldId id="277" r:id="rId19"/>
    <p:sldId id="279" r:id="rId20"/>
    <p:sldId id="281" r:id="rId21"/>
    <p:sldId id="283" r:id="rId22"/>
    <p:sldId id="286" r:id="rId23"/>
    <p:sldId id="285" r:id="rId24"/>
    <p:sldId id="289" r:id="rId25"/>
    <p:sldId id="292" r:id="rId26"/>
    <p:sldId id="293" r:id="rId27"/>
    <p:sldId id="294" r:id="rId28"/>
    <p:sldId id="295" r:id="rId29"/>
    <p:sldId id="296" r:id="rId30"/>
    <p:sldId id="297" r:id="rId31"/>
    <p:sldId id="298" r:id="rId32"/>
    <p:sldId id="299" r:id="rId33"/>
    <p:sldId id="300" r:id="rId34"/>
    <p:sldId id="301" r:id="rId35"/>
    <p:sldId id="317" r:id="rId36"/>
    <p:sldId id="302" r:id="rId37"/>
    <p:sldId id="303" r:id="rId38"/>
    <p:sldId id="305" r:id="rId39"/>
    <p:sldId id="315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06EEB-2E0E-4FF2-8CD7-E1D8614EF945}" type="datetimeFigureOut">
              <a:rPr lang="ru-RU" smtClean="0"/>
              <a:pPr/>
              <a:t>01.04.2015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7434-96A7-42D5-A384-8A24D8ACA5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3554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06EEB-2E0E-4FF2-8CD7-E1D8614EF945}" type="datetimeFigureOut">
              <a:rPr lang="ru-RU" smtClean="0"/>
              <a:pPr/>
              <a:t>01.04.2015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7434-96A7-42D5-A384-8A24D8ACA5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10787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06EEB-2E0E-4FF2-8CD7-E1D8614EF945}" type="datetimeFigureOut">
              <a:rPr lang="ru-RU" smtClean="0"/>
              <a:pPr/>
              <a:t>01.04.2015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7434-96A7-42D5-A384-8A24D8ACA5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33437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06EEB-2E0E-4FF2-8CD7-E1D8614EF945}" type="datetimeFigureOut">
              <a:rPr lang="ru-RU" smtClean="0"/>
              <a:pPr/>
              <a:t>01.04.2015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7434-96A7-42D5-A384-8A24D8ACA5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39428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06EEB-2E0E-4FF2-8CD7-E1D8614EF945}" type="datetimeFigureOut">
              <a:rPr lang="ru-RU" smtClean="0"/>
              <a:pPr/>
              <a:t>01.04.2015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7434-96A7-42D5-A384-8A24D8ACA5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58775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06EEB-2E0E-4FF2-8CD7-E1D8614EF945}" type="datetimeFigureOut">
              <a:rPr lang="ru-RU" smtClean="0"/>
              <a:pPr/>
              <a:t>01.04.2015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7434-96A7-42D5-A384-8A24D8ACA5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10331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06EEB-2E0E-4FF2-8CD7-E1D8614EF945}" type="datetimeFigureOut">
              <a:rPr lang="ru-RU" smtClean="0"/>
              <a:pPr/>
              <a:t>01.04.2015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7434-96A7-42D5-A384-8A24D8ACA5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10388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06EEB-2E0E-4FF2-8CD7-E1D8614EF945}" type="datetimeFigureOut">
              <a:rPr lang="ru-RU" smtClean="0"/>
              <a:pPr/>
              <a:t>01.04.2015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7434-96A7-42D5-A384-8A24D8ACA5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39785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06EEB-2E0E-4FF2-8CD7-E1D8614EF945}" type="datetimeFigureOut">
              <a:rPr lang="ru-RU" smtClean="0"/>
              <a:pPr/>
              <a:t>01.04.2015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7434-96A7-42D5-A384-8A24D8ACA5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3754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06EEB-2E0E-4FF2-8CD7-E1D8614EF945}" type="datetimeFigureOut">
              <a:rPr lang="ru-RU" smtClean="0"/>
              <a:pPr/>
              <a:t>01.04.2015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7434-96A7-42D5-A384-8A24D8ACA5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1863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06EEB-2E0E-4FF2-8CD7-E1D8614EF945}" type="datetimeFigureOut">
              <a:rPr lang="ru-RU" smtClean="0"/>
              <a:pPr/>
              <a:t>01.04.2015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7434-96A7-42D5-A384-8A24D8ACA5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16332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B06EEB-2E0E-4FF2-8CD7-E1D8614EF945}" type="datetimeFigureOut">
              <a:rPr lang="ru-RU" smtClean="0"/>
              <a:pPr/>
              <a:t>01.04.2015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27434-96A7-42D5-A384-8A24D8ACA5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38140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12" Type="http://schemas.openxmlformats.org/officeDocument/2006/relationships/image" Target="../media/image2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2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A4%D0%B0%D0%B9%D0%BB:Ukrainian_Goldenstar.jpg" TargetMode="External"/><Relationship Id="rId7" Type="http://schemas.openxmlformats.org/officeDocument/2006/relationships/image" Target="../media/image67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hyperlink" Target="http://upload.wikimedia.org/wikipedia/commons/f/fe/UKRAINE-AWARD-STATE-PREM-SHEVCH.JPG" TargetMode="External"/><Relationship Id="rId4" Type="http://schemas.openxmlformats.org/officeDocument/2006/relationships/image" Target="../media/image6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gulag.ipvnews.org/articles/ar0003/01_centr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image.tsn.ua/media/images2/original/Jan2008/3746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3240360" cy="4182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427984" y="3244334"/>
            <a:ext cx="4104456" cy="923330"/>
          </a:xfrm>
          <a:prstGeom prst="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5400" b="1" i="1" dirty="0" smtClean="0">
                <a:solidFill>
                  <a:srgbClr val="FF0000"/>
                </a:solidFill>
              </a:rPr>
              <a:t>Василь </a:t>
            </a:r>
            <a:r>
              <a:rPr lang="ru-RU" sz="5400" b="1" i="1" dirty="0" err="1" smtClean="0">
                <a:solidFill>
                  <a:srgbClr val="FF0000"/>
                </a:solidFill>
              </a:rPr>
              <a:t>Стус</a:t>
            </a:r>
            <a:endParaRPr lang="ru-RU" sz="5400" b="1" i="1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11960" y="4797152"/>
            <a:ext cx="4824536" cy="1754326"/>
          </a:xfrm>
          <a:prstGeom prst="rect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70C0"/>
                </a:solidFill>
              </a:rPr>
              <a:t>Дорога через </a:t>
            </a:r>
            <a:r>
              <a:rPr lang="ru-RU" sz="3600" b="1" i="1" dirty="0" err="1" smtClean="0">
                <a:solidFill>
                  <a:srgbClr val="0070C0"/>
                </a:solidFill>
              </a:rPr>
              <a:t>терни</a:t>
            </a:r>
            <a:r>
              <a:rPr lang="ru-RU" sz="3600" b="1" i="1" dirty="0" smtClean="0">
                <a:solidFill>
                  <a:srgbClr val="0070C0"/>
                </a:solidFill>
              </a:rPr>
              <a:t> до </a:t>
            </a:r>
            <a:r>
              <a:rPr lang="ru-RU" sz="3600" b="1" i="1" dirty="0" err="1" smtClean="0">
                <a:solidFill>
                  <a:srgbClr val="0070C0"/>
                </a:solidFill>
              </a:rPr>
              <a:t>зірок</a:t>
            </a:r>
            <a:r>
              <a:rPr lang="ru-RU" sz="3600" b="1" i="1" dirty="0" smtClean="0">
                <a:solidFill>
                  <a:srgbClr val="0070C0"/>
                </a:solidFill>
              </a:rPr>
              <a:t>…</a:t>
            </a:r>
          </a:p>
          <a:p>
            <a:pPr algn="ctr"/>
            <a:r>
              <a:rPr lang="ru-RU" sz="3600" b="1" i="1" dirty="0" err="1" smtClean="0">
                <a:solidFill>
                  <a:srgbClr val="0070C0"/>
                </a:solidFill>
              </a:rPr>
              <a:t>Поезія</a:t>
            </a:r>
            <a:endParaRPr lang="ru-RU" sz="36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0246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pedsovet.su/_ld/270/08384568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930" y="-12106"/>
            <a:ext cx="9143999" cy="687010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268625" y="980728"/>
            <a:ext cx="8856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</a:rPr>
              <a:t>                В</a:t>
            </a:r>
            <a:r>
              <a:rPr lang="ru-RU" sz="3600" b="1" i="1" dirty="0">
                <a:solidFill>
                  <a:srgbClr val="FF0000"/>
                </a:solidFill>
              </a:rPr>
              <a:t>. </a:t>
            </a:r>
            <a:r>
              <a:rPr lang="ru-RU" sz="3600" b="1" i="1" dirty="0" err="1">
                <a:solidFill>
                  <a:srgbClr val="FF0000"/>
                </a:solidFill>
              </a:rPr>
              <a:t>Стус</a:t>
            </a:r>
            <a:r>
              <a:rPr lang="ru-RU" sz="3600" b="1" i="1" dirty="0">
                <a:solidFill>
                  <a:srgbClr val="FF0000"/>
                </a:solidFill>
              </a:rPr>
              <a:t> та  Т. Шевченко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2344495"/>
            <a:ext cx="3133294" cy="769441"/>
          </a:xfrm>
          <a:prstGeom prst="rect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4400" dirty="0" err="1"/>
              <a:t>Т.Шевченко</a:t>
            </a:r>
            <a:r>
              <a:rPr lang="ru-RU" sz="4400" dirty="0"/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184068" y="2344495"/>
            <a:ext cx="2736304" cy="707886"/>
          </a:xfrm>
          <a:prstGeom prst="rect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dirty="0" smtClean="0"/>
              <a:t>В</a:t>
            </a:r>
            <a:r>
              <a:rPr lang="ru-RU" sz="4000" dirty="0"/>
              <a:t>. </a:t>
            </a:r>
            <a:r>
              <a:rPr lang="ru-RU" sz="4000" dirty="0" err="1"/>
              <a:t>Стус</a:t>
            </a:r>
            <a:endParaRPr lang="ru-RU" sz="4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34616" y="3212976"/>
            <a:ext cx="3792895" cy="2862322"/>
          </a:xfrm>
          <a:prstGeom prst="rect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3600" dirty="0"/>
              <a:t>Роки </a:t>
            </a:r>
            <a:r>
              <a:rPr lang="ru-RU" sz="3600" dirty="0" err="1"/>
              <a:t>життя</a:t>
            </a:r>
            <a:r>
              <a:rPr lang="ru-RU" sz="3600" dirty="0"/>
              <a:t>: 47                                                       </a:t>
            </a:r>
            <a:r>
              <a:rPr lang="ru-RU" sz="3600" dirty="0" smtClean="0"/>
              <a:t>У </a:t>
            </a:r>
            <a:r>
              <a:rPr lang="ru-RU" sz="3600" dirty="0" err="1"/>
              <a:t>кріпацтві</a:t>
            </a:r>
            <a:r>
              <a:rPr lang="ru-RU" sz="3600" dirty="0"/>
              <a:t> – 24                                                    </a:t>
            </a:r>
            <a:r>
              <a:rPr lang="ru-RU" sz="3600" dirty="0" smtClean="0"/>
              <a:t> На </a:t>
            </a:r>
            <a:r>
              <a:rPr lang="ru-RU" sz="3600" dirty="0" err="1"/>
              <a:t>засланні</a:t>
            </a:r>
            <a:r>
              <a:rPr lang="ru-RU" sz="3600" dirty="0"/>
              <a:t> – 10                                                 </a:t>
            </a:r>
            <a:r>
              <a:rPr lang="ru-RU" sz="3600" dirty="0" smtClean="0"/>
              <a:t> </a:t>
            </a:r>
            <a:r>
              <a:rPr lang="ru-RU" sz="3600" dirty="0" err="1" smtClean="0"/>
              <a:t>Під</a:t>
            </a:r>
            <a:r>
              <a:rPr lang="ru-RU" sz="3600" dirty="0" smtClean="0"/>
              <a:t> </a:t>
            </a:r>
            <a:r>
              <a:rPr lang="ru-RU" sz="3600" dirty="0" err="1"/>
              <a:t>наглядом</a:t>
            </a:r>
            <a:r>
              <a:rPr lang="ru-RU" sz="3600" dirty="0"/>
              <a:t> </a:t>
            </a:r>
            <a:r>
              <a:rPr lang="ru-RU" sz="3600" dirty="0" err="1"/>
              <a:t>жандармів</a:t>
            </a:r>
            <a:r>
              <a:rPr lang="ru-RU" sz="3600" dirty="0"/>
              <a:t> - 13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067944" y="3212631"/>
            <a:ext cx="4968552" cy="2862322"/>
          </a:xfrm>
          <a:prstGeom prst="rect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3600" dirty="0" smtClean="0"/>
              <a:t>Роки </a:t>
            </a:r>
            <a:r>
              <a:rPr lang="ru-RU" sz="3600" dirty="0" err="1"/>
              <a:t>життя</a:t>
            </a:r>
            <a:r>
              <a:rPr lang="ru-RU" sz="3600" dirty="0"/>
              <a:t> - 47</a:t>
            </a:r>
          </a:p>
          <a:p>
            <a:r>
              <a:rPr lang="ru-RU" sz="3600" dirty="0" smtClean="0"/>
              <a:t>У </a:t>
            </a:r>
            <a:r>
              <a:rPr lang="ru-RU" sz="3600" dirty="0"/>
              <a:t>таборах – 13( </a:t>
            </a:r>
            <a:r>
              <a:rPr lang="ru-RU" sz="3600" dirty="0" err="1"/>
              <a:t>із</a:t>
            </a:r>
            <a:r>
              <a:rPr lang="ru-RU" sz="3600" dirty="0"/>
              <a:t> 22)</a:t>
            </a:r>
          </a:p>
          <a:p>
            <a:r>
              <a:rPr lang="ru-RU" sz="3600" dirty="0" smtClean="0"/>
              <a:t>З </a:t>
            </a:r>
            <a:r>
              <a:rPr lang="ru-RU" sz="3600" dirty="0" err="1"/>
              <a:t>високою</a:t>
            </a:r>
            <a:r>
              <a:rPr lang="ru-RU" sz="3600" dirty="0"/>
              <a:t> </a:t>
            </a:r>
            <a:r>
              <a:rPr lang="ru-RU" sz="3600" dirty="0" err="1" smtClean="0"/>
              <a:t>патріотичною</a:t>
            </a:r>
            <a:endParaRPr lang="ru-RU" sz="3600" dirty="0" smtClean="0"/>
          </a:p>
          <a:p>
            <a:r>
              <a:rPr lang="ru-RU" sz="3600" dirty="0" smtClean="0"/>
              <a:t> </a:t>
            </a:r>
            <a:r>
              <a:rPr lang="ru-RU" sz="3600" dirty="0" err="1"/>
              <a:t>громадянською</a:t>
            </a:r>
            <a:r>
              <a:rPr lang="ru-RU" sz="3600" dirty="0"/>
              <a:t> </a:t>
            </a:r>
            <a:r>
              <a:rPr lang="ru-RU" sz="3600" dirty="0" err="1"/>
              <a:t>позицією</a:t>
            </a:r>
            <a:r>
              <a:rPr lang="ru-RU" sz="3600" dirty="0"/>
              <a:t> - 26</a:t>
            </a:r>
          </a:p>
        </p:txBody>
      </p:sp>
      <p:pic>
        <p:nvPicPr>
          <p:cNvPr id="2050" name="Picture 2" descr="http://im0-tub-ua.yandex.net/i?id=e42ff670e6174b400aa0b865ea62c96a-12-144&amp;n=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033" y="23719"/>
            <a:ext cx="1647056" cy="218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http://image.tsn.ua/media/images2/original/Jan2008/3746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0826"/>
            <a:ext cx="1592018" cy="21943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9222037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d3thflcq1yqzn0.cloudfront.net/024965092_prevstill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7384" y="-32389"/>
            <a:ext cx="9171384" cy="6872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3859" b="24349"/>
          <a:stretch/>
        </p:blipFill>
        <p:spPr bwMode="auto">
          <a:xfrm rot="16200000">
            <a:off x="-3303995" y="3247333"/>
            <a:ext cx="6854619" cy="3667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3770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err="1">
                <a:solidFill>
                  <a:srgbClr val="FF0000"/>
                </a:solidFill>
              </a:rPr>
              <a:t>Збірки</a:t>
            </a:r>
            <a:r>
              <a:rPr lang="ru-RU" sz="4000" b="1" i="1" dirty="0">
                <a:solidFill>
                  <a:srgbClr val="FF0000"/>
                </a:solidFill>
              </a:rPr>
              <a:t> </a:t>
            </a:r>
            <a:r>
              <a:rPr lang="ru-RU" sz="4000" b="1" i="1" dirty="0" err="1">
                <a:solidFill>
                  <a:srgbClr val="FF0000"/>
                </a:solidFill>
              </a:rPr>
              <a:t>віршів</a:t>
            </a:r>
            <a:r>
              <a:rPr lang="ru-RU" sz="4000" b="1" i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6671" y="711656"/>
            <a:ext cx="872982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2800" b="1" i="1" dirty="0"/>
              <a:t>«Круговерть» (1965)</a:t>
            </a:r>
          </a:p>
          <a:p>
            <a:r>
              <a:rPr lang="ru-RU" sz="2800" b="1" i="1" dirty="0"/>
              <a:t>«</a:t>
            </a:r>
            <a:r>
              <a:rPr lang="ru-RU" sz="2800" b="1" i="1" dirty="0" err="1"/>
              <a:t>Зимові</a:t>
            </a:r>
            <a:r>
              <a:rPr lang="ru-RU" sz="2800" b="1" i="1" dirty="0"/>
              <a:t> дерева» (1970)</a:t>
            </a:r>
          </a:p>
          <a:p>
            <a:r>
              <a:rPr lang="ru-RU" sz="2800" b="1" i="1" dirty="0"/>
              <a:t>«Веселий </a:t>
            </a:r>
            <a:r>
              <a:rPr lang="ru-RU" sz="2800" b="1" i="1" dirty="0" err="1"/>
              <a:t>цвинтар</a:t>
            </a:r>
            <a:r>
              <a:rPr lang="ru-RU" sz="2800" b="1" i="1" dirty="0"/>
              <a:t>» (1971)</a:t>
            </a:r>
          </a:p>
          <a:p>
            <a:r>
              <a:rPr lang="ru-RU" sz="2800" b="1" i="1" dirty="0"/>
              <a:t>«Час </a:t>
            </a:r>
            <a:r>
              <a:rPr lang="ru-RU" sz="2800" b="1" i="1" dirty="0" err="1"/>
              <a:t>творчості</a:t>
            </a:r>
            <a:r>
              <a:rPr lang="ru-RU" sz="2800" b="1" i="1" dirty="0"/>
              <a:t> / </a:t>
            </a:r>
            <a:r>
              <a:rPr lang="ru-RU" sz="2800" b="1" i="1" dirty="0" err="1"/>
              <a:t>Dichtenszeit</a:t>
            </a:r>
            <a:r>
              <a:rPr lang="ru-RU" sz="2800" b="1" i="1" dirty="0"/>
              <a:t>» (1972)</a:t>
            </a:r>
          </a:p>
          <a:p>
            <a:r>
              <a:rPr lang="ru-RU" sz="2800" b="1" i="1" dirty="0"/>
              <a:t>«</a:t>
            </a:r>
            <a:r>
              <a:rPr lang="ru-RU" sz="2800" b="1" i="1" dirty="0" err="1"/>
              <a:t>Палімпсести</a:t>
            </a:r>
            <a:r>
              <a:rPr lang="ru-RU" sz="2800" b="1" i="1" dirty="0"/>
              <a:t>» (1971-77)(</a:t>
            </a:r>
            <a:r>
              <a:rPr lang="ru-RU" sz="2800" b="1" i="1" dirty="0" err="1"/>
              <a:t>опубліковна</a:t>
            </a:r>
            <a:r>
              <a:rPr lang="ru-RU" sz="2800" b="1" i="1" dirty="0"/>
              <a:t> 1986)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59115" y="4077542"/>
            <a:ext cx="84249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/>
              <a:t>«</a:t>
            </a:r>
            <a:r>
              <a:rPr lang="ru-RU" sz="2800" b="1" i="1" dirty="0"/>
              <a:t>Дорога болю» (1990)</a:t>
            </a:r>
          </a:p>
          <a:p>
            <a:r>
              <a:rPr lang="ru-RU" sz="2800" b="1" i="1" dirty="0"/>
              <a:t>«</a:t>
            </a:r>
            <a:r>
              <a:rPr lang="ru-RU" sz="2800" b="1" i="1" dirty="0" err="1"/>
              <a:t>Під</a:t>
            </a:r>
            <a:r>
              <a:rPr lang="ru-RU" sz="2800" b="1" i="1" dirty="0"/>
              <a:t> </a:t>
            </a:r>
            <a:r>
              <a:rPr lang="ru-RU" sz="2800" b="1" i="1" dirty="0" err="1"/>
              <a:t>тягарем</a:t>
            </a:r>
            <a:r>
              <a:rPr lang="ru-RU" sz="2800" b="1" i="1" dirty="0"/>
              <a:t> </a:t>
            </a:r>
            <a:r>
              <a:rPr lang="ru-RU" sz="2800" b="1" i="1" dirty="0" err="1"/>
              <a:t>хреста</a:t>
            </a:r>
            <a:r>
              <a:rPr lang="ru-RU" sz="2800" b="1" i="1" dirty="0"/>
              <a:t>» (1991)</a:t>
            </a:r>
          </a:p>
          <a:p>
            <a:r>
              <a:rPr lang="ru-RU" sz="2800" b="1" i="1" dirty="0"/>
              <a:t>«</a:t>
            </a:r>
            <a:r>
              <a:rPr lang="ru-RU" sz="2800" b="1" i="1" dirty="0" err="1"/>
              <a:t>Вікна</a:t>
            </a:r>
            <a:r>
              <a:rPr lang="ru-RU" sz="2800" b="1" i="1" dirty="0"/>
              <a:t> в </a:t>
            </a:r>
            <a:r>
              <a:rPr lang="ru-RU" sz="2800" b="1" i="1" dirty="0" err="1"/>
              <a:t>позапростір</a:t>
            </a:r>
            <a:r>
              <a:rPr lang="ru-RU" sz="2800" b="1" i="1" dirty="0"/>
              <a:t>» (1992)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3244334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</a:rPr>
              <a:t>             </a:t>
            </a:r>
            <a:r>
              <a:rPr lang="ru-RU" sz="3600" b="1" i="1" dirty="0" err="1" smtClean="0">
                <a:solidFill>
                  <a:srgbClr val="FF0000"/>
                </a:solidFill>
              </a:rPr>
              <a:t>Збірки</a:t>
            </a:r>
            <a:r>
              <a:rPr lang="ru-RU" sz="3600" b="1" i="1" dirty="0" smtClean="0">
                <a:solidFill>
                  <a:srgbClr val="FF0000"/>
                </a:solidFill>
              </a:rPr>
              <a:t> </a:t>
            </a:r>
            <a:r>
              <a:rPr lang="ru-RU" sz="3600" b="1" i="1" dirty="0" err="1">
                <a:solidFill>
                  <a:srgbClr val="FF0000"/>
                </a:solidFill>
              </a:rPr>
              <a:t>вибраного</a:t>
            </a:r>
            <a:r>
              <a:rPr lang="ru-RU" sz="3600" b="1" i="1" dirty="0">
                <a:solidFill>
                  <a:srgbClr val="FF0000"/>
                </a:solidFill>
              </a:rPr>
              <a:t>:</a:t>
            </a:r>
          </a:p>
        </p:txBody>
      </p:sp>
      <p:pic>
        <p:nvPicPr>
          <p:cNvPr id="11" name="Рисунок 10" descr="http://biblioteka.uz.ua/content/images/vistavka/zimovi%2000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46278" y="65532"/>
            <a:ext cx="1046202" cy="1610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http://biblioteka.uz.ua/content/images/vistavka/chac%2000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57713"/>
            <a:ext cx="1246376" cy="1800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http://biblioteka.uz.ua/content/images/vistavka/chac%20tvorch%20001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442"/>
          <a:stretch/>
        </p:blipFill>
        <p:spPr bwMode="auto">
          <a:xfrm>
            <a:off x="7434943" y="2703115"/>
            <a:ext cx="1457537" cy="206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http://im0-tub-ua.yandex.net/i?id=8f3e4cc41077b8480de97d14f2d7e8a2-08-144&amp;n=21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941168"/>
            <a:ext cx="2543175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1583" y="5376180"/>
            <a:ext cx="1268569" cy="1481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Рисунок 15" descr="http://litakcent.com/wp-content/uploads/2012/01/Stu_1s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1218" y="548680"/>
            <a:ext cx="1112990" cy="1558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0882" y="2902962"/>
            <a:ext cx="936104" cy="1329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Рисунок 17" descr="http://thumb.hurtom.com/image/w250/toloka.hurtom.com/photos/1010281136291505_f0_0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958425"/>
            <a:ext cx="1121405" cy="1892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5369584"/>
            <a:ext cx="1173502" cy="1495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Рисунок 19" descr="http://gdb.rferl.org/E0E0B092-311C-4D59-BDB6-A2362C898890_mw1024_s_n.jpg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4524" y="5431666"/>
            <a:ext cx="1460500" cy="13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 descr="http://www.gazeta.lviv.ua/sites/default/files/bezymyannyy_93.png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401" y="5465314"/>
            <a:ext cx="1251585" cy="10179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2150729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d3thflcq1yqzn0.cloudfront.net/024965092_prevstill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7544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22163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FF0000"/>
                </a:solidFill>
              </a:rPr>
              <a:t>«</a:t>
            </a:r>
            <a:r>
              <a:rPr lang="ru-RU" sz="3600" b="1" i="1" dirty="0" err="1" smtClean="0">
                <a:solidFill>
                  <a:srgbClr val="FF0000"/>
                </a:solidFill>
              </a:rPr>
              <a:t>Мені</a:t>
            </a:r>
            <a:r>
              <a:rPr lang="ru-RU" sz="3600" b="1" i="1" dirty="0" smtClean="0">
                <a:solidFill>
                  <a:srgbClr val="FF0000"/>
                </a:solidFill>
              </a:rPr>
              <a:t> </a:t>
            </a:r>
            <a:r>
              <a:rPr lang="ru-RU" sz="3600" b="1" i="1" dirty="0">
                <a:solidFill>
                  <a:srgbClr val="FF0000"/>
                </a:solidFill>
              </a:rPr>
              <a:t>зоря </a:t>
            </a:r>
            <a:r>
              <a:rPr lang="ru-RU" sz="3600" b="1" i="1" dirty="0" err="1">
                <a:solidFill>
                  <a:srgbClr val="FF0000"/>
                </a:solidFill>
              </a:rPr>
              <a:t>сіяла</a:t>
            </a:r>
            <a:r>
              <a:rPr lang="ru-RU" sz="3600" b="1" i="1" dirty="0">
                <a:solidFill>
                  <a:srgbClr val="FF0000"/>
                </a:solidFill>
              </a:rPr>
              <a:t> </a:t>
            </a:r>
            <a:r>
              <a:rPr lang="ru-RU" sz="3600" b="1" i="1" dirty="0" err="1">
                <a:solidFill>
                  <a:srgbClr val="FF0000"/>
                </a:solidFill>
              </a:rPr>
              <a:t>нині</a:t>
            </a:r>
            <a:r>
              <a:rPr lang="ru-RU" sz="3600" b="1" i="1" dirty="0">
                <a:solidFill>
                  <a:srgbClr val="FF0000"/>
                </a:solidFill>
              </a:rPr>
              <a:t> </a:t>
            </a:r>
            <a:r>
              <a:rPr lang="ru-RU" sz="3600" b="1" i="1" dirty="0" err="1" smtClean="0">
                <a:solidFill>
                  <a:srgbClr val="FF0000"/>
                </a:solidFill>
              </a:rPr>
              <a:t>вранці</a:t>
            </a:r>
            <a:r>
              <a:rPr lang="ru-RU" sz="3600" b="1" i="1" dirty="0" smtClean="0">
                <a:solidFill>
                  <a:srgbClr val="FF0000"/>
                </a:solidFill>
              </a:rPr>
              <a:t>»</a:t>
            </a:r>
            <a:endParaRPr lang="ru-RU" sz="3600" b="1" i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567645"/>
            <a:ext cx="4572000" cy="62478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i="1" dirty="0" err="1"/>
              <a:t>Мені</a:t>
            </a:r>
            <a:r>
              <a:rPr lang="ru-RU" sz="2000" b="1" i="1" dirty="0"/>
              <a:t> зоря </a:t>
            </a:r>
            <a:r>
              <a:rPr lang="ru-RU" sz="2000" b="1" i="1" dirty="0" err="1"/>
              <a:t>сіяла</a:t>
            </a:r>
            <a:r>
              <a:rPr lang="ru-RU" sz="2000" b="1" i="1" dirty="0"/>
              <a:t> </a:t>
            </a:r>
            <a:r>
              <a:rPr lang="ru-RU" sz="2000" b="1" i="1" dirty="0" err="1"/>
              <a:t>нині</a:t>
            </a:r>
            <a:r>
              <a:rPr lang="ru-RU" sz="2000" b="1" i="1" dirty="0"/>
              <a:t> </a:t>
            </a:r>
            <a:r>
              <a:rPr lang="ru-RU" sz="2000" b="1" i="1" dirty="0" err="1"/>
              <a:t>вранці</a:t>
            </a:r>
            <a:r>
              <a:rPr lang="ru-RU" sz="2000" b="1" i="1" dirty="0"/>
              <a:t>,</a:t>
            </a:r>
          </a:p>
          <a:p>
            <a:r>
              <a:rPr lang="ru-RU" sz="2000" b="1" i="1" dirty="0" err="1"/>
              <a:t>устромлена</a:t>
            </a:r>
            <a:r>
              <a:rPr lang="ru-RU" sz="2000" b="1" i="1" dirty="0"/>
              <a:t> в </a:t>
            </a:r>
            <a:r>
              <a:rPr lang="ru-RU" sz="2000" b="1" i="1" dirty="0" err="1"/>
              <a:t>вікно</a:t>
            </a:r>
            <a:r>
              <a:rPr lang="ru-RU" sz="2000" b="1" i="1" dirty="0"/>
              <a:t>. І благодать —</a:t>
            </a:r>
          </a:p>
          <a:p>
            <a:r>
              <a:rPr lang="ru-RU" sz="2000" b="1" i="1" dirty="0" err="1"/>
              <a:t>така</a:t>
            </a:r>
            <a:r>
              <a:rPr lang="ru-RU" sz="2000" b="1" i="1" dirty="0"/>
              <a:t> ясна </a:t>
            </a:r>
            <a:r>
              <a:rPr lang="ru-RU" sz="2000" b="1" i="1" dirty="0" err="1"/>
              <a:t>лягла</a:t>
            </a:r>
            <a:r>
              <a:rPr lang="ru-RU" sz="2000" b="1" i="1" dirty="0"/>
              <a:t> </a:t>
            </a:r>
            <a:r>
              <a:rPr lang="ru-RU" sz="2000" b="1" i="1" dirty="0" err="1"/>
              <a:t>мені</a:t>
            </a:r>
            <a:r>
              <a:rPr lang="ru-RU" sz="2000" b="1" i="1" dirty="0"/>
              <a:t> на душу</a:t>
            </a:r>
          </a:p>
          <a:p>
            <a:r>
              <a:rPr lang="ru-RU" sz="2000" b="1" i="1" dirty="0" err="1"/>
              <a:t>сумиренну</a:t>
            </a:r>
            <a:r>
              <a:rPr lang="ru-RU" sz="2000" b="1" i="1" dirty="0"/>
              <a:t>, </a:t>
            </a:r>
            <a:r>
              <a:rPr lang="ru-RU" sz="2000" b="1" i="1" dirty="0" err="1"/>
              <a:t>що</a:t>
            </a:r>
            <a:r>
              <a:rPr lang="ru-RU" sz="2000" b="1" i="1" dirty="0"/>
              <a:t> я </a:t>
            </a:r>
            <a:r>
              <a:rPr lang="ru-RU" sz="2000" b="1" i="1" dirty="0" err="1"/>
              <a:t>збагнув</a:t>
            </a:r>
            <a:r>
              <a:rPr lang="ru-RU" sz="2000" b="1" i="1" dirty="0"/>
              <a:t> блаженно:</a:t>
            </a:r>
          </a:p>
          <a:p>
            <a:r>
              <a:rPr lang="ru-RU" sz="2000" b="1" i="1" dirty="0" err="1"/>
              <a:t>ота</a:t>
            </a:r>
            <a:r>
              <a:rPr lang="ru-RU" sz="2000" b="1" i="1" dirty="0"/>
              <a:t> зоря — то </a:t>
            </a:r>
            <a:r>
              <a:rPr lang="ru-RU" sz="2000" b="1" i="1" dirty="0" err="1"/>
              <a:t>тільки</a:t>
            </a:r>
            <a:r>
              <a:rPr lang="ru-RU" sz="2000" b="1" i="1" dirty="0"/>
              <a:t> скалок болю,</a:t>
            </a:r>
          </a:p>
          <a:p>
            <a:r>
              <a:rPr lang="ru-RU" sz="2000" b="1" i="1" dirty="0" err="1"/>
              <a:t>що</a:t>
            </a:r>
            <a:r>
              <a:rPr lang="ru-RU" sz="2000" b="1" i="1" dirty="0"/>
              <a:t> </a:t>
            </a:r>
            <a:r>
              <a:rPr lang="ru-RU" sz="2000" b="1" i="1" dirty="0" err="1"/>
              <a:t>вічністю</a:t>
            </a:r>
            <a:r>
              <a:rPr lang="ru-RU" sz="2000" b="1" i="1" dirty="0"/>
              <a:t> </a:t>
            </a:r>
            <a:r>
              <a:rPr lang="ru-RU" sz="2000" b="1" i="1" dirty="0" err="1"/>
              <a:t>протятий</a:t>
            </a:r>
            <a:r>
              <a:rPr lang="ru-RU" sz="2000" b="1" i="1" dirty="0"/>
              <a:t>, </a:t>
            </a:r>
            <a:r>
              <a:rPr lang="ru-RU" sz="2000" b="1" i="1" dirty="0" err="1"/>
              <a:t>мов</a:t>
            </a:r>
            <a:r>
              <a:rPr lang="ru-RU" sz="2000" b="1" i="1" dirty="0"/>
              <a:t> огнем.</a:t>
            </a:r>
          </a:p>
          <a:p>
            <a:r>
              <a:rPr lang="ru-RU" sz="2000" b="1" i="1" dirty="0" err="1"/>
              <a:t>Ота</a:t>
            </a:r>
            <a:r>
              <a:rPr lang="ru-RU" sz="2000" b="1" i="1" dirty="0"/>
              <a:t> зоря — </a:t>
            </a:r>
            <a:r>
              <a:rPr lang="ru-RU" sz="2000" b="1" i="1" dirty="0" err="1"/>
              <a:t>вістунка</a:t>
            </a:r>
            <a:r>
              <a:rPr lang="ru-RU" sz="2000" b="1" i="1" dirty="0"/>
              <a:t> </a:t>
            </a:r>
            <a:r>
              <a:rPr lang="ru-RU" sz="2000" b="1" i="1" dirty="0" err="1"/>
              <a:t>твого</a:t>
            </a:r>
            <a:r>
              <a:rPr lang="ru-RU" sz="2000" b="1" i="1" dirty="0"/>
              <a:t> шляху,</a:t>
            </a:r>
          </a:p>
          <a:p>
            <a:r>
              <a:rPr lang="ru-RU" sz="2000" b="1" i="1" dirty="0" err="1"/>
              <a:t>хреста</a:t>
            </a:r>
            <a:r>
              <a:rPr lang="ru-RU" sz="2000" b="1" i="1" dirty="0"/>
              <a:t> і </a:t>
            </a:r>
            <a:r>
              <a:rPr lang="ru-RU" sz="2000" b="1" i="1" dirty="0" err="1"/>
              <a:t>долі</a:t>
            </a:r>
            <a:r>
              <a:rPr lang="ru-RU" sz="2000" b="1" i="1" dirty="0"/>
              <a:t> — </a:t>
            </a:r>
            <a:r>
              <a:rPr lang="ru-RU" sz="2000" b="1" i="1" dirty="0" err="1"/>
              <a:t>ніби</a:t>
            </a:r>
            <a:r>
              <a:rPr lang="ru-RU" sz="2000" b="1" i="1" dirty="0"/>
              <a:t> </a:t>
            </a:r>
            <a:r>
              <a:rPr lang="ru-RU" sz="2000" b="1" i="1" dirty="0" err="1"/>
              <a:t>вічна</a:t>
            </a:r>
            <a:r>
              <a:rPr lang="ru-RU" sz="2000" b="1" i="1" dirty="0"/>
              <a:t> </a:t>
            </a:r>
            <a:r>
              <a:rPr lang="ru-RU" sz="2000" b="1" i="1" dirty="0" err="1"/>
              <a:t>мати</a:t>
            </a:r>
            <a:r>
              <a:rPr lang="ru-RU" sz="2000" b="1" i="1" dirty="0"/>
              <a:t>,</a:t>
            </a:r>
          </a:p>
          <a:p>
            <a:r>
              <a:rPr lang="ru-RU" sz="2000" b="1" i="1" dirty="0" err="1"/>
              <a:t>вивищена</a:t>
            </a:r>
            <a:r>
              <a:rPr lang="ru-RU" sz="2000" b="1" i="1" dirty="0"/>
              <a:t> до неба (</a:t>
            </a:r>
            <a:r>
              <a:rPr lang="ru-RU" sz="2000" b="1" i="1" dirty="0" err="1"/>
              <a:t>від</a:t>
            </a:r>
            <a:r>
              <a:rPr lang="ru-RU" sz="2000" b="1" i="1" dirty="0"/>
              <a:t> </a:t>
            </a:r>
            <a:r>
              <a:rPr lang="ru-RU" sz="2000" b="1" i="1" dirty="0" err="1"/>
              <a:t>землі</a:t>
            </a:r>
            <a:endParaRPr lang="ru-RU" sz="2000" b="1" i="1" dirty="0"/>
          </a:p>
          <a:p>
            <a:r>
              <a:rPr lang="ru-RU" sz="2000" b="1" i="1" dirty="0"/>
              <a:t>на </a:t>
            </a:r>
            <a:r>
              <a:rPr lang="ru-RU" sz="2000" b="1" i="1" dirty="0" err="1"/>
              <a:t>відстань</a:t>
            </a:r>
            <a:r>
              <a:rPr lang="ru-RU" sz="2000" b="1" i="1" dirty="0"/>
              <a:t> </a:t>
            </a:r>
            <a:r>
              <a:rPr lang="ru-RU" sz="2000" b="1" i="1" dirty="0" err="1"/>
              <a:t>справедливості</a:t>
            </a:r>
            <a:r>
              <a:rPr lang="ru-RU" sz="2000" b="1" i="1" dirty="0"/>
              <a:t>) </a:t>
            </a:r>
            <a:r>
              <a:rPr lang="ru-RU" sz="2000" b="1" i="1" dirty="0" err="1"/>
              <a:t>прощає</a:t>
            </a:r>
            <a:endParaRPr lang="ru-RU" sz="2000" b="1" i="1" dirty="0"/>
          </a:p>
          <a:p>
            <a:r>
              <a:rPr lang="ru-RU" sz="2000" b="1" i="1" dirty="0" err="1"/>
              <a:t>тобі</a:t>
            </a:r>
            <a:r>
              <a:rPr lang="ru-RU" sz="2000" b="1" i="1" dirty="0"/>
              <a:t> </a:t>
            </a:r>
            <a:r>
              <a:rPr lang="ru-RU" sz="2000" b="1" i="1" dirty="0" err="1"/>
              <a:t>хвилину</a:t>
            </a:r>
            <a:r>
              <a:rPr lang="ru-RU" sz="2000" b="1" i="1" dirty="0"/>
              <a:t> </a:t>
            </a:r>
            <a:r>
              <a:rPr lang="ru-RU" sz="2000" b="1" i="1" dirty="0" err="1"/>
              <a:t>розпачу</a:t>
            </a:r>
            <a:r>
              <a:rPr lang="ru-RU" sz="2000" b="1" i="1" dirty="0"/>
              <a:t>, </a:t>
            </a:r>
            <a:r>
              <a:rPr lang="ru-RU" sz="2000" b="1" i="1" dirty="0" err="1"/>
              <a:t>дає</a:t>
            </a:r>
            <a:endParaRPr lang="ru-RU" sz="2000" b="1" i="1" dirty="0"/>
          </a:p>
          <a:p>
            <a:r>
              <a:rPr lang="ru-RU" sz="2000" b="1" i="1" dirty="0" err="1"/>
              <a:t>наснагу</a:t>
            </a:r>
            <a:r>
              <a:rPr lang="ru-RU" sz="2000" b="1" i="1" dirty="0"/>
              <a:t> </a:t>
            </a:r>
            <a:r>
              <a:rPr lang="ru-RU" sz="2000" b="1" i="1" dirty="0" err="1"/>
              <a:t>віри</a:t>
            </a:r>
            <a:r>
              <a:rPr lang="ru-RU" sz="2000" b="1" i="1" dirty="0"/>
              <a:t>, </a:t>
            </a:r>
            <a:r>
              <a:rPr lang="ru-RU" sz="2000" b="1" i="1" dirty="0" err="1"/>
              <a:t>що</a:t>
            </a:r>
            <a:r>
              <a:rPr lang="ru-RU" sz="2000" b="1" i="1" dirty="0"/>
              <a:t> далекий </a:t>
            </a:r>
            <a:r>
              <a:rPr lang="ru-RU" sz="2000" b="1" i="1" dirty="0" err="1"/>
              <a:t>всесвіт</a:t>
            </a:r>
            <a:endParaRPr lang="ru-RU" sz="2000" b="1" i="1" dirty="0"/>
          </a:p>
          <a:p>
            <a:r>
              <a:rPr lang="ru-RU" sz="2000" b="1" i="1" dirty="0" err="1"/>
              <a:t>почув</a:t>
            </a:r>
            <a:r>
              <a:rPr lang="ru-RU" sz="2000" b="1" i="1" dirty="0"/>
              <a:t> </a:t>
            </a:r>
            <a:r>
              <a:rPr lang="ru-RU" sz="2000" b="1" i="1" dirty="0" err="1"/>
              <a:t>твій</a:t>
            </a:r>
            <a:r>
              <a:rPr lang="ru-RU" sz="2000" b="1" i="1" dirty="0"/>
              <a:t> </a:t>
            </a:r>
            <a:r>
              <a:rPr lang="ru-RU" sz="2000" b="1" i="1" dirty="0" err="1"/>
              <a:t>тьмяний</a:t>
            </a:r>
            <a:r>
              <a:rPr lang="ru-RU" sz="2000" b="1" i="1" dirty="0"/>
              <a:t> клич, але </a:t>
            </a:r>
            <a:r>
              <a:rPr lang="ru-RU" sz="2000" b="1" i="1" dirty="0" err="1"/>
              <a:t>озвався</a:t>
            </a:r>
            <a:endParaRPr lang="ru-RU" sz="2000" b="1" i="1" dirty="0"/>
          </a:p>
          <a:p>
            <a:r>
              <a:rPr lang="ru-RU" sz="2000" b="1" i="1" dirty="0" err="1"/>
              <a:t>прихованим</a:t>
            </a:r>
            <a:r>
              <a:rPr lang="ru-RU" sz="2000" b="1" i="1" dirty="0"/>
              <a:t> </a:t>
            </a:r>
            <a:r>
              <a:rPr lang="ru-RU" sz="2000" b="1" i="1" dirty="0" err="1"/>
              <a:t>бажанням</a:t>
            </a:r>
            <a:r>
              <a:rPr lang="ru-RU" sz="2000" b="1" i="1" dirty="0"/>
              <a:t> </a:t>
            </a:r>
            <a:r>
              <a:rPr lang="ru-RU" sz="2000" b="1" i="1" dirty="0" err="1"/>
              <a:t>співчуття</a:t>
            </a:r>
            <a:endParaRPr lang="ru-RU" sz="2000" b="1" i="1" dirty="0"/>
          </a:p>
          <a:p>
            <a:r>
              <a:rPr lang="ru-RU" sz="2000" b="1" i="1" dirty="0"/>
              <a:t>та </a:t>
            </a:r>
            <a:r>
              <a:rPr lang="ru-RU" sz="2000" b="1" i="1" dirty="0" err="1"/>
              <a:t>іскрою</a:t>
            </a:r>
            <a:r>
              <a:rPr lang="ru-RU" sz="2000" b="1" i="1" dirty="0"/>
              <a:t> </a:t>
            </a:r>
            <a:r>
              <a:rPr lang="ru-RU" sz="2000" b="1" i="1" dirty="0" err="1"/>
              <a:t>високої</a:t>
            </a:r>
            <a:r>
              <a:rPr lang="ru-RU" sz="2000" b="1" i="1" dirty="0"/>
              <a:t> </a:t>
            </a:r>
            <a:r>
              <a:rPr lang="ru-RU" sz="2000" b="1" i="1" dirty="0" err="1"/>
              <a:t>незгоди</a:t>
            </a:r>
            <a:r>
              <a:rPr lang="ru-RU" sz="2000" b="1" i="1" dirty="0"/>
              <a:t>:</a:t>
            </a:r>
          </a:p>
          <a:p>
            <a:r>
              <a:rPr lang="ru-RU" sz="2000" b="1" i="1" dirty="0" err="1"/>
              <a:t>бо</a:t>
            </a:r>
            <a:r>
              <a:rPr lang="ru-RU" sz="2000" b="1" i="1" dirty="0"/>
              <a:t> </a:t>
            </a:r>
            <a:r>
              <a:rPr lang="ru-RU" sz="2000" b="1" i="1" dirty="0" err="1"/>
              <a:t>жити</a:t>
            </a:r>
            <a:r>
              <a:rPr lang="ru-RU" sz="2000" b="1" i="1" dirty="0"/>
              <a:t> — то не є </a:t>
            </a:r>
            <a:r>
              <a:rPr lang="ru-RU" sz="2000" b="1" i="1" dirty="0" err="1"/>
              <a:t>долання</a:t>
            </a:r>
            <a:r>
              <a:rPr lang="ru-RU" sz="2000" b="1" i="1" dirty="0"/>
              <a:t> меж,</a:t>
            </a:r>
          </a:p>
          <a:p>
            <a:r>
              <a:rPr lang="ru-RU" sz="2000" b="1" i="1" dirty="0"/>
              <a:t>а </a:t>
            </a:r>
            <a:r>
              <a:rPr lang="ru-RU" sz="2000" b="1" i="1" dirty="0" err="1"/>
              <a:t>навикання</a:t>
            </a:r>
            <a:r>
              <a:rPr lang="ru-RU" sz="2000" b="1" i="1" dirty="0"/>
              <a:t> і </a:t>
            </a:r>
            <a:r>
              <a:rPr lang="ru-RU" sz="2000" b="1" i="1" dirty="0" err="1"/>
              <a:t>самособою</a:t>
            </a:r>
            <a:r>
              <a:rPr lang="ru-RU" sz="2000" b="1" i="1" dirty="0"/>
              <a:t> — </a:t>
            </a:r>
            <a:r>
              <a:rPr lang="ru-RU" sz="2000" b="1" i="1" dirty="0" err="1"/>
              <a:t>наповнення</a:t>
            </a:r>
            <a:r>
              <a:rPr lang="ru-RU" sz="2000" b="1" i="1" dirty="0"/>
              <a:t>.</a:t>
            </a:r>
          </a:p>
          <a:p>
            <a:r>
              <a:rPr lang="ru-RU" sz="2000" b="1" i="1" dirty="0" err="1"/>
              <a:t>Лиш</a:t>
            </a:r>
            <a:r>
              <a:rPr lang="ru-RU" sz="2000" b="1" i="1" dirty="0"/>
              <a:t> </a:t>
            </a:r>
            <a:r>
              <a:rPr lang="ru-RU" sz="2000" b="1" i="1" dirty="0" err="1"/>
              <a:t>мати</a:t>
            </a:r>
            <a:r>
              <a:rPr lang="ru-RU" sz="2000" b="1" i="1" dirty="0"/>
              <a:t> — </a:t>
            </a:r>
            <a:r>
              <a:rPr lang="ru-RU" sz="2000" b="1" i="1" dirty="0" err="1"/>
              <a:t>вміє</a:t>
            </a:r>
            <a:r>
              <a:rPr lang="ru-RU" sz="2000" b="1" i="1" dirty="0"/>
              <a:t> </a:t>
            </a:r>
            <a:r>
              <a:rPr lang="ru-RU" sz="2000" b="1" i="1" dirty="0" err="1"/>
              <a:t>жити</a:t>
            </a:r>
            <a:r>
              <a:rPr lang="ru-RU" sz="2000" b="1" i="1" dirty="0"/>
              <a:t>,</a:t>
            </a:r>
          </a:p>
          <a:p>
            <a:r>
              <a:rPr lang="ru-RU" sz="2000" b="1" i="1" dirty="0" err="1"/>
              <a:t>аби</a:t>
            </a:r>
            <a:r>
              <a:rPr lang="ru-RU" sz="2000" b="1" i="1" dirty="0"/>
              <a:t> </a:t>
            </a:r>
            <a:r>
              <a:rPr lang="ru-RU" sz="2000" b="1" i="1" dirty="0" err="1"/>
              <a:t>світитися</a:t>
            </a:r>
            <a:r>
              <a:rPr lang="ru-RU" sz="2000" b="1" i="1" dirty="0"/>
              <a:t>, </a:t>
            </a:r>
            <a:r>
              <a:rPr lang="ru-RU" sz="2000" b="1" i="1" dirty="0" err="1"/>
              <a:t>немов</a:t>
            </a:r>
            <a:r>
              <a:rPr lang="ru-RU" sz="2000" b="1" i="1" dirty="0"/>
              <a:t> зоря.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573016"/>
            <a:ext cx="2968642" cy="32984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6879" r="49496"/>
          <a:stretch/>
        </p:blipFill>
        <p:spPr bwMode="auto">
          <a:xfrm>
            <a:off x="6001700" y="589416"/>
            <a:ext cx="2147394" cy="2983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11624399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d3thflcq1yqzn0.cloudfront.net/024965092_prevstill.jpe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86" y="0"/>
            <a:ext cx="4699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86803" y="260648"/>
            <a:ext cx="849694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800" b="1" i="1" dirty="0">
                <a:solidFill>
                  <a:srgbClr val="FF0000"/>
                </a:solidFill>
                <a:ea typeface="Calibri"/>
                <a:cs typeface="Times New Roman"/>
              </a:rPr>
              <a:t>Тема : </a:t>
            </a:r>
            <a:r>
              <a:rPr lang="uk-UA" sz="2800" b="1" i="1" dirty="0">
                <a:solidFill>
                  <a:srgbClr val="000000"/>
                </a:solidFill>
                <a:ea typeface="Calibri"/>
                <a:cs typeface="Times New Roman"/>
              </a:rPr>
              <a:t>міркування ліричного героя над своєю долею, яку уособлює зоря.</a:t>
            </a:r>
            <a:endParaRPr lang="ru-RU" sz="2800" b="1" i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800" b="1" i="1" dirty="0">
                <a:solidFill>
                  <a:srgbClr val="FF0000"/>
                </a:solidFill>
                <a:ea typeface="Calibri"/>
                <a:cs typeface="Times New Roman"/>
              </a:rPr>
              <a:t>Ідея:  </a:t>
            </a:r>
            <a:r>
              <a:rPr lang="uk-UA" sz="2800" b="1" i="1" dirty="0">
                <a:solidFill>
                  <a:srgbClr val="000000"/>
                </a:solidFill>
                <a:ea typeface="Calibri"/>
                <a:cs typeface="Times New Roman"/>
              </a:rPr>
              <a:t>усвідомлення людиною свого призначення в суспільстві, розуміння того важкого хреста, якого треба нести до кінця свого  життя,осмислення себе, відчуття власного коріння .</a:t>
            </a:r>
            <a:endParaRPr lang="ru-RU" sz="2800" b="1" i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800" b="1" i="1" dirty="0">
                <a:solidFill>
                  <a:srgbClr val="FF0000"/>
                </a:solidFill>
                <a:ea typeface="Calibri"/>
                <a:cs typeface="Times New Roman"/>
              </a:rPr>
              <a:t>Літературний рід: </a:t>
            </a:r>
            <a:r>
              <a:rPr lang="uk-UA" sz="2800" b="1" i="1" dirty="0" smtClean="0">
                <a:solidFill>
                  <a:srgbClr val="000000"/>
                </a:solidFill>
                <a:ea typeface="Calibri"/>
                <a:cs typeface="Times New Roman"/>
              </a:rPr>
              <a:t>лірика</a:t>
            </a:r>
            <a:endParaRPr lang="ru-RU" sz="2800" b="1" i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800" b="1" i="1" dirty="0">
                <a:solidFill>
                  <a:srgbClr val="FF0000"/>
                </a:solidFill>
                <a:ea typeface="Calibri"/>
                <a:cs typeface="Times New Roman"/>
              </a:rPr>
              <a:t>Вид лірики: </a:t>
            </a:r>
            <a:r>
              <a:rPr lang="uk-UA" sz="2800" b="1" i="1" dirty="0" smtClean="0">
                <a:solidFill>
                  <a:srgbClr val="000000"/>
                </a:solidFill>
                <a:ea typeface="Calibri"/>
                <a:cs typeface="Times New Roman"/>
              </a:rPr>
              <a:t>філософська</a:t>
            </a:r>
            <a:endParaRPr lang="ru-RU" sz="2800" b="1" i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800" b="1" i="1" dirty="0">
                <a:solidFill>
                  <a:srgbClr val="FF0000"/>
                </a:solidFill>
                <a:ea typeface="Calibri"/>
                <a:cs typeface="Times New Roman"/>
              </a:rPr>
              <a:t>Жанр: </a:t>
            </a:r>
            <a:r>
              <a:rPr lang="uk-UA" sz="2800" b="1" i="1" dirty="0">
                <a:solidFill>
                  <a:srgbClr val="000000"/>
                </a:solidFill>
                <a:ea typeface="Calibri"/>
                <a:cs typeface="Times New Roman"/>
              </a:rPr>
              <a:t>медитація</a:t>
            </a:r>
            <a:endParaRPr lang="ru-RU" sz="2800" b="1" i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800" b="1" i="1" dirty="0">
                <a:solidFill>
                  <a:srgbClr val="FF0000"/>
                </a:solidFill>
                <a:ea typeface="Calibri"/>
                <a:cs typeface="Times New Roman"/>
              </a:rPr>
              <a:t>Віршовий розмір</a:t>
            </a:r>
            <a:r>
              <a:rPr lang="uk-UA" sz="2800" b="1" i="1" dirty="0" smtClean="0">
                <a:solidFill>
                  <a:srgbClr val="FF0000"/>
                </a:solidFill>
                <a:ea typeface="Calibri"/>
                <a:cs typeface="Times New Roman"/>
              </a:rPr>
              <a:t>: </a:t>
            </a:r>
            <a:r>
              <a:rPr lang="uk-UA" sz="2800" b="1" i="1" dirty="0" smtClean="0">
                <a:solidFill>
                  <a:srgbClr val="000000"/>
                </a:solidFill>
                <a:ea typeface="Calibri"/>
                <a:cs typeface="Times New Roman"/>
              </a:rPr>
              <a:t>п’ятистопний  ямб</a:t>
            </a:r>
            <a:endParaRPr lang="ru-RU" sz="2800" b="1" i="1" dirty="0">
              <a:ea typeface="Calibri"/>
              <a:cs typeface="Times New Roman"/>
            </a:endParaRPr>
          </a:p>
          <a:p>
            <a:r>
              <a:rPr lang="uk-UA" sz="2800" b="1" i="1" dirty="0">
                <a:solidFill>
                  <a:srgbClr val="FF0000"/>
                </a:solidFill>
                <a:ea typeface="Calibri"/>
                <a:cs typeface="Times New Roman"/>
              </a:rPr>
              <a:t>Римування: </a:t>
            </a:r>
            <a:r>
              <a:rPr lang="uk-UA" sz="2800" b="1" i="1" dirty="0">
                <a:solidFill>
                  <a:srgbClr val="000000"/>
                </a:solidFill>
                <a:ea typeface="Calibri"/>
                <a:cs typeface="Times New Roman"/>
              </a:rPr>
              <a:t>білий вірш</a:t>
            </a:r>
            <a:endParaRPr lang="ru-RU" sz="2800" b="1" i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996951"/>
            <a:ext cx="3043411" cy="23901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7435" y="5079761"/>
            <a:ext cx="2636566" cy="1773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547383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d3thflcq1yqzn0.cloudfront.net/024965092_prevstill.jpe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99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260648"/>
            <a:ext cx="842493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err="1">
                <a:solidFill>
                  <a:srgbClr val="FF0000"/>
                </a:solidFill>
              </a:rPr>
              <a:t>Епітети</a:t>
            </a:r>
            <a:r>
              <a:rPr lang="ru-RU" sz="3200" b="1" i="1" dirty="0">
                <a:solidFill>
                  <a:srgbClr val="FF0000"/>
                </a:solidFill>
              </a:rPr>
              <a:t>: </a:t>
            </a:r>
            <a:r>
              <a:rPr lang="ru-RU" sz="3200" b="1" i="1" dirty="0"/>
              <a:t>ясна благодать; душа смиренна;  </a:t>
            </a:r>
            <a:r>
              <a:rPr lang="ru-RU" sz="3200" b="1" i="1" dirty="0" err="1"/>
              <a:t>вічна</a:t>
            </a:r>
            <a:r>
              <a:rPr lang="ru-RU" sz="3200" b="1" i="1" dirty="0"/>
              <a:t> </a:t>
            </a:r>
            <a:r>
              <a:rPr lang="ru-RU" sz="3200" b="1" i="1" dirty="0" err="1"/>
              <a:t>мати</a:t>
            </a:r>
            <a:r>
              <a:rPr lang="ru-RU" sz="3200" b="1" i="1" dirty="0"/>
              <a:t>; далекий </a:t>
            </a:r>
            <a:r>
              <a:rPr lang="ru-RU" sz="3200" b="1" i="1" dirty="0" err="1"/>
              <a:t>всесвіт</a:t>
            </a:r>
            <a:r>
              <a:rPr lang="ru-RU" sz="3200" b="1" i="1" dirty="0"/>
              <a:t>; </a:t>
            </a:r>
            <a:r>
              <a:rPr lang="ru-RU" sz="3200" b="1" i="1" dirty="0" err="1"/>
              <a:t>тьмяний</a:t>
            </a:r>
            <a:r>
              <a:rPr lang="ru-RU" sz="3200" b="1" i="1" dirty="0"/>
              <a:t> клич; </a:t>
            </a:r>
            <a:r>
              <a:rPr lang="ru-RU" sz="3200" b="1" i="1" dirty="0" err="1"/>
              <a:t>приховане</a:t>
            </a:r>
            <a:r>
              <a:rPr lang="ru-RU" sz="3200" b="1" i="1" dirty="0"/>
              <a:t> </a:t>
            </a:r>
            <a:r>
              <a:rPr lang="ru-RU" sz="3200" b="1" i="1" dirty="0" err="1"/>
              <a:t>бажання</a:t>
            </a:r>
            <a:r>
              <a:rPr lang="ru-RU" sz="3200" b="1" i="1" dirty="0"/>
              <a:t>; </a:t>
            </a:r>
            <a:r>
              <a:rPr lang="ru-RU" sz="3200" b="1" i="1" dirty="0" err="1"/>
              <a:t>висока</a:t>
            </a:r>
            <a:r>
              <a:rPr lang="ru-RU" sz="3200" b="1" i="1" dirty="0"/>
              <a:t> </a:t>
            </a:r>
            <a:r>
              <a:rPr lang="ru-RU" sz="3200" b="1" i="1" dirty="0" err="1"/>
              <a:t>незгода</a:t>
            </a:r>
            <a:r>
              <a:rPr lang="ru-RU" sz="3200" b="1" i="1" dirty="0"/>
              <a:t>; </a:t>
            </a:r>
          </a:p>
          <a:p>
            <a:r>
              <a:rPr lang="ru-RU" sz="3200" b="1" i="1" dirty="0" err="1">
                <a:solidFill>
                  <a:srgbClr val="FF0000"/>
                </a:solidFill>
              </a:rPr>
              <a:t>Метафори</a:t>
            </a:r>
            <a:r>
              <a:rPr lang="ru-RU" sz="3200" b="1" i="1" dirty="0">
                <a:solidFill>
                  <a:srgbClr val="FF0000"/>
                </a:solidFill>
              </a:rPr>
              <a:t>: </a:t>
            </a:r>
            <a:r>
              <a:rPr lang="ru-RU" sz="3200" b="1" i="1" dirty="0"/>
              <a:t>зоря </a:t>
            </a:r>
            <a:r>
              <a:rPr lang="ru-RU" sz="3200" b="1" i="1" dirty="0" err="1"/>
              <a:t>сіяла</a:t>
            </a:r>
            <a:r>
              <a:rPr lang="ru-RU" sz="3200" b="1" i="1" dirty="0"/>
              <a:t>, </a:t>
            </a:r>
            <a:r>
              <a:rPr lang="ru-RU" sz="3200" b="1" i="1" dirty="0" err="1"/>
              <a:t>устромлена</a:t>
            </a:r>
            <a:r>
              <a:rPr lang="ru-RU" sz="3200" b="1" i="1" dirty="0"/>
              <a:t> в </a:t>
            </a:r>
            <a:r>
              <a:rPr lang="ru-RU" sz="3200" b="1" i="1" dirty="0" err="1"/>
              <a:t>вікно</a:t>
            </a:r>
            <a:r>
              <a:rPr lang="ru-RU" sz="3200" b="1" i="1" dirty="0"/>
              <a:t>; благодать </a:t>
            </a:r>
            <a:r>
              <a:rPr lang="ru-RU" sz="3200" b="1" i="1" dirty="0" err="1"/>
              <a:t>лягла</a:t>
            </a:r>
            <a:r>
              <a:rPr lang="ru-RU" sz="3200" b="1" i="1" dirty="0"/>
              <a:t> на душу; </a:t>
            </a:r>
            <a:r>
              <a:rPr lang="ru-RU" sz="3200" b="1" i="1" dirty="0" err="1"/>
              <a:t>озвався</a:t>
            </a:r>
            <a:r>
              <a:rPr lang="ru-RU" sz="3200" b="1" i="1" dirty="0"/>
              <a:t> </a:t>
            </a:r>
            <a:r>
              <a:rPr lang="ru-RU" sz="3200" b="1" i="1" dirty="0" err="1"/>
              <a:t>прихованим</a:t>
            </a:r>
            <a:r>
              <a:rPr lang="ru-RU" sz="3200" b="1" i="1" dirty="0"/>
              <a:t> </a:t>
            </a:r>
            <a:r>
              <a:rPr lang="ru-RU" sz="3200" b="1" i="1" dirty="0" err="1"/>
              <a:t>бажанням</a:t>
            </a:r>
            <a:r>
              <a:rPr lang="ru-RU" sz="3200" b="1" i="1" dirty="0"/>
              <a:t>;</a:t>
            </a:r>
          </a:p>
          <a:p>
            <a:r>
              <a:rPr lang="ru-RU" sz="3200" b="1" i="1" dirty="0" err="1">
                <a:solidFill>
                  <a:srgbClr val="FF0000"/>
                </a:solidFill>
              </a:rPr>
              <a:t>Порівняння</a:t>
            </a:r>
            <a:r>
              <a:rPr lang="ru-RU" sz="3200" b="1" i="1" dirty="0">
                <a:solidFill>
                  <a:srgbClr val="FF0000"/>
                </a:solidFill>
              </a:rPr>
              <a:t>: </a:t>
            </a:r>
            <a:r>
              <a:rPr lang="ru-RU" sz="3200" b="1" i="1" dirty="0" err="1"/>
              <a:t>вічністю</a:t>
            </a:r>
            <a:r>
              <a:rPr lang="ru-RU" sz="3200" b="1" i="1" dirty="0"/>
              <a:t> </a:t>
            </a:r>
            <a:r>
              <a:rPr lang="ru-RU" sz="3200" b="1" i="1" dirty="0" err="1"/>
              <a:t>протятий</a:t>
            </a:r>
            <a:r>
              <a:rPr lang="ru-RU" sz="3200" b="1" i="1" dirty="0"/>
              <a:t>, </a:t>
            </a:r>
            <a:r>
              <a:rPr lang="ru-RU" sz="3200" b="1" i="1" dirty="0" err="1"/>
              <a:t>мов</a:t>
            </a:r>
            <a:r>
              <a:rPr lang="ru-RU" sz="3200" b="1" i="1" dirty="0"/>
              <a:t> огнем; </a:t>
            </a:r>
            <a:r>
              <a:rPr lang="ru-RU" sz="3200" b="1" i="1" dirty="0" err="1"/>
              <a:t>вістунка</a:t>
            </a:r>
            <a:r>
              <a:rPr lang="ru-RU" sz="3200" b="1" i="1" dirty="0"/>
              <a:t> </a:t>
            </a:r>
            <a:r>
              <a:rPr lang="ru-RU" sz="3200" b="1" i="1" dirty="0" err="1"/>
              <a:t>твого</a:t>
            </a:r>
            <a:r>
              <a:rPr lang="ru-RU" sz="3200" b="1" i="1" dirty="0"/>
              <a:t> шляху, </a:t>
            </a:r>
            <a:r>
              <a:rPr lang="ru-RU" sz="3200" b="1" i="1" dirty="0" err="1"/>
              <a:t>ніби</a:t>
            </a:r>
            <a:r>
              <a:rPr lang="ru-RU" sz="3200" b="1" i="1" dirty="0"/>
              <a:t> </a:t>
            </a:r>
            <a:r>
              <a:rPr lang="ru-RU" sz="3200" b="1" i="1" dirty="0" err="1"/>
              <a:t>вічна</a:t>
            </a:r>
            <a:r>
              <a:rPr lang="ru-RU" sz="3200" b="1" i="1" dirty="0"/>
              <a:t> </a:t>
            </a:r>
            <a:r>
              <a:rPr lang="ru-RU" sz="3200" b="1" i="1" dirty="0" err="1"/>
              <a:t>мати</a:t>
            </a:r>
            <a:r>
              <a:rPr lang="ru-RU" sz="3200" b="1" i="1" dirty="0"/>
              <a:t>; </a:t>
            </a:r>
            <a:r>
              <a:rPr lang="ru-RU" sz="3200" b="1" i="1" dirty="0" err="1"/>
              <a:t>вміє</a:t>
            </a:r>
            <a:r>
              <a:rPr lang="ru-RU" sz="3200" b="1" i="1" dirty="0"/>
              <a:t> </a:t>
            </a:r>
            <a:r>
              <a:rPr lang="ru-RU" sz="3200" b="1" i="1" dirty="0" err="1"/>
              <a:t>жити</a:t>
            </a:r>
            <a:r>
              <a:rPr lang="ru-RU" sz="3200" b="1" i="1" dirty="0"/>
              <a:t>, </a:t>
            </a:r>
            <a:r>
              <a:rPr lang="ru-RU" sz="3200" b="1" i="1" dirty="0" err="1"/>
              <a:t>або</a:t>
            </a:r>
            <a:r>
              <a:rPr lang="ru-RU" sz="3200" b="1" i="1" dirty="0"/>
              <a:t> </a:t>
            </a:r>
            <a:r>
              <a:rPr lang="ru-RU" sz="3200" b="1" i="1" dirty="0" err="1"/>
              <a:t>світитися</a:t>
            </a:r>
            <a:r>
              <a:rPr lang="ru-RU" sz="3200" b="1" i="1" dirty="0"/>
              <a:t>, </a:t>
            </a:r>
            <a:r>
              <a:rPr lang="ru-RU" sz="3200" b="1" i="1" dirty="0" err="1"/>
              <a:t>немов</a:t>
            </a:r>
            <a:r>
              <a:rPr lang="ru-RU" sz="3200" b="1" i="1" dirty="0"/>
              <a:t> зоря.</a:t>
            </a:r>
          </a:p>
        </p:txBody>
      </p:sp>
      <p:pic>
        <p:nvPicPr>
          <p:cNvPr id="9218" name="Picture 2" descr="http://im1-tub-ua.yandex.net/i?id=0a7e7ca0d567f347c9fa5821804e003d-138-144&amp;n=2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19007" y="4653135"/>
            <a:ext cx="3417490" cy="22001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84963"/>
            <a:ext cx="2664296" cy="19982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462649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d3thflcq1yqzn0.cloudfront.net/024965092_prevstill.jpe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99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63" y="4763"/>
            <a:ext cx="4699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95863" y="4763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err="1">
                <a:solidFill>
                  <a:srgbClr val="FF0000"/>
                </a:solidFill>
              </a:rPr>
              <a:t>Екзистенційна</a:t>
            </a:r>
            <a:r>
              <a:rPr lang="ru-RU" sz="2400" b="1" i="1" dirty="0">
                <a:solidFill>
                  <a:srgbClr val="FF0000"/>
                </a:solidFill>
              </a:rPr>
              <a:t> </a:t>
            </a:r>
            <a:r>
              <a:rPr lang="ru-RU" sz="2400" b="1" i="1" dirty="0" err="1">
                <a:solidFill>
                  <a:srgbClr val="FF0000"/>
                </a:solidFill>
              </a:rPr>
              <a:t>лірика</a:t>
            </a:r>
            <a:r>
              <a:rPr lang="ru-RU" sz="2400" b="1" i="1" dirty="0">
                <a:solidFill>
                  <a:srgbClr val="FF0000"/>
                </a:solidFill>
              </a:rPr>
              <a:t> </a:t>
            </a:r>
            <a:r>
              <a:rPr lang="ru-RU" sz="2400" b="1" i="1" dirty="0"/>
              <a:t>– </a:t>
            </a:r>
            <a:r>
              <a:rPr lang="ru-RU" sz="2400" b="1" i="1" dirty="0" err="1"/>
              <a:t>вірші</a:t>
            </a:r>
            <a:r>
              <a:rPr lang="ru-RU" sz="2400" b="1" i="1" dirty="0"/>
              <a:t>, у </a:t>
            </a:r>
            <a:r>
              <a:rPr lang="ru-RU" sz="2400" b="1" i="1" dirty="0" err="1"/>
              <a:t>яких</a:t>
            </a:r>
            <a:r>
              <a:rPr lang="ru-RU" sz="2400" b="1" i="1" dirty="0"/>
              <a:t> </a:t>
            </a:r>
            <a:r>
              <a:rPr lang="ru-RU" sz="2400" b="1" i="1" dirty="0" err="1"/>
              <a:t>розкривається</a:t>
            </a:r>
            <a:r>
              <a:rPr lang="ru-RU" sz="2400" b="1" i="1" dirty="0"/>
              <a:t> </a:t>
            </a:r>
            <a:r>
              <a:rPr lang="ru-RU" sz="2400" b="1" i="1" dirty="0" err="1"/>
              <a:t>внутрішня</a:t>
            </a:r>
            <a:r>
              <a:rPr lang="ru-RU" sz="2400" b="1" i="1" dirty="0"/>
              <a:t> суть </a:t>
            </a:r>
            <a:r>
              <a:rPr lang="ru-RU" sz="2400" b="1" i="1" dirty="0" err="1"/>
              <a:t>людини</a:t>
            </a:r>
            <a:r>
              <a:rPr lang="ru-RU" sz="2400" b="1" i="1" dirty="0"/>
              <a:t>, те </a:t>
            </a:r>
            <a:r>
              <a:rPr lang="ru-RU" sz="2400" b="1" i="1" dirty="0" err="1"/>
              <a:t>глибинне</a:t>
            </a:r>
            <a:r>
              <a:rPr lang="ru-RU" sz="2400" b="1" i="1" dirty="0"/>
              <a:t>, </a:t>
            </a:r>
            <a:r>
              <a:rPr lang="ru-RU" sz="2400" b="1" i="1" dirty="0" err="1"/>
              <a:t>внаслідок</a:t>
            </a:r>
            <a:r>
              <a:rPr lang="ru-RU" sz="2400" b="1" i="1" dirty="0"/>
              <a:t> </a:t>
            </a:r>
            <a:r>
              <a:rPr lang="ru-RU" sz="2400" b="1" i="1" dirty="0" err="1"/>
              <a:t>якого</a:t>
            </a:r>
            <a:r>
              <a:rPr lang="ru-RU" sz="2400" b="1" i="1" dirty="0"/>
              <a:t> </a:t>
            </a:r>
            <a:r>
              <a:rPr lang="ru-RU" sz="2400" b="1" i="1" dirty="0" err="1"/>
              <a:t>кожна</a:t>
            </a:r>
            <a:r>
              <a:rPr lang="ru-RU" sz="2400" b="1" i="1" dirty="0"/>
              <a:t> </a:t>
            </a:r>
            <a:r>
              <a:rPr lang="ru-RU" sz="2400" b="1" i="1" dirty="0" err="1"/>
              <a:t>особистість</a:t>
            </a:r>
            <a:r>
              <a:rPr lang="ru-RU" sz="2400" b="1" i="1" dirty="0"/>
              <a:t> є </a:t>
            </a:r>
            <a:r>
              <a:rPr lang="ru-RU" sz="2400" b="1" i="1" dirty="0" err="1"/>
              <a:t>неповторною</a:t>
            </a:r>
            <a:r>
              <a:rPr lang="ru-RU" sz="2400" b="1" i="1" dirty="0"/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90796" y="1181835"/>
            <a:ext cx="846862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</a:rPr>
              <a:t>Екзистенціалізм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dirty="0" smtClean="0"/>
              <a:t>- </a:t>
            </a:r>
            <a:r>
              <a:rPr lang="ru-RU" sz="2000" dirty="0" err="1" smtClean="0"/>
              <a:t>течія</a:t>
            </a:r>
            <a:r>
              <a:rPr lang="ru-RU" sz="2000" dirty="0" smtClean="0"/>
              <a:t> </a:t>
            </a:r>
            <a:r>
              <a:rPr lang="ru-RU" sz="2000" dirty="0"/>
              <a:t>в </a:t>
            </a:r>
            <a:r>
              <a:rPr lang="ru-RU" sz="2000" dirty="0" err="1"/>
              <a:t>літературі</a:t>
            </a:r>
            <a:r>
              <a:rPr lang="ru-RU" sz="2000" dirty="0"/>
              <a:t>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сформувалася</a:t>
            </a:r>
            <a:r>
              <a:rPr lang="ru-RU" sz="2000" dirty="0"/>
              <a:t> в </a:t>
            </a:r>
            <a:r>
              <a:rPr lang="ru-RU" sz="2000" dirty="0" err="1"/>
              <a:t>Європі</a:t>
            </a:r>
            <a:r>
              <a:rPr lang="ru-RU" sz="2000" dirty="0"/>
              <a:t> у 1930— 40-ві </a:t>
            </a:r>
            <a:r>
              <a:rPr lang="en-US" sz="2000" dirty="0" err="1" smtClean="0"/>
              <a:t>pp</a:t>
            </a:r>
            <a:r>
              <a:rPr lang="uk-UA" sz="2000" dirty="0" err="1" smtClean="0"/>
              <a:t>.ХХст</a:t>
            </a:r>
            <a:r>
              <a:rPr lang="uk-UA" sz="2000" dirty="0" smtClean="0"/>
              <a:t>.</a:t>
            </a:r>
            <a:endParaRPr lang="ru-RU" sz="2000" dirty="0"/>
          </a:p>
          <a:p>
            <a:r>
              <a:rPr lang="ru-RU" sz="2000" dirty="0"/>
              <a:t>     </a:t>
            </a:r>
            <a:r>
              <a:rPr lang="ru-RU" sz="2000" dirty="0" err="1" smtClean="0"/>
              <a:t>Основним</a:t>
            </a:r>
            <a:r>
              <a:rPr lang="ru-RU" sz="2000" dirty="0" smtClean="0"/>
              <a:t> </a:t>
            </a:r>
            <a:r>
              <a:rPr lang="ru-RU" sz="2000" dirty="0" err="1"/>
              <a:t>положенням</a:t>
            </a:r>
            <a:r>
              <a:rPr lang="ru-RU" sz="2000" dirty="0"/>
              <a:t> </a:t>
            </a:r>
            <a:r>
              <a:rPr lang="ru-RU" sz="2000" dirty="0" err="1"/>
              <a:t>екзистенціалізму</a:t>
            </a:r>
            <a:r>
              <a:rPr lang="ru-RU" sz="2000" dirty="0"/>
              <a:t> є постулат: </a:t>
            </a:r>
            <a:r>
              <a:rPr lang="ru-RU" sz="2000" dirty="0" err="1"/>
              <a:t>екзистенція</a:t>
            </a:r>
            <a:r>
              <a:rPr lang="ru-RU" sz="2000" dirty="0"/>
              <a:t> (</a:t>
            </a:r>
            <a:r>
              <a:rPr lang="ru-RU" sz="2000" dirty="0" err="1"/>
              <a:t>існування</a:t>
            </a:r>
            <a:r>
              <a:rPr lang="ru-RU" sz="2000" dirty="0"/>
              <a:t>) </a:t>
            </a:r>
            <a:r>
              <a:rPr lang="ru-RU" sz="2000" dirty="0" err="1"/>
              <a:t>передує</a:t>
            </a:r>
            <a:r>
              <a:rPr lang="ru-RU" sz="2000" dirty="0"/>
              <a:t> </a:t>
            </a:r>
            <a:r>
              <a:rPr lang="ru-RU" sz="2000" dirty="0" err="1"/>
              <a:t>есенції</a:t>
            </a:r>
            <a:r>
              <a:rPr lang="ru-RU" sz="2000" dirty="0"/>
              <a:t> (</a:t>
            </a:r>
            <a:r>
              <a:rPr lang="ru-RU" sz="2000" dirty="0" err="1"/>
              <a:t>сутності</a:t>
            </a:r>
            <a:r>
              <a:rPr lang="ru-RU" sz="2000" dirty="0"/>
              <a:t>). У </a:t>
            </a:r>
            <a:r>
              <a:rPr lang="ru-RU" sz="2000" dirty="0" err="1"/>
              <a:t>художніх</a:t>
            </a:r>
            <a:r>
              <a:rPr lang="ru-RU" sz="2000" dirty="0"/>
              <a:t> </a:t>
            </a:r>
            <a:r>
              <a:rPr lang="ru-RU" sz="2000" dirty="0" err="1"/>
              <a:t>творах</a:t>
            </a:r>
            <a:r>
              <a:rPr lang="ru-RU" sz="2000" dirty="0"/>
              <a:t> </a:t>
            </a:r>
            <a:r>
              <a:rPr lang="ru-RU" sz="2000" dirty="0" err="1"/>
              <a:t>екзистенціалісти</a:t>
            </a:r>
            <a:r>
              <a:rPr lang="ru-RU" sz="2000" dirty="0"/>
              <a:t> </a:t>
            </a:r>
            <a:r>
              <a:rPr lang="ru-RU" sz="2000" dirty="0" err="1"/>
              <a:t>прагнуть</a:t>
            </a:r>
            <a:r>
              <a:rPr lang="ru-RU" sz="2000" dirty="0"/>
              <a:t> </a:t>
            </a:r>
            <a:r>
              <a:rPr lang="ru-RU" sz="2000" dirty="0" err="1"/>
              <a:t>збагнути</a:t>
            </a:r>
            <a:r>
              <a:rPr lang="ru-RU" sz="2000" dirty="0"/>
              <a:t> </a:t>
            </a:r>
            <a:r>
              <a:rPr lang="ru-RU" sz="2000" dirty="0" err="1"/>
              <a:t>справжні</a:t>
            </a:r>
            <a:r>
              <a:rPr lang="ru-RU" sz="2000" dirty="0"/>
              <a:t> причини </a:t>
            </a:r>
            <a:r>
              <a:rPr lang="ru-RU" sz="2000" dirty="0" err="1"/>
              <a:t>трагічної</a:t>
            </a:r>
            <a:r>
              <a:rPr lang="ru-RU" sz="2000" dirty="0"/>
              <a:t> </a:t>
            </a:r>
            <a:r>
              <a:rPr lang="ru-RU" sz="2000" dirty="0" err="1"/>
              <a:t>невлаштованості</a:t>
            </a:r>
            <a:r>
              <a:rPr lang="ru-RU" sz="2000" dirty="0"/>
              <a:t> </a:t>
            </a:r>
            <a:r>
              <a:rPr lang="ru-RU" sz="2000" dirty="0" err="1"/>
              <a:t>людського</a:t>
            </a:r>
            <a:r>
              <a:rPr lang="ru-RU" sz="2000" dirty="0"/>
              <a:t> </a:t>
            </a:r>
            <a:r>
              <a:rPr lang="ru-RU" sz="2000" dirty="0" err="1"/>
              <a:t>життя</a:t>
            </a:r>
            <a:r>
              <a:rPr lang="ru-RU" sz="2000" dirty="0"/>
              <a:t>. </a:t>
            </a:r>
          </a:p>
          <a:p>
            <a:r>
              <a:rPr lang="ru-RU" sz="2000" dirty="0"/>
              <a:t>       </a:t>
            </a:r>
            <a:r>
              <a:rPr lang="ru-RU" sz="2000" b="1" dirty="0" err="1" smtClean="0">
                <a:solidFill>
                  <a:srgbClr val="FF0000"/>
                </a:solidFill>
              </a:rPr>
              <a:t>Визначальні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риси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екзистенціалізму</a:t>
            </a:r>
            <a:r>
              <a:rPr lang="ru-RU" sz="2000" b="1" dirty="0">
                <a:solidFill>
                  <a:srgbClr val="FF0000"/>
                </a:solidFill>
              </a:rPr>
              <a:t>: </a:t>
            </a:r>
          </a:p>
          <a:p>
            <a:r>
              <a:rPr lang="ru-RU" sz="2000" dirty="0"/>
              <a:t>       - на перше </a:t>
            </a:r>
            <a:r>
              <a:rPr lang="ru-RU" sz="2000" dirty="0" err="1"/>
              <a:t>місце</a:t>
            </a:r>
            <a:r>
              <a:rPr lang="ru-RU" sz="2000" dirty="0"/>
              <a:t> </a:t>
            </a:r>
            <a:r>
              <a:rPr lang="ru-RU" sz="2000" dirty="0" err="1"/>
              <a:t>висуваються</a:t>
            </a:r>
            <a:r>
              <a:rPr lang="ru-RU" sz="2000" dirty="0"/>
              <a:t> </a:t>
            </a:r>
            <a:r>
              <a:rPr lang="ru-RU" sz="2000" dirty="0" err="1"/>
              <a:t>категорії</a:t>
            </a:r>
            <a:r>
              <a:rPr lang="ru-RU" sz="2000" dirty="0"/>
              <a:t> </a:t>
            </a:r>
            <a:r>
              <a:rPr lang="ru-RU" sz="2000" dirty="0" err="1"/>
              <a:t>абсурдності</a:t>
            </a:r>
            <a:r>
              <a:rPr lang="ru-RU" sz="2000" dirty="0"/>
              <a:t> </a:t>
            </a:r>
            <a:r>
              <a:rPr lang="ru-RU" sz="2000" dirty="0" err="1"/>
              <a:t>буття</a:t>
            </a:r>
            <a:r>
              <a:rPr lang="ru-RU" sz="2000" dirty="0"/>
              <a:t> страху, </a:t>
            </a:r>
            <a:r>
              <a:rPr lang="ru-RU" sz="2000" dirty="0" err="1"/>
              <a:t>відчаю</a:t>
            </a:r>
            <a:r>
              <a:rPr lang="ru-RU" sz="2000" dirty="0"/>
              <a:t>, </a:t>
            </a:r>
            <a:r>
              <a:rPr lang="ru-RU" sz="2000" dirty="0" err="1"/>
              <a:t>самотності</a:t>
            </a:r>
            <a:r>
              <a:rPr lang="ru-RU" sz="2000" dirty="0"/>
              <a:t>, </a:t>
            </a:r>
            <a:r>
              <a:rPr lang="ru-RU" sz="2000" dirty="0" err="1"/>
              <a:t>страждання</a:t>
            </a:r>
            <a:r>
              <a:rPr lang="ru-RU" sz="2000" dirty="0"/>
              <a:t>, </a:t>
            </a:r>
            <a:r>
              <a:rPr lang="ru-RU" sz="2000" dirty="0" err="1"/>
              <a:t>смерті</a:t>
            </a:r>
            <a:r>
              <a:rPr lang="ru-RU" sz="2000" dirty="0"/>
              <a:t>; </a:t>
            </a:r>
          </a:p>
          <a:p>
            <a:r>
              <a:rPr lang="ru-RU" sz="2000" dirty="0"/>
              <a:t>       - </a:t>
            </a:r>
            <a:r>
              <a:rPr lang="ru-RU" sz="2000" dirty="0" err="1"/>
              <a:t>особистість</a:t>
            </a:r>
            <a:r>
              <a:rPr lang="ru-RU" sz="2000" dirty="0"/>
              <a:t> </a:t>
            </a:r>
            <a:r>
              <a:rPr lang="ru-RU" sz="2000" dirty="0" err="1"/>
              <a:t>має</a:t>
            </a:r>
            <a:r>
              <a:rPr lang="ru-RU" sz="2000" dirty="0"/>
              <a:t> </a:t>
            </a:r>
            <a:r>
              <a:rPr lang="ru-RU" sz="2000" dirty="0" err="1"/>
              <a:t>протидіяти</a:t>
            </a:r>
            <a:r>
              <a:rPr lang="ru-RU" sz="2000" dirty="0"/>
              <a:t> </a:t>
            </a:r>
            <a:r>
              <a:rPr lang="ru-RU" sz="2000" dirty="0" err="1"/>
              <a:t>суспільству</a:t>
            </a:r>
            <a:r>
              <a:rPr lang="ru-RU" sz="2000" dirty="0"/>
              <a:t>, </a:t>
            </a:r>
            <a:r>
              <a:rPr lang="ru-RU" sz="2000" dirty="0" err="1"/>
              <a:t>державі</a:t>
            </a:r>
            <a:r>
              <a:rPr lang="ru-RU" sz="2000" dirty="0"/>
              <a:t>, </a:t>
            </a:r>
            <a:r>
              <a:rPr lang="ru-RU" sz="2000" dirty="0" err="1"/>
              <a:t>середовищу</a:t>
            </a:r>
            <a:r>
              <a:rPr lang="ru-RU" sz="2000" dirty="0"/>
              <a:t>, </a:t>
            </a:r>
            <a:r>
              <a:rPr lang="ru-RU" sz="2000" dirty="0" err="1"/>
              <a:t>ворожому</a:t>
            </a:r>
            <a:r>
              <a:rPr lang="ru-RU" sz="2000" dirty="0"/>
              <a:t> «</a:t>
            </a:r>
            <a:r>
              <a:rPr lang="ru-RU" sz="2000" dirty="0" err="1"/>
              <a:t>іншому</a:t>
            </a:r>
            <a:r>
              <a:rPr lang="ru-RU" sz="2000" dirty="0"/>
              <a:t>», </a:t>
            </a:r>
            <a:r>
              <a:rPr lang="ru-RU" sz="2000" dirty="0" err="1"/>
              <a:t>адже</a:t>
            </a:r>
            <a:r>
              <a:rPr lang="ru-RU" sz="2000" dirty="0"/>
              <a:t> </a:t>
            </a:r>
            <a:r>
              <a:rPr lang="ru-RU" sz="2000" dirty="0" err="1"/>
              <a:t>всі</a:t>
            </a:r>
            <a:r>
              <a:rPr lang="ru-RU" sz="2000" dirty="0"/>
              <a:t> вони </a:t>
            </a:r>
            <a:r>
              <a:rPr lang="ru-RU" sz="2000" dirty="0" err="1"/>
              <a:t>нав'язують</a:t>
            </a:r>
            <a:r>
              <a:rPr lang="ru-RU" sz="2000" dirty="0"/>
              <a:t> </a:t>
            </a:r>
            <a:r>
              <a:rPr lang="ru-RU" sz="2000" dirty="0" err="1"/>
              <a:t>їй</a:t>
            </a:r>
            <a:r>
              <a:rPr lang="ru-RU" sz="2000" dirty="0"/>
              <a:t> свою волю, мораль, </a:t>
            </a:r>
            <a:r>
              <a:rPr lang="ru-RU" sz="2000" dirty="0" err="1"/>
              <a:t>свої</a:t>
            </a:r>
            <a:r>
              <a:rPr lang="ru-RU" sz="2000" dirty="0"/>
              <a:t> </a:t>
            </a:r>
            <a:r>
              <a:rPr lang="ru-RU" sz="2000" dirty="0" err="1"/>
              <a:t>інтереси</a:t>
            </a:r>
            <a:r>
              <a:rPr lang="ru-RU" sz="2000" dirty="0"/>
              <a:t> й </a:t>
            </a:r>
            <a:r>
              <a:rPr lang="ru-RU" sz="2000" dirty="0" err="1"/>
              <a:t>ідеали</a:t>
            </a:r>
            <a:r>
              <a:rPr lang="ru-RU" sz="2000" dirty="0"/>
              <a:t>; </a:t>
            </a:r>
          </a:p>
          <a:p>
            <a:r>
              <a:rPr lang="ru-RU" sz="2000" dirty="0"/>
              <a:t>       - </a:t>
            </a:r>
            <a:r>
              <a:rPr lang="ru-RU" sz="2000" dirty="0" err="1"/>
              <a:t>поняття</a:t>
            </a:r>
            <a:r>
              <a:rPr lang="ru-RU" sz="2000" dirty="0"/>
              <a:t> </a:t>
            </a:r>
            <a:r>
              <a:rPr lang="ru-RU" sz="2000" dirty="0" err="1"/>
              <a:t>відчуженості</a:t>
            </a:r>
            <a:r>
              <a:rPr lang="ru-RU" sz="2000" dirty="0"/>
              <a:t> й </a:t>
            </a:r>
            <a:r>
              <a:rPr lang="ru-RU" sz="2000" dirty="0" err="1"/>
              <a:t>абсурдності</a:t>
            </a:r>
            <a:r>
              <a:rPr lang="ru-RU" sz="2000" dirty="0"/>
              <a:t> є </a:t>
            </a:r>
            <a:r>
              <a:rPr lang="ru-RU" sz="2000" dirty="0" err="1"/>
              <a:t>взаємопов'язаними</a:t>
            </a:r>
            <a:r>
              <a:rPr lang="ru-RU" sz="2000" dirty="0"/>
              <a:t> та </a:t>
            </a:r>
            <a:r>
              <a:rPr lang="ru-RU" sz="2000" dirty="0" err="1"/>
              <a:t>взаємозумовленими</a:t>
            </a:r>
            <a:r>
              <a:rPr lang="ru-RU" sz="2000" dirty="0"/>
              <a:t> в </a:t>
            </a:r>
            <a:r>
              <a:rPr lang="ru-RU" sz="2000" dirty="0" err="1"/>
              <a:t>літературних</a:t>
            </a:r>
            <a:r>
              <a:rPr lang="ru-RU" sz="2000" dirty="0"/>
              <a:t> </a:t>
            </a:r>
            <a:r>
              <a:rPr lang="ru-RU" sz="2000" dirty="0" err="1"/>
              <a:t>творах</a:t>
            </a:r>
            <a:r>
              <a:rPr lang="ru-RU" sz="2000" dirty="0"/>
              <a:t> </a:t>
            </a:r>
            <a:r>
              <a:rPr lang="ru-RU" sz="2000" dirty="0" err="1"/>
              <a:t>екзистенціалістів</a:t>
            </a:r>
            <a:r>
              <a:rPr lang="ru-RU" sz="2000" dirty="0"/>
              <a:t>; </a:t>
            </a:r>
          </a:p>
          <a:p>
            <a:r>
              <a:rPr lang="ru-RU" sz="2000" dirty="0"/>
              <a:t>       - вишу </a:t>
            </a:r>
            <a:r>
              <a:rPr lang="ru-RU" sz="2000" dirty="0" err="1"/>
              <a:t>життєву</a:t>
            </a:r>
            <a:r>
              <a:rPr lang="ru-RU" sz="2000" dirty="0"/>
              <a:t> </a:t>
            </a:r>
            <a:r>
              <a:rPr lang="ru-RU" sz="2000" dirty="0" err="1"/>
              <a:t>цінність</a:t>
            </a:r>
            <a:r>
              <a:rPr lang="ru-RU" sz="2000" dirty="0"/>
              <a:t> </a:t>
            </a:r>
            <a:r>
              <a:rPr lang="ru-RU" sz="2000" dirty="0" err="1"/>
              <a:t>екзистенціалісти</a:t>
            </a:r>
            <a:r>
              <a:rPr lang="ru-RU" sz="2000" dirty="0"/>
              <a:t> </a:t>
            </a:r>
            <a:r>
              <a:rPr lang="ru-RU" sz="2000" dirty="0" err="1"/>
              <a:t>вбачають</a:t>
            </a:r>
            <a:r>
              <a:rPr lang="ru-RU" sz="2000" dirty="0"/>
              <a:t> у </a:t>
            </a:r>
            <a:r>
              <a:rPr lang="ru-RU" sz="2000" dirty="0" err="1"/>
              <a:t>свободі</a:t>
            </a:r>
            <a:r>
              <a:rPr lang="ru-RU" sz="2000" dirty="0"/>
              <a:t> </a:t>
            </a:r>
            <a:r>
              <a:rPr lang="ru-RU" sz="2000" dirty="0" err="1"/>
              <a:t>особистості</a:t>
            </a:r>
            <a:r>
              <a:rPr lang="ru-RU" sz="2000" dirty="0"/>
              <a:t>; </a:t>
            </a:r>
          </a:p>
          <a:p>
            <a:r>
              <a:rPr lang="ru-RU" sz="2000" dirty="0"/>
              <a:t>       - </a:t>
            </a:r>
            <a:r>
              <a:rPr lang="ru-RU" sz="2000" dirty="0" err="1"/>
              <a:t>існування</a:t>
            </a:r>
            <a:r>
              <a:rPr lang="ru-RU" sz="2000" dirty="0"/>
              <a:t> </a:t>
            </a:r>
            <a:r>
              <a:rPr lang="ru-RU" sz="2000" dirty="0" err="1"/>
              <a:t>людини</a:t>
            </a:r>
            <a:r>
              <a:rPr lang="ru-RU" sz="2000" dirty="0"/>
              <a:t> </a:t>
            </a:r>
            <a:r>
              <a:rPr lang="ru-RU" sz="2000" dirty="0" err="1"/>
              <a:t>тлумачиться</a:t>
            </a:r>
            <a:r>
              <a:rPr lang="ru-RU" sz="2000" dirty="0"/>
              <a:t> як драма </a:t>
            </a:r>
            <a:r>
              <a:rPr lang="ru-RU" sz="2000" dirty="0" err="1"/>
              <a:t>свободи</a:t>
            </a:r>
            <a:r>
              <a:rPr lang="ru-RU" sz="2000" dirty="0"/>
              <a:t>; </a:t>
            </a:r>
          </a:p>
          <a:p>
            <a:r>
              <a:rPr lang="ru-RU" sz="2000" dirty="0"/>
              <a:t>       - </a:t>
            </a:r>
            <a:r>
              <a:rPr lang="ru-RU" sz="2000" dirty="0" err="1"/>
              <a:t>найчастіше</a:t>
            </a:r>
            <a:r>
              <a:rPr lang="ru-RU" sz="2000" dirty="0"/>
              <a:t> в </a:t>
            </a:r>
            <a:r>
              <a:rPr lang="ru-RU" sz="2000" dirty="0" err="1"/>
              <a:t>художніх</a:t>
            </a:r>
            <a:r>
              <a:rPr lang="ru-RU" sz="2000" dirty="0"/>
              <a:t> </a:t>
            </a:r>
            <a:r>
              <a:rPr lang="ru-RU" sz="2000" dirty="0" err="1"/>
              <a:t>творах</a:t>
            </a:r>
            <a:r>
              <a:rPr lang="ru-RU" sz="2000" dirty="0"/>
              <a:t> </a:t>
            </a:r>
            <a:r>
              <a:rPr lang="ru-RU" sz="2000" dirty="0" err="1"/>
              <a:t>застосовується</a:t>
            </a:r>
            <a:r>
              <a:rPr lang="ru-RU" sz="2000" dirty="0"/>
              <a:t> </a:t>
            </a:r>
            <a:r>
              <a:rPr lang="ru-RU" sz="2000" dirty="0" err="1"/>
              <a:t>прийом</a:t>
            </a:r>
            <a:r>
              <a:rPr lang="ru-RU" sz="2000" dirty="0"/>
              <a:t> </a:t>
            </a:r>
            <a:r>
              <a:rPr lang="ru-RU" sz="2000" dirty="0" err="1"/>
              <a:t>розповіді</a:t>
            </a:r>
            <a:r>
              <a:rPr lang="ru-RU" sz="2000" dirty="0"/>
              <a:t> </a:t>
            </a:r>
            <a:r>
              <a:rPr lang="ru-RU" sz="2000" dirty="0" err="1"/>
              <a:t>від</a:t>
            </a:r>
            <a:r>
              <a:rPr lang="ru-RU" sz="2000" dirty="0"/>
              <a:t> </a:t>
            </a:r>
            <a:r>
              <a:rPr lang="ru-RU" sz="2000" dirty="0" err="1"/>
              <a:t>першої</a:t>
            </a:r>
            <a:r>
              <a:rPr lang="ru-RU" sz="2000" dirty="0"/>
              <a:t> особи. </a:t>
            </a:r>
          </a:p>
        </p:txBody>
      </p:sp>
    </p:spTree>
    <p:extLst>
      <p:ext uri="{BB962C8B-B14F-4D97-AF65-F5344CB8AC3E}">
        <p14:creationId xmlns:p14="http://schemas.microsoft.com/office/powerpoint/2010/main" xmlns="" val="20462649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d3thflcq1yqzn0.cloudfront.net/024965092_prevstill.jpe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71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71" y="24844"/>
            <a:ext cx="4699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1560" y="57892"/>
            <a:ext cx="84249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>
                <a:solidFill>
                  <a:srgbClr val="FF0000"/>
                </a:solidFill>
              </a:rPr>
              <a:t>«О земле </a:t>
            </a:r>
            <a:r>
              <a:rPr lang="ru-RU" sz="4000" b="1" i="1" dirty="0" err="1">
                <a:solidFill>
                  <a:srgbClr val="FF0000"/>
                </a:solidFill>
              </a:rPr>
              <a:t>втрачена</a:t>
            </a:r>
            <a:r>
              <a:rPr lang="ru-RU" sz="4000" b="1" i="1" dirty="0">
                <a:solidFill>
                  <a:srgbClr val="FF0000"/>
                </a:solidFill>
              </a:rPr>
              <a:t>, </a:t>
            </a:r>
            <a:r>
              <a:rPr lang="ru-RU" sz="4000" b="1" i="1" dirty="0" err="1">
                <a:solidFill>
                  <a:srgbClr val="FF0000"/>
                </a:solidFill>
              </a:rPr>
              <a:t>явися</a:t>
            </a:r>
            <a:r>
              <a:rPr lang="ru-RU" sz="4000" b="1" i="1" dirty="0">
                <a:solidFill>
                  <a:srgbClr val="FF0000"/>
                </a:solidFill>
              </a:rPr>
              <a:t>!..»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619672" y="787273"/>
            <a:ext cx="727280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/>
              <a:t>О земле </a:t>
            </a:r>
            <a:r>
              <a:rPr lang="ru-RU" sz="2400" b="1" i="1" dirty="0" err="1"/>
              <a:t>втрачена</a:t>
            </a:r>
            <a:r>
              <a:rPr lang="ru-RU" sz="2400" b="1" i="1" dirty="0"/>
              <a:t>, </a:t>
            </a:r>
            <a:r>
              <a:rPr lang="ru-RU" sz="2400" b="1" i="1" dirty="0" err="1"/>
              <a:t>явися</a:t>
            </a:r>
            <a:endParaRPr lang="ru-RU" sz="2400" b="1" i="1" dirty="0"/>
          </a:p>
          <a:p>
            <a:r>
              <a:rPr lang="ru-RU" sz="2400" b="1" i="1" dirty="0"/>
              <a:t>бодай у </a:t>
            </a:r>
            <a:r>
              <a:rPr lang="ru-RU" sz="2400" b="1" i="1" dirty="0" err="1"/>
              <a:t>зболеному</a:t>
            </a:r>
            <a:r>
              <a:rPr lang="ru-RU" sz="2400" b="1" i="1" dirty="0"/>
              <a:t> </a:t>
            </a:r>
            <a:r>
              <a:rPr lang="ru-RU" sz="2400" b="1" i="1" dirty="0" err="1"/>
              <a:t>сні</a:t>
            </a:r>
            <a:endParaRPr lang="ru-RU" sz="2400" b="1" i="1" dirty="0"/>
          </a:p>
          <a:p>
            <a:r>
              <a:rPr lang="ru-RU" sz="2400" b="1" i="1" dirty="0"/>
              <a:t>і </a:t>
            </a:r>
            <a:r>
              <a:rPr lang="ru-RU" sz="2400" b="1" i="1" dirty="0" err="1"/>
              <a:t>лазурове</a:t>
            </a:r>
            <a:r>
              <a:rPr lang="ru-RU" sz="2400" b="1" i="1" dirty="0"/>
              <a:t> </a:t>
            </a:r>
            <a:r>
              <a:rPr lang="ru-RU" sz="2400" b="1" i="1" dirty="0" err="1"/>
              <a:t>простелися</a:t>
            </a:r>
            <a:r>
              <a:rPr lang="ru-RU" sz="2400" b="1" i="1" dirty="0"/>
              <a:t>,</a:t>
            </a:r>
          </a:p>
          <a:p>
            <a:r>
              <a:rPr lang="ru-RU" sz="2400" b="1" i="1" dirty="0" err="1"/>
              <a:t>пролийся</a:t>
            </a:r>
            <a:r>
              <a:rPr lang="ru-RU" sz="2400" b="1" i="1" dirty="0"/>
              <a:t> мертвому </a:t>
            </a:r>
            <a:r>
              <a:rPr lang="ru-RU" sz="2400" b="1" i="1" dirty="0" err="1"/>
              <a:t>мені</a:t>
            </a:r>
            <a:r>
              <a:rPr lang="ru-RU" sz="2400" b="1" i="1" dirty="0"/>
              <a:t>!</a:t>
            </a:r>
          </a:p>
          <a:p>
            <a:r>
              <a:rPr lang="ru-RU" sz="2400" b="1" i="1" dirty="0"/>
              <a:t>І поверни у </a:t>
            </a:r>
            <a:r>
              <a:rPr lang="ru-RU" sz="2400" b="1" i="1" dirty="0" err="1"/>
              <a:t>дні</a:t>
            </a:r>
            <a:r>
              <a:rPr lang="ru-RU" sz="2400" b="1" i="1" dirty="0"/>
              <a:t> </a:t>
            </a:r>
            <a:r>
              <a:rPr lang="ru-RU" sz="2400" b="1" i="1" dirty="0" err="1"/>
              <a:t>забуті</a:t>
            </a:r>
            <a:r>
              <a:rPr lang="ru-RU" sz="2400" b="1" i="1" dirty="0"/>
              <a:t>,</a:t>
            </a:r>
          </a:p>
          <a:p>
            <a:r>
              <a:rPr lang="ru-RU" sz="2400" b="1" i="1" dirty="0"/>
              <a:t>росою </a:t>
            </a:r>
            <a:r>
              <a:rPr lang="ru-RU" sz="2400" b="1" i="1" dirty="0" err="1"/>
              <a:t>згадок</a:t>
            </a:r>
            <a:r>
              <a:rPr lang="ru-RU" sz="2400" b="1" i="1" dirty="0"/>
              <a:t> окропи,</a:t>
            </a:r>
          </a:p>
          <a:p>
            <a:r>
              <a:rPr lang="ru-RU" sz="2400" b="1" i="1" dirty="0" err="1"/>
              <a:t>віддай</a:t>
            </a:r>
            <a:r>
              <a:rPr lang="ru-RU" sz="2400" b="1" i="1" dirty="0"/>
              <a:t> </a:t>
            </a:r>
            <a:r>
              <a:rPr lang="ru-RU" sz="2400" b="1" i="1" dirty="0" err="1"/>
              <a:t>усеблагій</a:t>
            </a:r>
            <a:r>
              <a:rPr lang="ru-RU" sz="2400" b="1" i="1" dirty="0"/>
              <a:t> </a:t>
            </a:r>
            <a:r>
              <a:rPr lang="ru-RU" sz="2400" b="1" i="1" dirty="0" err="1"/>
              <a:t>покуті</a:t>
            </a:r>
            <a:endParaRPr lang="ru-RU" sz="2400" b="1" i="1" dirty="0"/>
          </a:p>
          <a:p>
            <a:r>
              <a:rPr lang="ru-RU" sz="2400" b="1" i="1" dirty="0"/>
              <a:t>і тихо </a:t>
            </a:r>
            <a:r>
              <a:rPr lang="ru-RU" sz="2400" b="1" i="1" dirty="0" err="1"/>
              <a:t>вимов</a:t>
            </a:r>
            <a:r>
              <a:rPr lang="ru-RU" sz="2400" b="1" i="1" dirty="0"/>
              <a:t>: лихо, спи!..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619672" y="3789040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400" b="1" i="1" dirty="0" smtClean="0"/>
              <a:t>                     *****</a:t>
            </a:r>
            <a:endParaRPr lang="ru-RU" sz="2400" b="1" i="1" dirty="0" smtClean="0"/>
          </a:p>
          <a:p>
            <a:r>
              <a:rPr lang="ru-RU" sz="2400" b="1" i="1" dirty="0" err="1" smtClean="0"/>
              <a:t>Минуле</a:t>
            </a:r>
            <a:r>
              <a:rPr lang="ru-RU" sz="2400" b="1" i="1" dirty="0"/>
              <a:t>, </a:t>
            </a:r>
            <a:r>
              <a:rPr lang="ru-RU" sz="2400" b="1" i="1" dirty="0" err="1"/>
              <a:t>озовися</a:t>
            </a:r>
            <a:r>
              <a:rPr lang="ru-RU" sz="2400" b="1" i="1" dirty="0"/>
              <a:t>, де </a:t>
            </a:r>
            <a:r>
              <a:rPr lang="ru-RU" sz="2400" b="1" i="1" dirty="0" err="1"/>
              <a:t>ти</a:t>
            </a:r>
            <a:r>
              <a:rPr lang="ru-RU" sz="2400" b="1" i="1" dirty="0"/>
              <a:t>?</a:t>
            </a:r>
          </a:p>
          <a:p>
            <a:r>
              <a:rPr lang="ru-RU" sz="2400" b="1" i="1" dirty="0" err="1"/>
              <a:t>Забуті</a:t>
            </a:r>
            <a:r>
              <a:rPr lang="ru-RU" sz="2400" b="1" i="1" dirty="0"/>
              <a:t> </a:t>
            </a:r>
            <a:r>
              <a:rPr lang="ru-RU" sz="2400" b="1" i="1" dirty="0" err="1"/>
              <a:t>радощі</a:t>
            </a:r>
            <a:r>
              <a:rPr lang="ru-RU" sz="2400" b="1" i="1" dirty="0"/>
              <a:t>, </a:t>
            </a:r>
            <a:r>
              <a:rPr lang="ru-RU" sz="2400" b="1" i="1" dirty="0" err="1"/>
              <a:t>жалі</a:t>
            </a:r>
            <a:r>
              <a:rPr lang="ru-RU" sz="2400" b="1" i="1" dirty="0"/>
              <a:t>.</a:t>
            </a:r>
          </a:p>
          <a:p>
            <a:r>
              <a:rPr lang="ru-RU" sz="2400" b="1" i="1" dirty="0"/>
              <a:t>О земле </a:t>
            </a:r>
            <a:r>
              <a:rPr lang="ru-RU" sz="2400" b="1" i="1" dirty="0" err="1"/>
              <a:t>втрачена</a:t>
            </a:r>
            <a:r>
              <a:rPr lang="ru-RU" sz="2400" b="1" i="1" dirty="0"/>
              <a:t>, </a:t>
            </a:r>
            <a:r>
              <a:rPr lang="ru-RU" sz="2400" b="1" i="1" dirty="0" err="1"/>
              <a:t>явися</a:t>
            </a:r>
            <a:endParaRPr lang="ru-RU" sz="2400" b="1" i="1" dirty="0"/>
          </a:p>
          <a:p>
            <a:r>
              <a:rPr lang="ru-RU" sz="2400" b="1" i="1" dirty="0"/>
              <a:t>бодай у </a:t>
            </a:r>
            <a:r>
              <a:rPr lang="ru-RU" sz="2400" b="1" i="1" dirty="0" err="1"/>
              <a:t>зболеному</a:t>
            </a:r>
            <a:r>
              <a:rPr lang="ru-RU" sz="2400" b="1" i="1" dirty="0"/>
              <a:t> </a:t>
            </a:r>
            <a:r>
              <a:rPr lang="ru-RU" sz="2400" b="1" i="1" dirty="0" err="1"/>
              <a:t>сні</a:t>
            </a:r>
            <a:r>
              <a:rPr lang="ru-RU" sz="2400" b="1" i="1" dirty="0"/>
              <a:t>,</a:t>
            </a:r>
          </a:p>
          <a:p>
            <a:r>
              <a:rPr lang="ru-RU" sz="2400" b="1" i="1" dirty="0"/>
              <a:t>і </a:t>
            </a:r>
            <a:r>
              <a:rPr lang="ru-RU" sz="2400" b="1" i="1" dirty="0" err="1"/>
              <a:t>лазурово</a:t>
            </a:r>
            <a:r>
              <a:rPr lang="ru-RU" sz="2400" b="1" i="1" dirty="0"/>
              <a:t> </a:t>
            </a:r>
            <a:r>
              <a:rPr lang="ru-RU" sz="2400" b="1" i="1" dirty="0" err="1"/>
              <a:t>простелися</a:t>
            </a:r>
            <a:r>
              <a:rPr lang="ru-RU" sz="2400" b="1" i="1" dirty="0"/>
              <a:t>,</a:t>
            </a:r>
          </a:p>
          <a:p>
            <a:r>
              <a:rPr lang="ru-RU" sz="2400" b="1" i="1" dirty="0"/>
              <a:t>і душу </a:t>
            </a:r>
            <a:r>
              <a:rPr lang="ru-RU" sz="2400" b="1" i="1" dirty="0" err="1"/>
              <a:t>порятуй</a:t>
            </a:r>
            <a:r>
              <a:rPr lang="ru-RU" sz="2400" b="1" i="1" dirty="0"/>
              <a:t> </a:t>
            </a:r>
            <a:r>
              <a:rPr lang="ru-RU" sz="2400" b="1" i="1" dirty="0" err="1"/>
              <a:t>мені</a:t>
            </a:r>
            <a:r>
              <a:rPr lang="ru-RU" sz="2400" b="1" i="1" dirty="0"/>
              <a:t>.</a:t>
            </a:r>
          </a:p>
        </p:txBody>
      </p:sp>
      <p:pic>
        <p:nvPicPr>
          <p:cNvPr id="10242" name="Picture 2" descr="http://im3-tub-ua.yandex.net/i?id=a51cf449743f53ae61f08e9e02dea074-116-144&amp;n=2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76663" y="765778"/>
            <a:ext cx="3059832" cy="20674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60156" y="2833232"/>
            <a:ext cx="2292846" cy="22928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098289"/>
            <a:ext cx="2617373" cy="17295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462649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d3thflcq1yqzn0.cloudfront.net/024965092_prevstill.jpe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71" y="24844"/>
            <a:ext cx="4699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76613" y="0"/>
            <a:ext cx="25907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4800" b="1" i="1" dirty="0">
                <a:solidFill>
                  <a:srgbClr val="C00000"/>
                </a:solidFill>
              </a:rPr>
              <a:t>Словник:</a:t>
            </a:r>
            <a:endParaRPr lang="ru-RU" sz="4800" b="1" i="1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764704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FF0000"/>
                </a:solidFill>
              </a:rPr>
              <a:t>МОСЯЖНИЙ  (</a:t>
            </a:r>
            <a:r>
              <a:rPr lang="ru-RU" sz="2400" b="1" i="1" dirty="0" err="1">
                <a:solidFill>
                  <a:srgbClr val="FF0000"/>
                </a:solidFill>
              </a:rPr>
              <a:t>мосянжний</a:t>
            </a:r>
            <a:r>
              <a:rPr lang="ru-RU" sz="2400" b="1" i="1" dirty="0">
                <a:solidFill>
                  <a:srgbClr val="FF0000"/>
                </a:solidFill>
              </a:rPr>
              <a:t>) </a:t>
            </a:r>
            <a:r>
              <a:rPr lang="ru-RU" sz="2400" b="1" i="1" dirty="0"/>
              <a:t>- </a:t>
            </a:r>
            <a:r>
              <a:rPr lang="ru-RU" sz="2400" b="1" i="1" dirty="0" err="1"/>
              <a:t>прикм</a:t>
            </a:r>
            <a:r>
              <a:rPr lang="ru-RU" sz="2400" b="1" i="1" dirty="0"/>
              <a:t>. до </a:t>
            </a:r>
            <a:r>
              <a:rPr lang="ru-RU" sz="2400" b="1" i="1" dirty="0" err="1"/>
              <a:t>мосяж</a:t>
            </a:r>
            <a:r>
              <a:rPr lang="ru-RU" sz="2400" b="1" i="1" dirty="0"/>
              <a:t> — латунь. </a:t>
            </a:r>
            <a:r>
              <a:rPr lang="ru-RU" sz="2400" b="1" i="1" dirty="0" err="1"/>
              <a:t>Латунний</a:t>
            </a:r>
            <a:r>
              <a:rPr lang="ru-RU" sz="2400" b="1" i="1" dirty="0"/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51615" y="1484784"/>
            <a:ext cx="8472817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b="1" i="1" dirty="0">
                <a:solidFill>
                  <a:srgbClr val="FF0000"/>
                </a:solidFill>
              </a:rPr>
              <a:t>ПОКУТА </a:t>
            </a:r>
            <a:r>
              <a:rPr lang="uk-UA" sz="2000" b="1" i="1" dirty="0" smtClean="0">
                <a:solidFill>
                  <a:srgbClr val="FF0000"/>
                </a:solidFill>
              </a:rPr>
              <a:t>:</a:t>
            </a:r>
            <a:r>
              <a:rPr lang="vi-VN" sz="2000" b="1" i="1" dirty="0" smtClean="0">
                <a:solidFill>
                  <a:srgbClr val="FF0000"/>
                </a:solidFill>
              </a:rPr>
              <a:t> </a:t>
            </a:r>
            <a:r>
              <a:rPr lang="vi-VN" sz="2000" b="1" i="1" dirty="0" smtClean="0"/>
              <a:t>1</a:t>
            </a:r>
            <a:r>
              <a:rPr lang="vi-VN" sz="2000" b="1" i="1" dirty="0"/>
              <a:t>. Визнання своєї провини, вияв жалю з приводу неї; каяття. </a:t>
            </a:r>
          </a:p>
          <a:p>
            <a:r>
              <a:rPr lang="vi-VN" sz="2000" b="1" i="1" dirty="0"/>
              <a:t>2. Покарання за вчинений злочин, провину, поганий учинок </a:t>
            </a:r>
            <a:r>
              <a:rPr lang="uk-UA" sz="2000" b="1" i="1" dirty="0" smtClean="0"/>
              <a:t>.</a:t>
            </a:r>
          </a:p>
          <a:p>
            <a:r>
              <a:rPr lang="vi-VN" sz="2000" b="1" i="1" dirty="0" smtClean="0"/>
              <a:t>3</a:t>
            </a:r>
            <a:r>
              <a:rPr lang="vi-VN" sz="2000" b="1" i="1" dirty="0"/>
              <a:t>. </a:t>
            </a:r>
            <a:r>
              <a:rPr lang="ru-RU" sz="2000" b="1" i="1" dirty="0" smtClean="0"/>
              <a:t>(</a:t>
            </a:r>
            <a:r>
              <a:rPr lang="vi-VN" sz="2000" b="1" i="1" dirty="0" smtClean="0"/>
              <a:t>дорев.</a:t>
            </a:r>
            <a:r>
              <a:rPr lang="ru-RU" sz="2000" b="1" i="1" dirty="0" smtClean="0"/>
              <a:t>)</a:t>
            </a:r>
            <a:r>
              <a:rPr lang="vi-VN" sz="2000" b="1" i="1" dirty="0" smtClean="0"/>
              <a:t> </a:t>
            </a:r>
            <a:r>
              <a:rPr lang="vi-VN" sz="2000" b="1" i="1" dirty="0"/>
              <a:t>Церковне покарання за злочини або гріхи.</a:t>
            </a:r>
          </a:p>
          <a:p>
            <a:r>
              <a:rPr lang="vi-VN" sz="2000" b="1" i="1" dirty="0" smtClean="0">
                <a:solidFill>
                  <a:srgbClr val="FF0000"/>
                </a:solidFill>
              </a:rPr>
              <a:t>ПЕЛЕХАТИЙ</a:t>
            </a:r>
            <a:r>
              <a:rPr lang="uk-UA" sz="2000" b="1" i="1" dirty="0" smtClean="0">
                <a:solidFill>
                  <a:srgbClr val="FF0000"/>
                </a:solidFill>
              </a:rPr>
              <a:t>: </a:t>
            </a:r>
            <a:r>
              <a:rPr lang="vi-VN" sz="2000" b="1" i="1" dirty="0" smtClean="0"/>
              <a:t>1</a:t>
            </a:r>
            <a:r>
              <a:rPr lang="vi-VN" sz="2000" b="1" i="1" dirty="0"/>
              <a:t>. Із довгим, густим, скуйовдженим волоссям (про людину); із довгою, густою шерстю (про тварину). </a:t>
            </a:r>
            <a:r>
              <a:rPr lang="ru-RU" sz="2000" b="1" i="1" dirty="0" smtClean="0"/>
              <a:t> </a:t>
            </a:r>
            <a:r>
              <a:rPr lang="vi-VN" sz="2000" b="1" i="1" dirty="0" smtClean="0"/>
              <a:t>2</a:t>
            </a:r>
            <a:r>
              <a:rPr lang="vi-VN" sz="2000" b="1" i="1" dirty="0"/>
              <a:t>. </a:t>
            </a:r>
            <a:r>
              <a:rPr lang="ru-RU" sz="2000" b="1" i="1" dirty="0" smtClean="0"/>
              <a:t>(</a:t>
            </a:r>
            <a:r>
              <a:rPr lang="vi-VN" sz="2000" b="1" i="1" dirty="0" smtClean="0"/>
              <a:t>перен.</a:t>
            </a:r>
            <a:r>
              <a:rPr lang="ru-RU" sz="2000" b="1" i="1" dirty="0" smtClean="0"/>
              <a:t>)</a:t>
            </a:r>
            <a:r>
              <a:rPr lang="vi-VN" sz="2000" b="1" i="1" dirty="0" smtClean="0"/>
              <a:t> </a:t>
            </a:r>
            <a:r>
              <a:rPr lang="vi-VN" sz="2000" b="1" i="1" dirty="0"/>
              <a:t>Який має густе листя, довге віття й пишний цвіт, великі лапаті квіти (про рослину). </a:t>
            </a:r>
          </a:p>
          <a:p>
            <a:r>
              <a:rPr lang="vi-VN" sz="2000" b="1" i="1" dirty="0"/>
              <a:t>3. Який має вигляд клаптів або нерівні краї (про пару, туман, хмару і т. ін.)</a:t>
            </a:r>
          </a:p>
          <a:p>
            <a:r>
              <a:rPr lang="vi-VN" sz="2000" b="1" i="1" dirty="0">
                <a:solidFill>
                  <a:srgbClr val="FF0000"/>
                </a:solidFill>
              </a:rPr>
              <a:t>ВИ́ННИЦЯ </a:t>
            </a:r>
            <a:r>
              <a:rPr lang="uk-UA" sz="2000" b="1" i="1" dirty="0">
                <a:solidFill>
                  <a:srgbClr val="FF0000"/>
                </a:solidFill>
              </a:rPr>
              <a:t>:</a:t>
            </a:r>
            <a:r>
              <a:rPr lang="vi-VN" sz="2000" b="1" i="1" dirty="0" smtClean="0">
                <a:solidFill>
                  <a:srgbClr val="FF0000"/>
                </a:solidFill>
              </a:rPr>
              <a:t> </a:t>
            </a:r>
            <a:r>
              <a:rPr lang="ru-RU" sz="2000" b="1" i="1" dirty="0" smtClean="0"/>
              <a:t>(</a:t>
            </a:r>
            <a:r>
              <a:rPr lang="vi-VN" sz="2000" b="1" i="1" dirty="0" smtClean="0"/>
              <a:t>заст.</a:t>
            </a:r>
            <a:r>
              <a:rPr lang="ru-RU" sz="2000" b="1" i="1" dirty="0" smtClean="0"/>
              <a:t>)</a:t>
            </a:r>
            <a:r>
              <a:rPr lang="vi-VN" sz="2000" b="1" i="1" dirty="0" smtClean="0"/>
              <a:t>1</a:t>
            </a:r>
            <a:r>
              <a:rPr lang="vi-VN" sz="2000" b="1" i="1" dirty="0"/>
              <a:t>. Підприємство, де виготовляли горілку і спирт; ґуральня. </a:t>
            </a:r>
            <a:r>
              <a:rPr lang="uk-UA" sz="2000" b="1" i="1" dirty="0" smtClean="0"/>
              <a:t>   </a:t>
            </a:r>
            <a:r>
              <a:rPr lang="vi-VN" sz="2000" b="1" i="1" dirty="0" smtClean="0"/>
              <a:t>2</a:t>
            </a:r>
            <a:r>
              <a:rPr lang="vi-VN" sz="2000" b="1" i="1" dirty="0"/>
              <a:t>. Склад з алкогольними напоями. </a:t>
            </a:r>
            <a:r>
              <a:rPr lang="ru-RU" sz="2000" b="1" i="1" dirty="0" smtClean="0"/>
              <a:t> </a:t>
            </a:r>
            <a:r>
              <a:rPr lang="vi-VN" sz="2000" b="1" i="1" dirty="0" smtClean="0"/>
              <a:t>3</a:t>
            </a:r>
            <a:r>
              <a:rPr lang="vi-VN" sz="2000" b="1" i="1" dirty="0"/>
              <a:t>. </a:t>
            </a:r>
            <a:r>
              <a:rPr lang="ru-RU" sz="2000" b="1" i="1" dirty="0" smtClean="0"/>
              <a:t>(</a:t>
            </a:r>
            <a:r>
              <a:rPr lang="vi-VN" sz="2000" b="1" i="1" dirty="0" smtClean="0"/>
              <a:t>діал.</a:t>
            </a:r>
            <a:r>
              <a:rPr lang="ru-RU" sz="2000" b="1" i="1" dirty="0" smtClean="0"/>
              <a:t>)</a:t>
            </a:r>
            <a:r>
              <a:rPr lang="vi-VN" sz="2000" b="1" i="1" dirty="0" smtClean="0"/>
              <a:t> </a:t>
            </a:r>
            <a:r>
              <a:rPr lang="vi-VN" sz="2000" b="1" i="1" dirty="0"/>
              <a:t>Виноградник.</a:t>
            </a:r>
          </a:p>
          <a:p>
            <a:r>
              <a:rPr lang="vi-VN" sz="2000" b="1" i="1" dirty="0" smtClean="0">
                <a:solidFill>
                  <a:srgbClr val="FF0000"/>
                </a:solidFill>
              </a:rPr>
              <a:t>ВІЛЬГОТ</a:t>
            </a:r>
            <a:r>
              <a:rPr lang="ru-RU" sz="2200" b="1" i="1" dirty="0" smtClean="0">
                <a:solidFill>
                  <a:srgbClr val="FF0000"/>
                </a:solidFill>
              </a:rPr>
              <a:t>НИЙ</a:t>
            </a:r>
            <a:r>
              <a:rPr lang="ru-RU" sz="2000" b="1" i="1" dirty="0" smtClean="0">
                <a:solidFill>
                  <a:srgbClr val="FF0000"/>
                </a:solidFill>
              </a:rPr>
              <a:t> </a:t>
            </a:r>
            <a:r>
              <a:rPr lang="vi-VN" sz="2000" b="1" i="1" dirty="0" smtClean="0">
                <a:solidFill>
                  <a:srgbClr val="FF0000"/>
                </a:solidFill>
              </a:rPr>
              <a:t> </a:t>
            </a:r>
            <a:r>
              <a:rPr lang="vi-VN" sz="2000" b="1" i="1" dirty="0"/>
              <a:t>1</a:t>
            </a:r>
            <a:r>
              <a:rPr lang="vi-VN" sz="2000" b="1" i="1" dirty="0">
                <a:solidFill>
                  <a:srgbClr val="FF0000"/>
                </a:solidFill>
              </a:rPr>
              <a:t> </a:t>
            </a:r>
            <a:r>
              <a:rPr lang="vi-VN" sz="2000" b="1" i="1" dirty="0" smtClean="0"/>
              <a:t>–вогк</a:t>
            </a:r>
            <a:r>
              <a:rPr lang="ru-RU" sz="2000" b="1" i="1" dirty="0" err="1" smtClean="0"/>
              <a:t>ий</a:t>
            </a:r>
            <a:r>
              <a:rPr lang="ru-RU" sz="2000" b="1" i="1" dirty="0" smtClean="0"/>
              <a:t>; </a:t>
            </a:r>
            <a:r>
              <a:rPr lang="vi-VN" sz="2000" b="1" i="1" dirty="0" smtClean="0"/>
              <a:t>2</a:t>
            </a:r>
            <a:r>
              <a:rPr lang="vi-VN" sz="2000" b="1" i="1" dirty="0"/>
              <a:t>. </a:t>
            </a:r>
            <a:r>
              <a:rPr lang="vi-VN" sz="2000" b="1" i="1" dirty="0" smtClean="0"/>
              <a:t>волог</a:t>
            </a:r>
            <a:r>
              <a:rPr lang="ru-RU" sz="2000" b="1" i="1" dirty="0" err="1" smtClean="0"/>
              <a:t>ий</a:t>
            </a:r>
            <a:r>
              <a:rPr lang="ru-RU" sz="2000" b="1" i="1" dirty="0" smtClean="0"/>
              <a:t>; </a:t>
            </a:r>
            <a:r>
              <a:rPr lang="vi-VN" sz="2000" b="1" i="1" dirty="0" smtClean="0"/>
              <a:t> </a:t>
            </a:r>
            <a:endParaRPr lang="vi-VN" sz="2000" b="1" i="1" dirty="0"/>
          </a:p>
          <a:p>
            <a:r>
              <a:rPr lang="vi-VN" sz="2000" b="1" i="1" dirty="0" smtClean="0">
                <a:solidFill>
                  <a:srgbClr val="FF0000"/>
                </a:solidFill>
              </a:rPr>
              <a:t>ВІЛЬГОТ</a:t>
            </a:r>
            <a:r>
              <a:rPr lang="ru-RU" sz="2200" b="1" i="1" dirty="0" smtClean="0">
                <a:solidFill>
                  <a:srgbClr val="FF0000"/>
                </a:solidFill>
              </a:rPr>
              <a:t>НИЙ </a:t>
            </a:r>
            <a:r>
              <a:rPr lang="vi-VN" sz="2000" b="1" i="1" dirty="0" smtClean="0"/>
              <a:t>2 – </a:t>
            </a:r>
            <a:r>
              <a:rPr lang="ru-RU" sz="2000" b="1" i="1" dirty="0" smtClean="0"/>
              <a:t>(</a:t>
            </a:r>
            <a:r>
              <a:rPr lang="vi-VN" sz="2000" b="1" i="1" dirty="0" smtClean="0"/>
              <a:t>заст.</a:t>
            </a:r>
            <a:r>
              <a:rPr lang="ru-RU" sz="2000" b="1" i="1" dirty="0" smtClean="0"/>
              <a:t>)</a:t>
            </a:r>
            <a:r>
              <a:rPr lang="vi-VN" sz="2000" b="1" i="1" dirty="0" smtClean="0"/>
              <a:t> </a:t>
            </a:r>
            <a:r>
              <a:rPr lang="ru-RU" sz="2000" b="1" i="1" dirty="0" err="1" smtClean="0"/>
              <a:t>вільний</a:t>
            </a:r>
            <a:r>
              <a:rPr lang="ru-RU" sz="2000" b="1" i="1" dirty="0" smtClean="0"/>
              <a:t> </a:t>
            </a:r>
            <a:r>
              <a:rPr lang="ru-RU" sz="2000" b="1" i="1" dirty="0"/>
              <a:t>у</a:t>
            </a:r>
            <a:r>
              <a:rPr lang="vi-VN" sz="2000" b="1" i="1" dirty="0" smtClean="0"/>
              <a:t> </a:t>
            </a:r>
            <a:r>
              <a:rPr lang="vi-VN" sz="2000" b="1" i="1" dirty="0"/>
              <a:t>дотримуванні законів, правил, </a:t>
            </a:r>
            <a:r>
              <a:rPr lang="vi-VN" sz="2000" b="1" i="1" dirty="0" smtClean="0"/>
              <a:t>зобов'язань</a:t>
            </a:r>
            <a:r>
              <a:rPr lang="uk-UA" sz="2000" b="1" i="1" dirty="0" smtClean="0"/>
              <a:t>.</a:t>
            </a:r>
            <a:endParaRPr lang="vi-VN" sz="2000" b="1" i="1" dirty="0"/>
          </a:p>
          <a:p>
            <a:r>
              <a:rPr lang="vi-VN" sz="2000" b="1" i="1" dirty="0"/>
              <a:t>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7176" y="57133"/>
            <a:ext cx="1101883" cy="727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856512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d3thflcq1yqzn0.cloudfront.net/024965092_prevstill.jpe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438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71" y="24844"/>
            <a:ext cx="4699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289679"/>
            <a:ext cx="828092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rgbClr val="FF0000"/>
                </a:solidFill>
              </a:rPr>
              <a:t>Тема: </a:t>
            </a:r>
            <a:r>
              <a:rPr lang="ru-RU" sz="3200" b="1" i="1" dirty="0"/>
              <a:t>показ </a:t>
            </a:r>
            <a:r>
              <a:rPr lang="ru-RU" sz="3200" b="1" i="1" dirty="0" err="1"/>
              <a:t>щирої</a:t>
            </a:r>
            <a:r>
              <a:rPr lang="ru-RU" sz="3200" b="1" i="1" dirty="0"/>
              <a:t> </a:t>
            </a:r>
            <a:r>
              <a:rPr lang="ru-RU" sz="3200" b="1" i="1" dirty="0" err="1"/>
              <a:t>розмови</a:t>
            </a:r>
            <a:r>
              <a:rPr lang="ru-RU" sz="3200" b="1" i="1" dirty="0"/>
              <a:t> </a:t>
            </a:r>
            <a:r>
              <a:rPr lang="ru-RU" sz="3200" b="1" i="1" dirty="0" err="1"/>
              <a:t>ліричного</a:t>
            </a:r>
            <a:r>
              <a:rPr lang="ru-RU" sz="3200" b="1" i="1" dirty="0"/>
              <a:t> героя-</a:t>
            </a:r>
            <a:r>
              <a:rPr lang="ru-RU" sz="3200" b="1" i="1" dirty="0" err="1"/>
              <a:t>сина</a:t>
            </a:r>
            <a:r>
              <a:rPr lang="ru-RU" sz="3200" b="1" i="1" dirty="0"/>
              <a:t> з </a:t>
            </a:r>
            <a:r>
              <a:rPr lang="ru-RU" sz="3200" b="1" i="1" dirty="0" err="1"/>
              <a:t>рідною</a:t>
            </a:r>
            <a:r>
              <a:rPr lang="ru-RU" sz="3200" b="1" i="1" dirty="0"/>
              <a:t> </a:t>
            </a:r>
            <a:r>
              <a:rPr lang="ru-RU" sz="3200" b="1" i="1" dirty="0" smtClean="0"/>
              <a:t>землею; </a:t>
            </a:r>
            <a:r>
              <a:rPr lang="ru-RU" sz="3200" b="1" i="1" dirty="0" err="1" smtClean="0"/>
              <a:t>спогади</a:t>
            </a:r>
            <a:r>
              <a:rPr lang="ru-RU" sz="3200" b="1" i="1" dirty="0" smtClean="0"/>
              <a:t> про </a:t>
            </a:r>
            <a:r>
              <a:rPr lang="ru-RU" sz="3200" b="1" i="1" dirty="0" err="1" smtClean="0"/>
              <a:t>дитинство</a:t>
            </a:r>
            <a:r>
              <a:rPr lang="ru-RU" sz="3200" b="1" i="1" dirty="0" smtClean="0"/>
              <a:t> і </a:t>
            </a:r>
            <a:r>
              <a:rPr lang="ru-RU" sz="3200" b="1" i="1" dirty="0" err="1" smtClean="0"/>
              <a:t>юність</a:t>
            </a:r>
            <a:r>
              <a:rPr lang="ru-RU" sz="3200" b="1" i="1" dirty="0" smtClean="0"/>
              <a:t>.</a:t>
            </a:r>
            <a:endParaRPr lang="ru-RU" sz="3200" b="1" i="1" dirty="0"/>
          </a:p>
          <a:p>
            <a:r>
              <a:rPr lang="ru-RU" sz="3200" b="1" i="1" dirty="0" err="1">
                <a:solidFill>
                  <a:srgbClr val="FF0000"/>
                </a:solidFill>
              </a:rPr>
              <a:t>Ідея</a:t>
            </a:r>
            <a:r>
              <a:rPr lang="ru-RU" sz="3200" b="1" i="1" dirty="0">
                <a:solidFill>
                  <a:srgbClr val="FF0000"/>
                </a:solidFill>
              </a:rPr>
              <a:t>: </a:t>
            </a:r>
            <a:r>
              <a:rPr lang="ru-RU" sz="3200" b="1" i="1" dirty="0" err="1"/>
              <a:t>уславлення</a:t>
            </a:r>
            <a:r>
              <a:rPr lang="ru-RU" sz="3200" b="1" i="1" dirty="0"/>
              <a:t> </a:t>
            </a:r>
            <a:r>
              <a:rPr lang="ru-RU" sz="3200" b="1" i="1" dirty="0" err="1"/>
              <a:t>рідної</a:t>
            </a:r>
            <a:r>
              <a:rPr lang="ru-RU" sz="3200" b="1" i="1" dirty="0"/>
              <a:t> </a:t>
            </a:r>
            <a:r>
              <a:rPr lang="ru-RU" sz="3200" b="1" i="1" dirty="0" err="1"/>
              <a:t>землі</a:t>
            </a:r>
            <a:r>
              <a:rPr lang="ru-RU" sz="3200" b="1" i="1" dirty="0"/>
              <a:t>, яка </a:t>
            </a:r>
            <a:r>
              <a:rPr lang="ru-RU" sz="3200" b="1" i="1" dirty="0" err="1"/>
              <a:t>живе</a:t>
            </a:r>
            <a:r>
              <a:rPr lang="ru-RU" sz="3200" b="1" i="1" dirty="0"/>
              <a:t> в </a:t>
            </a:r>
            <a:r>
              <a:rPr lang="ru-RU" sz="3200" b="1" i="1" dirty="0" err="1"/>
              <a:t>серці</a:t>
            </a:r>
            <a:r>
              <a:rPr lang="ru-RU" sz="3200" b="1" i="1" dirty="0"/>
              <a:t> </a:t>
            </a:r>
            <a:r>
              <a:rPr lang="ru-RU" sz="3200" b="1" i="1" dirty="0" err="1"/>
              <a:t>українського</a:t>
            </a:r>
            <a:r>
              <a:rPr lang="ru-RU" sz="3200" b="1" i="1" dirty="0"/>
              <a:t> </a:t>
            </a:r>
            <a:r>
              <a:rPr lang="ru-RU" sz="3200" b="1" i="1" dirty="0" err="1"/>
              <a:t>патріота</a:t>
            </a:r>
            <a:r>
              <a:rPr lang="ru-RU" sz="3200" b="1" i="1" dirty="0"/>
              <a:t> </a:t>
            </a:r>
            <a:r>
              <a:rPr lang="ru-RU" sz="3200" b="1" i="1" dirty="0" err="1"/>
              <a:t>незгасним</a:t>
            </a:r>
            <a:r>
              <a:rPr lang="ru-RU" sz="3200" b="1" i="1" dirty="0"/>
              <a:t> образом і </a:t>
            </a:r>
            <a:r>
              <a:rPr lang="ru-RU" sz="3200" b="1" i="1" dirty="0" err="1"/>
              <a:t>допомагає</a:t>
            </a:r>
            <a:r>
              <a:rPr lang="ru-RU" sz="3200" b="1" i="1" dirty="0"/>
              <a:t> </a:t>
            </a:r>
            <a:r>
              <a:rPr lang="ru-RU" sz="3200" b="1" i="1" dirty="0" err="1"/>
              <a:t>йому</a:t>
            </a:r>
            <a:r>
              <a:rPr lang="ru-RU" sz="3200" b="1" i="1" dirty="0"/>
              <a:t> </a:t>
            </a:r>
            <a:r>
              <a:rPr lang="ru-RU" sz="3200" b="1" i="1" dirty="0" err="1"/>
              <a:t>винести</a:t>
            </a:r>
            <a:r>
              <a:rPr lang="ru-RU" sz="3200" b="1" i="1" dirty="0"/>
              <a:t> </a:t>
            </a:r>
            <a:r>
              <a:rPr lang="ru-RU" sz="3200" b="1" i="1" dirty="0" err="1"/>
              <a:t>тяжкі</a:t>
            </a:r>
            <a:r>
              <a:rPr lang="ru-RU" sz="3200" b="1" i="1" dirty="0"/>
              <a:t> </a:t>
            </a:r>
            <a:r>
              <a:rPr lang="ru-RU" sz="3200" b="1" i="1" dirty="0" err="1"/>
              <a:t>табірні</a:t>
            </a:r>
            <a:r>
              <a:rPr lang="ru-RU" sz="3200" b="1" i="1" dirty="0"/>
              <a:t> </a:t>
            </a:r>
            <a:r>
              <a:rPr lang="ru-RU" sz="3200" b="1" i="1" dirty="0" err="1"/>
              <a:t>випробування</a:t>
            </a:r>
            <a:r>
              <a:rPr lang="ru-RU" sz="3200" b="1" i="1" dirty="0"/>
              <a:t>.</a:t>
            </a:r>
          </a:p>
          <a:p>
            <a:r>
              <a:rPr lang="ru-RU" sz="3200" b="1" i="1" dirty="0" err="1">
                <a:solidFill>
                  <a:srgbClr val="FF0000"/>
                </a:solidFill>
              </a:rPr>
              <a:t>Літературний</a:t>
            </a:r>
            <a:r>
              <a:rPr lang="ru-RU" sz="3200" b="1" i="1" dirty="0">
                <a:solidFill>
                  <a:srgbClr val="FF0000"/>
                </a:solidFill>
              </a:rPr>
              <a:t> </a:t>
            </a:r>
            <a:r>
              <a:rPr lang="ru-RU" sz="3200" b="1" i="1" dirty="0" err="1">
                <a:solidFill>
                  <a:srgbClr val="FF0000"/>
                </a:solidFill>
              </a:rPr>
              <a:t>рід</a:t>
            </a:r>
            <a:r>
              <a:rPr lang="ru-RU" sz="3200" b="1" i="1" dirty="0">
                <a:solidFill>
                  <a:srgbClr val="FF0000"/>
                </a:solidFill>
              </a:rPr>
              <a:t>: </a:t>
            </a:r>
            <a:r>
              <a:rPr lang="ru-RU" sz="3200" b="1" i="1" dirty="0" err="1"/>
              <a:t>лірика</a:t>
            </a:r>
            <a:r>
              <a:rPr lang="ru-RU" sz="3200" b="1" i="1" dirty="0"/>
              <a:t> </a:t>
            </a:r>
          </a:p>
          <a:p>
            <a:r>
              <a:rPr lang="ru-RU" sz="3200" b="1" i="1" dirty="0">
                <a:solidFill>
                  <a:srgbClr val="FF0000"/>
                </a:solidFill>
              </a:rPr>
              <a:t>Вид </a:t>
            </a:r>
            <a:r>
              <a:rPr lang="ru-RU" sz="3200" b="1" i="1" dirty="0" err="1">
                <a:solidFill>
                  <a:srgbClr val="FF0000"/>
                </a:solidFill>
              </a:rPr>
              <a:t>лірики</a:t>
            </a:r>
            <a:r>
              <a:rPr lang="ru-RU" sz="3200" b="1" i="1" dirty="0">
                <a:solidFill>
                  <a:srgbClr val="FF0000"/>
                </a:solidFill>
              </a:rPr>
              <a:t>: </a:t>
            </a:r>
            <a:r>
              <a:rPr lang="ru-RU" sz="3200" b="1" i="1" dirty="0" err="1"/>
              <a:t>громадянська</a:t>
            </a:r>
            <a:endParaRPr lang="ru-RU" sz="3200" b="1" i="1" dirty="0"/>
          </a:p>
          <a:p>
            <a:r>
              <a:rPr lang="ru-RU" sz="3200" b="1" i="1" dirty="0">
                <a:solidFill>
                  <a:srgbClr val="FF0000"/>
                </a:solidFill>
              </a:rPr>
              <a:t>Жанр</a:t>
            </a:r>
            <a:r>
              <a:rPr lang="ru-RU" sz="3200" b="1" i="1" dirty="0" smtClean="0">
                <a:solidFill>
                  <a:srgbClr val="FF0000"/>
                </a:solidFill>
              </a:rPr>
              <a:t>: </a:t>
            </a:r>
            <a:r>
              <a:rPr lang="ru-RU" sz="3200" b="1" i="1" dirty="0" err="1" smtClean="0"/>
              <a:t>ліричний</a:t>
            </a:r>
            <a:r>
              <a:rPr lang="ru-RU" sz="3200" b="1" i="1" dirty="0" smtClean="0"/>
              <a:t> </a:t>
            </a:r>
            <a:r>
              <a:rPr lang="ru-RU" sz="3200" b="1" i="1" dirty="0" err="1"/>
              <a:t>вірш</a:t>
            </a:r>
            <a:endParaRPr lang="ru-RU" sz="3200" b="1" i="1" dirty="0"/>
          </a:p>
          <a:p>
            <a:r>
              <a:rPr lang="ru-RU" sz="3200" b="1" i="1" dirty="0" err="1">
                <a:solidFill>
                  <a:srgbClr val="FF0000"/>
                </a:solidFill>
              </a:rPr>
              <a:t>Віршовий</a:t>
            </a:r>
            <a:r>
              <a:rPr lang="ru-RU" sz="3200" b="1" i="1" dirty="0">
                <a:solidFill>
                  <a:srgbClr val="FF0000"/>
                </a:solidFill>
              </a:rPr>
              <a:t> </a:t>
            </a:r>
            <a:r>
              <a:rPr lang="ru-RU" sz="3200" b="1" i="1" dirty="0" err="1">
                <a:solidFill>
                  <a:srgbClr val="FF0000"/>
                </a:solidFill>
              </a:rPr>
              <a:t>розмір</a:t>
            </a:r>
            <a:r>
              <a:rPr lang="ru-RU" sz="3200" b="1" i="1" dirty="0">
                <a:solidFill>
                  <a:srgbClr val="FF0000"/>
                </a:solidFill>
              </a:rPr>
              <a:t>: </a:t>
            </a:r>
            <a:r>
              <a:rPr lang="ru-RU" sz="3200" b="1" i="1" dirty="0"/>
              <a:t>ямб</a:t>
            </a:r>
          </a:p>
          <a:p>
            <a:r>
              <a:rPr lang="ru-RU" sz="3200" b="1" i="1" dirty="0" err="1">
                <a:solidFill>
                  <a:srgbClr val="FF0000"/>
                </a:solidFill>
              </a:rPr>
              <a:t>Римування</a:t>
            </a:r>
            <a:r>
              <a:rPr lang="ru-RU" sz="3200" b="1" i="1" dirty="0">
                <a:solidFill>
                  <a:srgbClr val="FF0000"/>
                </a:solidFill>
              </a:rPr>
              <a:t>: </a:t>
            </a:r>
            <a:r>
              <a:rPr lang="ru-RU" sz="3200" b="1" i="1" dirty="0" err="1"/>
              <a:t>перехресне</a:t>
            </a:r>
            <a:endParaRPr lang="ru-RU" sz="3200" b="1" i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71172" y="3501008"/>
            <a:ext cx="3221308" cy="24159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654337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d3thflcq1yqzn0.cloudfront.net/024965092_prevstill.jpe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71" y="-6896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71" y="24844"/>
            <a:ext cx="4699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17702" y="21162"/>
            <a:ext cx="8280920" cy="5973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400" b="1" i="1" dirty="0">
                <a:solidFill>
                  <a:srgbClr val="FF0000"/>
                </a:solidFill>
                <a:ea typeface="Calibri"/>
                <a:cs typeface="Times New Roman"/>
              </a:rPr>
              <a:t>Епітети: </a:t>
            </a:r>
            <a:r>
              <a:rPr lang="uk-UA" sz="2400" b="1" i="1" dirty="0">
                <a:solidFill>
                  <a:srgbClr val="000000"/>
                </a:solidFill>
                <a:ea typeface="Calibri"/>
                <a:cs typeface="Times New Roman"/>
              </a:rPr>
              <a:t>зболений сон; </a:t>
            </a:r>
            <a:r>
              <a:rPr lang="uk-UA" sz="2400" b="1" i="1" dirty="0" err="1">
                <a:solidFill>
                  <a:srgbClr val="000000"/>
                </a:solidFill>
                <a:ea typeface="Calibri"/>
                <a:cs typeface="Times New Roman"/>
              </a:rPr>
              <a:t>усеблага</a:t>
            </a:r>
            <a:r>
              <a:rPr lang="uk-UA" sz="2400" b="1" i="1" dirty="0">
                <a:solidFill>
                  <a:srgbClr val="000000"/>
                </a:solidFill>
                <a:ea typeface="Calibri"/>
                <a:cs typeface="Times New Roman"/>
              </a:rPr>
              <a:t> покута; </a:t>
            </a:r>
            <a:r>
              <a:rPr lang="uk-UA" sz="2400" b="1" i="1" dirty="0" err="1">
                <a:solidFill>
                  <a:srgbClr val="000000"/>
                </a:solidFill>
                <a:ea typeface="Calibri"/>
                <a:cs typeface="Times New Roman"/>
              </a:rPr>
              <a:t>пожиттєві</a:t>
            </a:r>
            <a:r>
              <a:rPr lang="uk-UA" sz="2400" b="1" i="1" dirty="0">
                <a:solidFill>
                  <a:srgbClr val="000000"/>
                </a:solidFill>
                <a:ea typeface="Calibri"/>
                <a:cs typeface="Times New Roman"/>
              </a:rPr>
              <a:t> ери; сині ниви; чорне вороння; тіні пелехаті; ранкові нашепти; </a:t>
            </a:r>
            <a:r>
              <a:rPr lang="uk-UA" sz="2400" b="1" i="1" dirty="0" err="1">
                <a:solidFill>
                  <a:srgbClr val="000000"/>
                </a:solidFill>
                <a:ea typeface="Calibri"/>
                <a:cs typeface="Times New Roman"/>
              </a:rPr>
              <a:t>солодавий</a:t>
            </a:r>
            <a:r>
              <a:rPr lang="uk-UA" sz="2400" b="1" i="1" dirty="0">
                <a:solidFill>
                  <a:srgbClr val="000000"/>
                </a:solidFill>
                <a:ea typeface="Calibri"/>
                <a:cs typeface="Times New Roman"/>
              </a:rPr>
              <a:t> запах; розгойдані </a:t>
            </a:r>
            <a:r>
              <a:rPr lang="uk-UA" sz="2400" b="1" i="1" dirty="0" err="1">
                <a:solidFill>
                  <a:srgbClr val="000000"/>
                </a:solidFill>
                <a:ea typeface="Calibri"/>
                <a:cs typeface="Times New Roman"/>
              </a:rPr>
              <a:t>тарілі</a:t>
            </a:r>
            <a:r>
              <a:rPr lang="uk-UA" sz="2400" b="1" i="1" dirty="0">
                <a:solidFill>
                  <a:srgbClr val="000000"/>
                </a:solidFill>
                <a:ea typeface="Calibri"/>
                <a:cs typeface="Times New Roman"/>
              </a:rPr>
              <a:t>; </a:t>
            </a:r>
            <a:r>
              <a:rPr lang="uk-UA" sz="2400" b="1" i="1" dirty="0" err="1">
                <a:solidFill>
                  <a:srgbClr val="000000"/>
                </a:solidFill>
                <a:ea typeface="Calibri"/>
                <a:cs typeface="Times New Roman"/>
              </a:rPr>
              <a:t>мосянжний</a:t>
            </a:r>
            <a:r>
              <a:rPr lang="uk-UA" sz="2400" b="1" i="1" dirty="0">
                <a:solidFill>
                  <a:srgbClr val="000000"/>
                </a:solidFill>
                <a:ea typeface="Calibri"/>
                <a:cs typeface="Times New Roman"/>
              </a:rPr>
              <a:t> перегук; пшеничні руки; спечені уста; вільготні лети; забуті радощі;</a:t>
            </a:r>
            <a:endParaRPr lang="ru-RU" sz="2400" b="1" i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400" b="1" i="1" dirty="0">
                <a:solidFill>
                  <a:srgbClr val="FF0000"/>
                </a:solidFill>
                <a:ea typeface="Calibri"/>
                <a:cs typeface="Times New Roman"/>
              </a:rPr>
              <a:t>Метафори: </a:t>
            </a:r>
            <a:r>
              <a:rPr lang="uk-UA" sz="2400" b="1" i="1" dirty="0">
                <a:solidFill>
                  <a:srgbClr val="000000"/>
                </a:solidFill>
                <a:ea typeface="Calibri"/>
                <a:cs typeface="Times New Roman"/>
              </a:rPr>
              <a:t>земле, простелись, пролийся; сонця клопочуться в озерах; вороння лісів; райдуга голосів; </a:t>
            </a:r>
            <a:r>
              <a:rPr lang="uk-UA" sz="2400" b="1" i="1" dirty="0" err="1">
                <a:solidFill>
                  <a:srgbClr val="000000"/>
                </a:solidFill>
                <a:ea typeface="Calibri"/>
                <a:cs typeface="Times New Roman"/>
              </a:rPr>
              <a:t>безберегість</a:t>
            </a:r>
            <a:r>
              <a:rPr lang="uk-UA" sz="2400" b="1" i="1" dirty="0">
                <a:solidFill>
                  <a:srgbClr val="000000"/>
                </a:solidFill>
                <a:ea typeface="Calibri"/>
                <a:cs typeface="Times New Roman"/>
              </a:rPr>
              <a:t> полів; </a:t>
            </a:r>
            <a:endParaRPr lang="ru-RU" sz="2400" b="1" i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400" b="1" i="1" dirty="0">
                <a:solidFill>
                  <a:srgbClr val="FF0000"/>
                </a:solidFill>
                <a:ea typeface="Calibri"/>
                <a:cs typeface="Times New Roman"/>
              </a:rPr>
              <a:t>Порівняння: </a:t>
            </a:r>
            <a:r>
              <a:rPr lang="uk-UA" sz="2400" b="1" i="1" dirty="0">
                <a:solidFill>
                  <a:srgbClr val="000000"/>
                </a:solidFill>
                <a:ea typeface="Calibri"/>
                <a:cs typeface="Times New Roman"/>
              </a:rPr>
              <a:t>запах винниць, як гріх, як спогад і як біль; </a:t>
            </a:r>
            <a:br>
              <a:rPr lang="uk-UA" sz="2400" b="1" i="1" dirty="0">
                <a:solidFill>
                  <a:srgbClr val="000000"/>
                </a:solidFill>
                <a:ea typeface="Calibri"/>
                <a:cs typeface="Times New Roman"/>
              </a:rPr>
            </a:br>
            <a:r>
              <a:rPr lang="uk-UA" sz="2400" b="1" i="1" dirty="0">
                <a:solidFill>
                  <a:srgbClr val="FF0000"/>
                </a:solidFill>
                <a:ea typeface="Calibri"/>
                <a:cs typeface="Times New Roman"/>
              </a:rPr>
              <a:t>Риторичні звертання: </a:t>
            </a:r>
            <a:r>
              <a:rPr lang="uk-UA" sz="2400" b="1" i="1" dirty="0">
                <a:solidFill>
                  <a:srgbClr val="000000"/>
                </a:solidFill>
                <a:ea typeface="Calibri"/>
                <a:cs typeface="Times New Roman"/>
              </a:rPr>
              <a:t>О земле втрачена, явись; минуле, </a:t>
            </a:r>
            <a:r>
              <a:rPr lang="uk-UA" sz="2400" b="1" i="1" dirty="0" err="1">
                <a:solidFill>
                  <a:srgbClr val="000000"/>
                </a:solidFill>
                <a:ea typeface="Calibri"/>
                <a:cs typeface="Times New Roman"/>
              </a:rPr>
              <a:t>озовися</a:t>
            </a:r>
            <a:r>
              <a:rPr lang="uk-UA" sz="2400" b="1" i="1" dirty="0">
                <a:solidFill>
                  <a:srgbClr val="000000"/>
                </a:solidFill>
                <a:ea typeface="Calibri"/>
                <a:cs typeface="Times New Roman"/>
              </a:rPr>
              <a:t>, де ти?</a:t>
            </a:r>
            <a:endParaRPr lang="ru-RU" sz="2400" b="1" i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400" b="1" i="1" dirty="0">
                <a:solidFill>
                  <a:srgbClr val="FF0000"/>
                </a:solidFill>
                <a:ea typeface="Calibri"/>
                <a:cs typeface="Times New Roman"/>
              </a:rPr>
              <a:t>Обрамлення: </a:t>
            </a:r>
            <a:r>
              <a:rPr lang="uk-UA" sz="2400" b="1" i="1" dirty="0">
                <a:solidFill>
                  <a:srgbClr val="000000"/>
                </a:solidFill>
                <a:ea typeface="Calibri"/>
                <a:cs typeface="Times New Roman"/>
              </a:rPr>
              <a:t>О земле втрачена, явися /бодай у зболеному сні,/ і </a:t>
            </a:r>
            <a:r>
              <a:rPr lang="uk-UA" sz="2400" b="1" i="1" dirty="0" err="1">
                <a:solidFill>
                  <a:srgbClr val="000000"/>
                </a:solidFill>
                <a:ea typeface="Calibri"/>
                <a:cs typeface="Times New Roman"/>
              </a:rPr>
              <a:t>лазурово</a:t>
            </a:r>
            <a:r>
              <a:rPr lang="uk-UA" sz="2400" b="1" i="1" dirty="0">
                <a:solidFill>
                  <a:srgbClr val="000000"/>
                </a:solidFill>
                <a:ea typeface="Calibri"/>
                <a:cs typeface="Times New Roman"/>
              </a:rPr>
              <a:t> простелися/і душу порятуй мені.</a:t>
            </a:r>
            <a:endParaRPr lang="ru-RU" sz="2400" b="1" i="1" dirty="0">
              <a:ea typeface="Calibri"/>
              <a:cs typeface="Times New Roman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700808"/>
            <a:ext cx="1475656" cy="11067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405788"/>
            <a:ext cx="1905000" cy="1428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65433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40" y="-2704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3039924" cy="39220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37789" y="14604"/>
            <a:ext cx="5706211" cy="501675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000" b="1" i="1" dirty="0" smtClean="0"/>
              <a:t>…Ми </a:t>
            </a:r>
            <a:r>
              <a:rPr lang="ru-RU" sz="4000" b="1" i="1" dirty="0" err="1" smtClean="0"/>
              <a:t>ще</a:t>
            </a:r>
            <a:r>
              <a:rPr lang="ru-RU" sz="4000" b="1" i="1" dirty="0" smtClean="0"/>
              <a:t> </a:t>
            </a:r>
            <a:r>
              <a:rPr lang="ru-RU" sz="4000" b="1" i="1" dirty="0" err="1" smtClean="0"/>
              <a:t>повернемось</a:t>
            </a:r>
            <a:r>
              <a:rPr lang="ru-RU" sz="4000" b="1" i="1" dirty="0" smtClean="0"/>
              <a:t>, </a:t>
            </a:r>
            <a:r>
              <a:rPr lang="ru-RU" sz="4000" b="1" i="1" dirty="0" err="1" smtClean="0"/>
              <a:t>обов’язково</a:t>
            </a:r>
            <a:r>
              <a:rPr lang="ru-RU" sz="4000" b="1" i="1" dirty="0" smtClean="0"/>
              <a:t> </a:t>
            </a:r>
            <a:r>
              <a:rPr lang="ru-RU" sz="4000" b="1" i="1" dirty="0" err="1" smtClean="0"/>
              <a:t>повернемось</a:t>
            </a:r>
            <a:r>
              <a:rPr lang="ru-RU" sz="4000" b="1" i="1" dirty="0" smtClean="0"/>
              <a:t>, бодай — ногами вперед, але: не </a:t>
            </a:r>
            <a:r>
              <a:rPr lang="ru-RU" sz="4000" b="1" i="1" dirty="0" err="1" smtClean="0"/>
              <a:t>мертві</a:t>
            </a:r>
            <a:r>
              <a:rPr lang="ru-RU" sz="4000" b="1" i="1" dirty="0" smtClean="0"/>
              <a:t>, але: не </a:t>
            </a:r>
            <a:r>
              <a:rPr lang="ru-RU" sz="4000" b="1" i="1" dirty="0" err="1" smtClean="0"/>
              <a:t>переможені</a:t>
            </a:r>
            <a:r>
              <a:rPr lang="ru-RU" sz="4000" b="1" i="1" dirty="0" smtClean="0"/>
              <a:t>, але: </a:t>
            </a:r>
            <a:r>
              <a:rPr lang="ru-RU" sz="4000" b="1" i="1" dirty="0" err="1" smtClean="0"/>
              <a:t>безсмертні</a:t>
            </a:r>
            <a:r>
              <a:rPr lang="ru-RU" sz="4000" b="1" i="1" dirty="0" smtClean="0"/>
              <a:t>.</a:t>
            </a:r>
          </a:p>
          <a:p>
            <a:r>
              <a:rPr lang="ru-RU" sz="4000" b="1" i="1" dirty="0" smtClean="0"/>
              <a:t>                    Василь </a:t>
            </a:r>
            <a:r>
              <a:rPr lang="ru-RU" sz="4000" b="1" i="1" dirty="0" err="1" smtClean="0"/>
              <a:t>Стус</a:t>
            </a:r>
            <a:endParaRPr lang="ru-RU" sz="4000" b="1" i="1" dirty="0"/>
          </a:p>
        </p:txBody>
      </p:sp>
    </p:spTree>
    <p:extLst>
      <p:ext uri="{BB962C8B-B14F-4D97-AF65-F5344CB8AC3E}">
        <p14:creationId xmlns:p14="http://schemas.microsoft.com/office/powerpoint/2010/main" xmlns="" val="11838546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d3thflcq1yqzn0.cloudfront.net/024965092_prevstill.jpe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71" y="24844"/>
            <a:ext cx="4699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87488" y="47126"/>
            <a:ext cx="8556511" cy="6984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i="1" dirty="0">
                <a:solidFill>
                  <a:srgbClr val="FF0000"/>
                </a:solidFill>
                <a:ea typeface="Calibri"/>
                <a:cs typeface="Times New Roman"/>
              </a:rPr>
              <a:t>Метафора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 (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від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 гр.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metaphora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 —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перенесення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) — один з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най­поширеніших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тропів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 і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засобів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творення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художньо-образної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мови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, оснований на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принципі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схожості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. В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основі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метафори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 —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здатність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 слова до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своєрідного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подвоєння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 в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мові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номінативної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функції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.</a:t>
            </a:r>
            <a:endParaRPr lang="ru-RU" sz="20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i="1" dirty="0">
                <a:solidFill>
                  <a:srgbClr val="FF0000"/>
                </a:solidFill>
                <a:ea typeface="Calibri"/>
                <a:cs typeface="Times New Roman"/>
              </a:rPr>
              <a:t>У </a:t>
            </a:r>
            <a:r>
              <a:rPr lang="ru-RU" sz="2000" b="1" i="1" dirty="0" err="1">
                <a:solidFill>
                  <a:srgbClr val="FF0000"/>
                </a:solidFill>
                <a:ea typeface="Calibri"/>
                <a:cs typeface="Times New Roman"/>
              </a:rPr>
              <a:t>метафорі</a:t>
            </a:r>
            <a:r>
              <a:rPr lang="ru-RU" sz="2000" b="1" i="1" dirty="0">
                <a:solidFill>
                  <a:srgbClr val="FF0000"/>
                </a:solidFill>
                <a:ea typeface="Calibri"/>
                <a:cs typeface="Times New Roman"/>
              </a:rPr>
              <a:t> </a:t>
            </a:r>
            <a:r>
              <a:rPr lang="ru-RU" sz="2000" b="1" i="1" dirty="0" err="1">
                <a:solidFill>
                  <a:srgbClr val="FF0000"/>
                </a:solidFill>
                <a:ea typeface="Calibri"/>
                <a:cs typeface="Times New Roman"/>
              </a:rPr>
              <a:t>виділяють</a:t>
            </a:r>
            <a:r>
              <a:rPr lang="ru-RU" sz="2000" b="1" i="1" dirty="0">
                <a:solidFill>
                  <a:srgbClr val="FF0000"/>
                </a:solidFill>
                <a:ea typeface="Calibri"/>
                <a:cs typeface="Times New Roman"/>
              </a:rPr>
              <a:t> низку </a:t>
            </a:r>
            <a:r>
              <a:rPr lang="ru-RU" sz="2000" b="1" i="1" dirty="0" err="1">
                <a:solidFill>
                  <a:srgbClr val="FF0000"/>
                </a:solidFill>
                <a:ea typeface="Calibri"/>
                <a:cs typeface="Times New Roman"/>
              </a:rPr>
              <a:t>аспектів</a:t>
            </a:r>
            <a:r>
              <a:rPr lang="ru-RU" sz="2000" b="1" i="1" dirty="0">
                <a:solidFill>
                  <a:srgbClr val="FF0000"/>
                </a:solidFill>
                <a:ea typeface="Calibri"/>
                <a:cs typeface="Times New Roman"/>
              </a:rPr>
              <a:t>:</a:t>
            </a:r>
            <a:endParaRPr lang="ru-RU" sz="2000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000" b="1" i="1" dirty="0" err="1">
                <a:solidFill>
                  <a:srgbClr val="0070C0"/>
                </a:solidFill>
                <a:ea typeface="Calibri"/>
                <a:cs typeface="Times New Roman"/>
              </a:rPr>
              <a:t>наочний</a:t>
            </a:r>
            <a:r>
              <a:rPr lang="ru-RU" sz="2000" b="1" i="1" dirty="0">
                <a:solidFill>
                  <a:srgbClr val="0070C0"/>
                </a:solidFill>
                <a:ea typeface="Calibri"/>
                <a:cs typeface="Times New Roman"/>
              </a:rPr>
              <a:t> 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—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уподібненні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 за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допомогою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метафори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реалії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утворю­ють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 «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наочні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 пари», у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яких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загальною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ознакою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можуть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 бути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колір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, форма й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інші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властивості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;</a:t>
            </a:r>
            <a:endParaRPr lang="ru-RU" sz="20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000" b="1" i="1" dirty="0" err="1">
                <a:solidFill>
                  <a:srgbClr val="0070C0"/>
                </a:solidFill>
                <a:ea typeface="Calibri"/>
                <a:cs typeface="Times New Roman"/>
              </a:rPr>
              <a:t>логічний</a:t>
            </a:r>
            <a:r>
              <a:rPr lang="ru-RU" sz="2000" b="1" i="1" dirty="0">
                <a:solidFill>
                  <a:srgbClr val="0070C0"/>
                </a:solidFill>
                <a:ea typeface="Calibri"/>
                <a:cs typeface="Times New Roman"/>
              </a:rPr>
              <a:t> 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— метафора як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операція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 з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супідрядними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поняттями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;</a:t>
            </a:r>
            <a:endParaRPr lang="ru-RU" sz="20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000" b="1" i="1" dirty="0" err="1">
                <a:solidFill>
                  <a:srgbClr val="0070C0"/>
                </a:solidFill>
                <a:ea typeface="Calibri"/>
                <a:cs typeface="Times New Roman"/>
              </a:rPr>
              <a:t>психологічний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 — метафора як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асоціація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вистав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,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що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нале­жить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 до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різних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 сфер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сприйняття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,—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зорової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,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слухової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,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смако­вої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 («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кислий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настрій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»),</a:t>
            </a:r>
            <a:endParaRPr lang="ru-RU" sz="20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000" b="1" i="1" dirty="0" err="1">
                <a:solidFill>
                  <a:srgbClr val="0070C0"/>
                </a:solidFill>
                <a:ea typeface="Calibri"/>
                <a:cs typeface="Times New Roman"/>
              </a:rPr>
              <a:t>лінгвістичний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 —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трактування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метафори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 з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погляду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семасіоло­гії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,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граматики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, </a:t>
            </a:r>
            <a:r>
              <a:rPr lang="ru-RU" sz="2000" b="1" i="1" dirty="0" err="1">
                <a:solidFill>
                  <a:srgbClr val="000000"/>
                </a:solidFill>
                <a:ea typeface="Calibri"/>
                <a:cs typeface="Times New Roman"/>
              </a:rPr>
              <a:t>стилістики</a:t>
            </a:r>
            <a:r>
              <a:rPr lang="ru-RU" sz="2000" b="1" i="1" dirty="0">
                <a:solidFill>
                  <a:srgbClr val="000000"/>
                </a:solidFill>
                <a:ea typeface="Calibri"/>
                <a:cs typeface="Times New Roman"/>
              </a:rPr>
              <a:t>;</a:t>
            </a:r>
            <a:endParaRPr lang="ru-RU" sz="200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200" b="1" i="1" dirty="0" err="1">
                <a:solidFill>
                  <a:srgbClr val="FF0000"/>
                </a:solidFill>
                <a:ea typeface="Calibri"/>
                <a:cs typeface="Times New Roman"/>
              </a:rPr>
              <a:t>літературознавчий</a:t>
            </a:r>
            <a:r>
              <a:rPr lang="ru-RU" sz="2200" b="1" i="1" dirty="0">
                <a:solidFill>
                  <a:srgbClr val="FF0000"/>
                </a:solidFill>
                <a:ea typeface="Calibri"/>
                <a:cs typeface="Times New Roman"/>
              </a:rPr>
              <a:t> </a:t>
            </a:r>
            <a:r>
              <a:rPr lang="ru-RU" sz="2200" b="1" i="1" dirty="0">
                <a:solidFill>
                  <a:srgbClr val="000000"/>
                </a:solidFill>
                <a:ea typeface="Calibri"/>
                <a:cs typeface="Times New Roman"/>
              </a:rPr>
              <a:t>— метафора як </a:t>
            </a:r>
            <a:r>
              <a:rPr lang="ru-RU" sz="2200" b="1" i="1" dirty="0" err="1">
                <a:solidFill>
                  <a:srgbClr val="000000"/>
                </a:solidFill>
                <a:ea typeface="Calibri"/>
                <a:cs typeface="Times New Roman"/>
              </a:rPr>
              <a:t>поетични</a:t>
            </a:r>
            <a:r>
              <a:rPr lang="uk-UA" sz="2200" b="1" i="1" dirty="0">
                <a:solidFill>
                  <a:srgbClr val="000000"/>
                </a:solidFill>
                <a:ea typeface="Calibri"/>
                <a:cs typeface="Times New Roman"/>
              </a:rPr>
              <a:t>й </a:t>
            </a:r>
            <a:r>
              <a:rPr lang="ru-RU" sz="2200" b="1" i="1" dirty="0">
                <a:solidFill>
                  <a:srgbClr val="000000"/>
                </a:solidFill>
                <a:ea typeface="Calibri"/>
                <a:cs typeface="Times New Roman"/>
              </a:rPr>
              <a:t> </a:t>
            </a:r>
            <a:r>
              <a:rPr lang="ru-RU" sz="2200" b="1" i="1" dirty="0" err="1">
                <a:solidFill>
                  <a:srgbClr val="000000"/>
                </a:solidFill>
                <a:ea typeface="Calibri"/>
                <a:cs typeface="Times New Roman"/>
              </a:rPr>
              <a:t>засіб</a:t>
            </a:r>
            <a:r>
              <a:rPr lang="ru-RU" sz="2200" b="1" i="1" dirty="0">
                <a:solidFill>
                  <a:srgbClr val="000000"/>
                </a:solidFill>
                <a:ea typeface="Calibri"/>
                <a:cs typeface="Times New Roman"/>
              </a:rPr>
              <a:t>, </a:t>
            </a:r>
            <a:r>
              <a:rPr lang="ru-RU" sz="2200" b="1" i="1" dirty="0" err="1">
                <a:solidFill>
                  <a:srgbClr val="000000"/>
                </a:solidFill>
                <a:ea typeface="Calibri"/>
                <a:cs typeface="Times New Roman"/>
              </a:rPr>
              <a:t>її</a:t>
            </a:r>
            <a:r>
              <a:rPr lang="ru-RU" sz="2200" b="1" i="1" dirty="0">
                <a:solidFill>
                  <a:srgbClr val="000000"/>
                </a:solidFill>
                <a:ea typeface="Calibri"/>
                <a:cs typeface="Times New Roman"/>
              </a:rPr>
              <a:t> </a:t>
            </a:r>
            <a:r>
              <a:rPr lang="ru-RU" sz="2200" b="1" i="1" dirty="0" err="1">
                <a:solidFill>
                  <a:srgbClr val="000000"/>
                </a:solidFill>
                <a:ea typeface="Calibri"/>
                <a:cs typeface="Times New Roman"/>
              </a:rPr>
              <a:t>залеж­ність</a:t>
            </a:r>
            <a:r>
              <a:rPr lang="ru-RU" sz="2200" b="1" i="1" dirty="0">
                <a:solidFill>
                  <a:srgbClr val="000000"/>
                </a:solidFill>
                <a:ea typeface="Calibri"/>
                <a:cs typeface="Times New Roman"/>
              </a:rPr>
              <a:t> </a:t>
            </a:r>
            <a:r>
              <a:rPr lang="ru-RU" sz="2200" b="1" i="1" dirty="0" err="1">
                <a:solidFill>
                  <a:srgbClr val="000000"/>
                </a:solidFill>
                <a:ea typeface="Calibri"/>
                <a:cs typeface="Times New Roman"/>
              </a:rPr>
              <a:t>від</a:t>
            </a:r>
            <a:r>
              <a:rPr lang="ru-RU" sz="2200" b="1" i="1" dirty="0">
                <a:solidFill>
                  <a:srgbClr val="000000"/>
                </a:solidFill>
                <a:ea typeface="Calibri"/>
                <a:cs typeface="Times New Roman"/>
              </a:rPr>
              <a:t> </a:t>
            </a:r>
            <a:r>
              <a:rPr lang="ru-RU" sz="2200" b="1" i="1" dirty="0" err="1">
                <a:solidFill>
                  <a:srgbClr val="000000"/>
                </a:solidFill>
                <a:ea typeface="Calibri"/>
                <a:cs typeface="Times New Roman"/>
              </a:rPr>
              <a:t>творчої</a:t>
            </a:r>
            <a:r>
              <a:rPr lang="ru-RU" sz="2200" b="1" i="1" dirty="0">
                <a:solidFill>
                  <a:srgbClr val="000000"/>
                </a:solidFill>
                <a:ea typeface="Calibri"/>
                <a:cs typeface="Times New Roman"/>
              </a:rPr>
              <a:t> </a:t>
            </a:r>
            <a:r>
              <a:rPr lang="ru-RU" sz="2200" b="1" i="1" dirty="0" err="1">
                <a:solidFill>
                  <a:srgbClr val="000000"/>
                </a:solidFill>
                <a:ea typeface="Calibri"/>
                <a:cs typeface="Times New Roman"/>
              </a:rPr>
              <a:t>індивідуальності</a:t>
            </a:r>
            <a:r>
              <a:rPr lang="ru-RU" sz="2200" b="1" i="1" dirty="0">
                <a:solidFill>
                  <a:srgbClr val="000000"/>
                </a:solidFill>
                <a:ea typeface="Calibri"/>
                <a:cs typeface="Times New Roman"/>
              </a:rPr>
              <a:t>, </a:t>
            </a:r>
            <a:r>
              <a:rPr lang="ru-RU" sz="2200" b="1" i="1" dirty="0" err="1">
                <a:solidFill>
                  <a:srgbClr val="000000"/>
                </a:solidFill>
                <a:ea typeface="Calibri"/>
                <a:cs typeface="Times New Roman"/>
              </a:rPr>
              <a:t>напряму</a:t>
            </a:r>
            <a:r>
              <a:rPr lang="ru-RU" sz="2200" b="1" i="1" dirty="0">
                <a:solidFill>
                  <a:srgbClr val="000000"/>
                </a:solidFill>
                <a:ea typeface="Calibri"/>
                <a:cs typeface="Times New Roman"/>
              </a:rPr>
              <a:t>, </a:t>
            </a:r>
            <a:r>
              <a:rPr lang="ru-RU" sz="2200" b="1" i="1" dirty="0" err="1">
                <a:solidFill>
                  <a:srgbClr val="000000"/>
                </a:solidFill>
                <a:ea typeface="Calibri"/>
                <a:cs typeface="Times New Roman"/>
              </a:rPr>
              <a:t>національної</a:t>
            </a:r>
            <a:r>
              <a:rPr lang="ru-RU" sz="2200" b="1" i="1" dirty="0">
                <a:solidFill>
                  <a:srgbClr val="000000"/>
                </a:solidFill>
                <a:ea typeface="Calibri"/>
                <a:cs typeface="Times New Roman"/>
              </a:rPr>
              <a:t> </a:t>
            </a:r>
            <a:r>
              <a:rPr lang="ru-RU" sz="2200" b="1" i="1" dirty="0" err="1">
                <a:solidFill>
                  <a:srgbClr val="000000"/>
                </a:solidFill>
                <a:ea typeface="Calibri"/>
                <a:cs typeface="Times New Roman"/>
              </a:rPr>
              <a:t>культури</a:t>
            </a:r>
            <a:r>
              <a:rPr lang="ru-RU" sz="2200" b="1" i="1" dirty="0">
                <a:solidFill>
                  <a:srgbClr val="000000"/>
                </a:solidFill>
                <a:ea typeface="Calibri"/>
                <a:cs typeface="Times New Roman"/>
              </a:rPr>
              <a:t>.</a:t>
            </a:r>
            <a:endParaRPr lang="ru-RU" sz="2200" dirty="0">
              <a:solidFill>
                <a:srgbClr val="000000"/>
              </a:solidFill>
              <a:ea typeface="Calibri"/>
              <a:cs typeface="Times New Roman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0312" y="908720"/>
            <a:ext cx="1487548" cy="982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654337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d3thflcq1yqzn0.cloudfront.net/024965092_prevstill.jpe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71" y="24844"/>
            <a:ext cx="4699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24844"/>
            <a:ext cx="83529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«</a:t>
            </a:r>
            <a:r>
              <a:rPr lang="ru-RU" sz="4000" b="1" dirty="0" err="1" smtClean="0">
                <a:solidFill>
                  <a:srgbClr val="FF0000"/>
                </a:solidFill>
              </a:rPr>
              <a:t>Крiзь</a:t>
            </a:r>
            <a:r>
              <a:rPr lang="ru-RU" sz="4000" b="1" dirty="0" smtClean="0">
                <a:solidFill>
                  <a:srgbClr val="FF0000"/>
                </a:solidFill>
              </a:rPr>
              <a:t> </a:t>
            </a:r>
            <a:r>
              <a:rPr lang="ru-RU" sz="4000" b="1" dirty="0" err="1">
                <a:solidFill>
                  <a:srgbClr val="FF0000"/>
                </a:solidFill>
              </a:rPr>
              <a:t>сотнi</a:t>
            </a:r>
            <a:r>
              <a:rPr lang="ru-RU" sz="4000" b="1" dirty="0">
                <a:solidFill>
                  <a:srgbClr val="FF0000"/>
                </a:solidFill>
              </a:rPr>
              <a:t> </a:t>
            </a:r>
            <a:r>
              <a:rPr lang="ru-RU" sz="4000" b="1" dirty="0" err="1">
                <a:solidFill>
                  <a:srgbClr val="FF0000"/>
                </a:solidFill>
              </a:rPr>
              <a:t>сумнiвiв</a:t>
            </a:r>
            <a:r>
              <a:rPr lang="ru-RU" sz="4000" b="1" dirty="0">
                <a:solidFill>
                  <a:srgbClr val="FF0000"/>
                </a:solidFill>
              </a:rPr>
              <a:t> </a:t>
            </a:r>
            <a:r>
              <a:rPr lang="ru-RU" sz="4000" b="1" dirty="0" smtClean="0">
                <a:solidFill>
                  <a:srgbClr val="FF0000"/>
                </a:solidFill>
              </a:rPr>
              <a:t> я </a:t>
            </a:r>
            <a:r>
              <a:rPr lang="ru-RU" sz="4000" b="1" dirty="0" err="1">
                <a:solidFill>
                  <a:srgbClr val="FF0000"/>
                </a:solidFill>
              </a:rPr>
              <a:t>йду</a:t>
            </a:r>
            <a:r>
              <a:rPr lang="ru-RU" sz="4000" b="1" dirty="0">
                <a:solidFill>
                  <a:srgbClr val="FF0000"/>
                </a:solidFill>
              </a:rPr>
              <a:t> до </a:t>
            </a:r>
            <a:r>
              <a:rPr lang="ru-RU" sz="4000" b="1" dirty="0" smtClean="0">
                <a:solidFill>
                  <a:srgbClr val="FF0000"/>
                </a:solidFill>
              </a:rPr>
              <a:t>тебе»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725757"/>
            <a:ext cx="7059421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err="1"/>
              <a:t>Кр</a:t>
            </a:r>
            <a:r>
              <a:rPr lang="en-US" sz="2800" b="1" i="1" dirty="0" err="1"/>
              <a:t>i</a:t>
            </a:r>
            <a:r>
              <a:rPr lang="ru-RU" sz="2800" b="1" i="1" dirty="0" err="1"/>
              <a:t>зь</a:t>
            </a:r>
            <a:r>
              <a:rPr lang="ru-RU" sz="2800" b="1" i="1" dirty="0"/>
              <a:t> </a:t>
            </a:r>
            <a:r>
              <a:rPr lang="ru-RU" sz="2800" b="1" i="1" dirty="0" err="1"/>
              <a:t>сотн</a:t>
            </a:r>
            <a:r>
              <a:rPr lang="en-US" sz="2800" b="1" i="1" dirty="0" err="1"/>
              <a:t>i</a:t>
            </a:r>
            <a:r>
              <a:rPr lang="en-US" sz="2800" b="1" i="1" dirty="0"/>
              <a:t> </a:t>
            </a:r>
            <a:r>
              <a:rPr lang="ru-RU" sz="2800" b="1" i="1" dirty="0" err="1"/>
              <a:t>сумн</a:t>
            </a:r>
            <a:r>
              <a:rPr lang="en-US" sz="2800" b="1" i="1" dirty="0" err="1"/>
              <a:t>i</a:t>
            </a:r>
            <a:r>
              <a:rPr lang="ru-RU" sz="2800" b="1" i="1" dirty="0"/>
              <a:t>в</a:t>
            </a:r>
            <a:r>
              <a:rPr lang="en-US" sz="2800" b="1" i="1" dirty="0" err="1"/>
              <a:t>i</a:t>
            </a:r>
            <a:r>
              <a:rPr lang="ru-RU" sz="2800" b="1" i="1" dirty="0"/>
              <a:t>в я </a:t>
            </a:r>
            <a:r>
              <a:rPr lang="ru-RU" sz="2800" b="1" i="1" dirty="0" err="1"/>
              <a:t>йду</a:t>
            </a:r>
            <a:r>
              <a:rPr lang="ru-RU" sz="2800" b="1" i="1" dirty="0"/>
              <a:t> до тебе,</a:t>
            </a:r>
          </a:p>
          <a:p>
            <a:r>
              <a:rPr lang="ru-RU" sz="2800" b="1" i="1" dirty="0"/>
              <a:t>добро </a:t>
            </a:r>
            <a:r>
              <a:rPr lang="en-US" sz="2800" b="1" i="1" dirty="0" err="1"/>
              <a:t>i</a:t>
            </a:r>
            <a:r>
              <a:rPr lang="en-US" sz="2800" b="1" i="1" dirty="0"/>
              <a:t> </a:t>
            </a:r>
            <a:r>
              <a:rPr lang="ru-RU" sz="2800" b="1" i="1" dirty="0" err="1"/>
              <a:t>правдо</a:t>
            </a:r>
            <a:r>
              <a:rPr lang="ru-RU" sz="2800" b="1" i="1" dirty="0"/>
              <a:t> в</a:t>
            </a:r>
            <a:r>
              <a:rPr lang="en-US" sz="2800" b="1" i="1" dirty="0" err="1"/>
              <a:t>i</a:t>
            </a:r>
            <a:r>
              <a:rPr lang="ru-RU" sz="2800" b="1" i="1" dirty="0"/>
              <a:t>ку. Через сто</a:t>
            </a:r>
          </a:p>
          <a:p>
            <a:r>
              <a:rPr lang="ru-RU" sz="2800" b="1" i="1" dirty="0" err="1"/>
              <a:t>знев</a:t>
            </a:r>
            <a:r>
              <a:rPr lang="en-US" sz="2800" b="1" i="1" dirty="0" err="1"/>
              <a:t>i</a:t>
            </a:r>
            <a:r>
              <a:rPr lang="ru-RU" sz="2800" b="1" i="1" dirty="0"/>
              <a:t>р. Моя душа, </a:t>
            </a:r>
            <a:r>
              <a:rPr lang="ru-RU" sz="2800" b="1" i="1" dirty="0" err="1"/>
              <a:t>запрагла</a:t>
            </a:r>
            <a:r>
              <a:rPr lang="ru-RU" sz="2800" b="1" i="1" dirty="0"/>
              <a:t> неба,</a:t>
            </a:r>
          </a:p>
          <a:p>
            <a:r>
              <a:rPr lang="ru-RU" sz="2800" b="1" i="1" dirty="0"/>
              <a:t>в </a:t>
            </a:r>
            <a:r>
              <a:rPr lang="ru-RU" sz="2800" b="1" i="1" dirty="0" err="1"/>
              <a:t>буремн</a:t>
            </a:r>
            <a:r>
              <a:rPr lang="en-US" sz="2800" b="1" i="1" dirty="0" err="1"/>
              <a:t>i</a:t>
            </a:r>
            <a:r>
              <a:rPr lang="ru-RU" sz="2800" b="1" i="1" dirty="0"/>
              <a:t>м лет</a:t>
            </a:r>
            <a:r>
              <a:rPr lang="en-US" sz="2800" b="1" i="1" dirty="0" err="1"/>
              <a:t>i</a:t>
            </a:r>
            <a:r>
              <a:rPr lang="en-US" sz="2800" b="1" i="1" dirty="0"/>
              <a:t> </a:t>
            </a:r>
            <a:r>
              <a:rPr lang="ru-RU" sz="2800" b="1" i="1" dirty="0" err="1"/>
              <a:t>держить</a:t>
            </a:r>
            <a:r>
              <a:rPr lang="ru-RU" sz="2800" b="1" i="1" dirty="0"/>
              <a:t> путь на </a:t>
            </a:r>
            <a:r>
              <a:rPr lang="ru-RU" sz="2800" b="1" i="1" dirty="0" err="1"/>
              <a:t>стовп</a:t>
            </a:r>
            <a:endParaRPr lang="ru-RU" sz="2800" b="1" i="1" dirty="0"/>
          </a:p>
          <a:p>
            <a:r>
              <a:rPr lang="ru-RU" sz="2800" b="1" i="1" dirty="0" err="1"/>
              <a:t>високого</a:t>
            </a:r>
            <a:r>
              <a:rPr lang="ru-RU" sz="2800" b="1" i="1" dirty="0"/>
              <a:t> </a:t>
            </a:r>
            <a:r>
              <a:rPr lang="ru-RU" sz="2800" b="1" i="1" dirty="0" err="1"/>
              <a:t>вогню</a:t>
            </a:r>
            <a:r>
              <a:rPr lang="ru-RU" sz="2800" b="1" i="1" dirty="0"/>
              <a:t>, </a:t>
            </a:r>
            <a:r>
              <a:rPr lang="ru-RU" sz="2800" b="1" i="1" dirty="0" err="1"/>
              <a:t>що</a:t>
            </a:r>
            <a:r>
              <a:rPr lang="ru-RU" sz="2800" b="1" i="1" dirty="0"/>
              <a:t> ос</a:t>
            </a:r>
            <a:r>
              <a:rPr lang="en-US" sz="2800" b="1" i="1" dirty="0" err="1"/>
              <a:t>i</a:t>
            </a:r>
            <a:r>
              <a:rPr lang="ru-RU" sz="2800" b="1" i="1" dirty="0" err="1"/>
              <a:t>янний</a:t>
            </a:r>
            <a:endParaRPr lang="ru-RU" sz="2800" b="1" i="1" dirty="0"/>
          </a:p>
          <a:p>
            <a:r>
              <a:rPr lang="ru-RU" sz="2800" b="1" i="1" dirty="0"/>
              <a:t>одним </a:t>
            </a:r>
            <a:r>
              <a:rPr lang="ru-RU" sz="2800" b="1" i="1" dirty="0" err="1"/>
              <a:t>тво</a:t>
            </a:r>
            <a:r>
              <a:rPr lang="en-US" sz="2800" b="1" i="1" dirty="0"/>
              <a:t>ï</a:t>
            </a:r>
            <a:r>
              <a:rPr lang="ru-RU" sz="2800" b="1" i="1" dirty="0"/>
              <a:t>м </a:t>
            </a:r>
            <a:r>
              <a:rPr lang="ru-RU" sz="2800" b="1" i="1" dirty="0" err="1"/>
              <a:t>бажанням</a:t>
            </a:r>
            <a:r>
              <a:rPr lang="ru-RU" sz="2800" b="1" i="1" dirty="0"/>
              <a:t>. Аж </a:t>
            </a:r>
            <a:r>
              <a:rPr lang="ru-RU" sz="2800" b="1" i="1" dirty="0" err="1"/>
              <a:t>туди</a:t>
            </a:r>
            <a:r>
              <a:rPr lang="ru-RU" sz="2800" b="1" i="1" dirty="0"/>
              <a:t>,</a:t>
            </a:r>
          </a:p>
          <a:p>
            <a:r>
              <a:rPr lang="ru-RU" sz="2800" b="1" i="1" dirty="0"/>
              <a:t>де не ступали </a:t>
            </a:r>
            <a:r>
              <a:rPr lang="ru-RU" sz="2800" b="1" i="1" dirty="0" err="1"/>
              <a:t>ще</a:t>
            </a:r>
            <a:r>
              <a:rPr lang="ru-RU" sz="2800" b="1" i="1" dirty="0"/>
              <a:t> </a:t>
            </a:r>
            <a:r>
              <a:rPr lang="ru-RU" sz="2800" b="1" i="1" dirty="0" err="1"/>
              <a:t>людськ</a:t>
            </a:r>
            <a:r>
              <a:rPr lang="en-US" sz="2800" b="1" i="1" dirty="0" err="1"/>
              <a:t>i</a:t>
            </a:r>
            <a:r>
              <a:rPr lang="en-US" sz="2800" b="1" i="1" dirty="0"/>
              <a:t> </a:t>
            </a:r>
            <a:r>
              <a:rPr lang="ru-RU" sz="2800" b="1" i="1" dirty="0" err="1"/>
              <a:t>сл</a:t>
            </a:r>
            <a:r>
              <a:rPr lang="en-US" sz="2800" b="1" i="1" dirty="0" err="1"/>
              <a:t>i</a:t>
            </a:r>
            <a:r>
              <a:rPr lang="ru-RU" sz="2800" b="1" i="1" dirty="0" err="1"/>
              <a:t>ди</a:t>
            </a:r>
            <a:r>
              <a:rPr lang="ru-RU" sz="2800" b="1" i="1" dirty="0"/>
              <a:t>,</a:t>
            </a:r>
          </a:p>
          <a:p>
            <a:r>
              <a:rPr lang="ru-RU" sz="2800" b="1" i="1" dirty="0"/>
              <a:t>з </a:t>
            </a:r>
            <a:r>
              <a:rPr lang="ru-RU" sz="2800" b="1" i="1" dirty="0" err="1"/>
              <a:t>щовба</a:t>
            </a:r>
            <a:r>
              <a:rPr lang="ru-RU" sz="2800" b="1" i="1" dirty="0"/>
              <a:t> на </a:t>
            </a:r>
            <a:r>
              <a:rPr lang="ru-RU" sz="2800" b="1" i="1" dirty="0" err="1"/>
              <a:t>щовб</a:t>
            </a:r>
            <a:r>
              <a:rPr lang="ru-RU" sz="2800" b="1" i="1" dirty="0"/>
              <a:t>, аж поза </a:t>
            </a:r>
            <a:r>
              <a:rPr lang="ru-RU" sz="2800" b="1" i="1" dirty="0" err="1"/>
              <a:t>смертн</a:t>
            </a:r>
            <a:r>
              <a:rPr lang="en-US" sz="2800" b="1" i="1" dirty="0" err="1"/>
              <a:t>i</a:t>
            </a:r>
            <a:r>
              <a:rPr lang="en-US" sz="2800" b="1" i="1" dirty="0"/>
              <a:t> </a:t>
            </a:r>
            <a:r>
              <a:rPr lang="ru-RU" sz="2800" b="1" i="1" dirty="0" err="1"/>
              <a:t>хлан</a:t>
            </a:r>
            <a:r>
              <a:rPr lang="en-US" sz="2800" b="1" i="1" dirty="0" err="1"/>
              <a:t>i</a:t>
            </a:r>
            <a:endParaRPr lang="en-US" sz="2800" b="1" i="1" dirty="0"/>
          </a:p>
          <a:p>
            <a:r>
              <a:rPr lang="ru-RU" sz="2800" b="1" i="1" dirty="0" err="1"/>
              <a:t>людських</a:t>
            </a:r>
            <a:r>
              <a:rPr lang="ru-RU" sz="2800" b="1" i="1" dirty="0"/>
              <a:t> </a:t>
            </a:r>
            <a:r>
              <a:rPr lang="ru-RU" sz="2800" b="1" i="1" dirty="0" err="1"/>
              <a:t>дерзань</a:t>
            </a:r>
            <a:r>
              <a:rPr lang="ru-RU" sz="2800" b="1" i="1" dirty="0"/>
              <a:t>, за </a:t>
            </a:r>
            <a:r>
              <a:rPr lang="ru-RU" sz="2800" b="1" i="1" dirty="0" err="1"/>
              <a:t>чорну</a:t>
            </a:r>
            <a:r>
              <a:rPr lang="ru-RU" sz="2800" b="1" i="1" dirty="0"/>
              <a:t> </a:t>
            </a:r>
            <a:r>
              <a:rPr lang="ru-RU" sz="2800" b="1" i="1" dirty="0" err="1"/>
              <a:t>порожнечу</a:t>
            </a:r>
            <a:r>
              <a:rPr lang="ru-RU" sz="2800" b="1" i="1" dirty="0"/>
              <a:t>,</a:t>
            </a:r>
          </a:p>
          <a:p>
            <a:r>
              <a:rPr lang="ru-RU" sz="2800" b="1" i="1" dirty="0"/>
              <a:t>де </a:t>
            </a:r>
            <a:r>
              <a:rPr lang="ru-RU" sz="2800" b="1" i="1" dirty="0" err="1"/>
              <a:t>вже</a:t>
            </a:r>
            <a:r>
              <a:rPr lang="ru-RU" sz="2800" b="1" i="1" dirty="0"/>
              <a:t> нема н</a:t>
            </a:r>
            <a:r>
              <a:rPr lang="en-US" sz="2800" b="1" i="1" dirty="0" err="1"/>
              <a:t>i</a:t>
            </a:r>
            <a:r>
              <a:rPr lang="en-US" sz="2800" b="1" i="1" dirty="0"/>
              <a:t> </a:t>
            </a:r>
            <a:r>
              <a:rPr lang="ru-RU" sz="2800" b="1" i="1" dirty="0" err="1"/>
              <a:t>щастя</a:t>
            </a:r>
            <a:r>
              <a:rPr lang="ru-RU" sz="2800" b="1" i="1" dirty="0"/>
              <a:t>, н</a:t>
            </a:r>
            <a:r>
              <a:rPr lang="en-US" sz="2800" b="1" i="1" dirty="0" err="1"/>
              <a:t>i</a:t>
            </a:r>
            <a:r>
              <a:rPr lang="en-US" sz="2800" b="1" i="1" dirty="0"/>
              <a:t> </a:t>
            </a:r>
            <a:r>
              <a:rPr lang="ru-RU" sz="2800" b="1" i="1" dirty="0"/>
              <a:t>б</a:t>
            </a:r>
            <a:r>
              <a:rPr lang="en-US" sz="2800" b="1" i="1" dirty="0" err="1"/>
              <a:t>i</a:t>
            </a:r>
            <a:r>
              <a:rPr lang="ru-RU" sz="2800" b="1" i="1" dirty="0" err="1"/>
              <a:t>ди</a:t>
            </a:r>
            <a:endParaRPr lang="ru-RU" sz="2800" b="1" i="1" dirty="0"/>
          </a:p>
          <a:p>
            <a:r>
              <a:rPr lang="en-US" sz="2800" b="1" i="1" dirty="0" err="1"/>
              <a:t>i</a:t>
            </a:r>
            <a:r>
              <a:rPr lang="en-US" sz="2800" b="1" i="1" dirty="0"/>
              <a:t> </a:t>
            </a:r>
            <a:r>
              <a:rPr lang="ru-RU" sz="2800" b="1" i="1" dirty="0" err="1"/>
              <a:t>врочить</a:t>
            </a:r>
            <a:r>
              <a:rPr lang="ru-RU" sz="2800" b="1" i="1" dirty="0"/>
              <a:t> </a:t>
            </a:r>
            <a:r>
              <a:rPr lang="ru-RU" sz="2800" b="1" i="1" dirty="0" err="1"/>
              <a:t>порив</a:t>
            </a:r>
            <a:r>
              <a:rPr lang="ru-RU" sz="2800" b="1" i="1" dirty="0"/>
              <a:t>: не </a:t>
            </a:r>
            <a:r>
              <a:rPr lang="ru-RU" sz="2800" b="1" i="1" dirty="0" err="1"/>
              <a:t>спиняйся</a:t>
            </a:r>
            <a:r>
              <a:rPr lang="ru-RU" sz="2800" b="1" i="1" dirty="0"/>
              <a:t>, </a:t>
            </a:r>
            <a:r>
              <a:rPr lang="ru-RU" sz="2800" b="1" i="1" dirty="0" err="1"/>
              <a:t>йди</a:t>
            </a:r>
            <a:r>
              <a:rPr lang="ru-RU" sz="2800" b="1" i="1" dirty="0"/>
              <a:t>.</a:t>
            </a:r>
          </a:p>
          <a:p>
            <a:r>
              <a:rPr lang="ru-RU" sz="2800" b="1" i="1" dirty="0"/>
              <a:t>То — шлях </a:t>
            </a:r>
            <a:r>
              <a:rPr lang="ru-RU" sz="2800" b="1" i="1" dirty="0" err="1"/>
              <a:t>правдивий</a:t>
            </a:r>
            <a:r>
              <a:rPr lang="ru-RU" sz="2800" b="1" i="1" dirty="0"/>
              <a:t>. </a:t>
            </a:r>
            <a:r>
              <a:rPr lang="ru-RU" sz="2800" b="1" i="1" dirty="0" err="1"/>
              <a:t>Ти</a:t>
            </a:r>
            <a:r>
              <a:rPr lang="ru-RU" sz="2800" b="1" i="1" dirty="0"/>
              <a:t> — </a:t>
            </a:r>
            <a:r>
              <a:rPr lang="ru-RU" sz="2800" b="1" i="1" dirty="0" err="1"/>
              <a:t>його</a:t>
            </a:r>
            <a:r>
              <a:rPr lang="ru-RU" sz="2800" b="1" i="1" dirty="0"/>
              <a:t> предтеча.</a:t>
            </a:r>
          </a:p>
          <a:p>
            <a:endParaRPr lang="ru-RU" sz="2800" b="1" i="1" dirty="0"/>
          </a:p>
        </p:txBody>
      </p:sp>
      <p:pic>
        <p:nvPicPr>
          <p:cNvPr id="17410" name="Picture 2" descr="http://im1-tub-ua.yandex.net/i?id=1b0607778c07d4a26a6575a0f390da58-91-144&amp;n=2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13300" y="725757"/>
            <a:ext cx="2276475" cy="1428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://cs316622.vk.me/v316622583/59df/ECYh8wXPvcQ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242" t="16879" r="20832" b="11090"/>
          <a:stretch/>
        </p:blipFill>
        <p:spPr bwMode="auto">
          <a:xfrm>
            <a:off x="7186816" y="2564904"/>
            <a:ext cx="1777672" cy="1584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654337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d3thflcq1yqzn0.cloudfront.net/024965092_prevstill.jpe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71" y="24844"/>
            <a:ext cx="4699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1560" y="260648"/>
            <a:ext cx="853244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6000" dirty="0" smtClean="0">
                <a:solidFill>
                  <a:srgbClr val="C00000"/>
                </a:solidFill>
              </a:rPr>
              <a:t> </a:t>
            </a:r>
            <a:r>
              <a:rPr lang="uk-UA" sz="6000" b="1" i="1" dirty="0" smtClean="0">
                <a:solidFill>
                  <a:srgbClr val="C00000"/>
                </a:solidFill>
              </a:rPr>
              <a:t>Словник:</a:t>
            </a:r>
            <a:endParaRPr lang="ru-RU" sz="6000" b="1" i="1" dirty="0" smtClean="0">
              <a:solidFill>
                <a:srgbClr val="C00000"/>
              </a:solidFill>
            </a:endParaRPr>
          </a:p>
          <a:p>
            <a:endParaRPr lang="ru-RU" dirty="0"/>
          </a:p>
          <a:p>
            <a:r>
              <a:rPr lang="ru-RU" sz="3200" b="1" i="1" dirty="0" smtClean="0">
                <a:solidFill>
                  <a:srgbClr val="FF0000"/>
                </a:solidFill>
              </a:rPr>
              <a:t>ЩОВБА (ЩОВБ)-( </a:t>
            </a:r>
            <a:r>
              <a:rPr lang="ru-RU" sz="3200" b="1" i="1" dirty="0" err="1"/>
              <a:t>діал</a:t>
            </a:r>
            <a:r>
              <a:rPr lang="ru-RU" sz="3200" b="1" i="1" dirty="0" smtClean="0"/>
              <a:t>.) Шпиль </a:t>
            </a:r>
            <a:r>
              <a:rPr lang="ru-RU" sz="3200" b="1" i="1" dirty="0"/>
              <a:t>гори; </a:t>
            </a:r>
            <a:r>
              <a:rPr lang="ru-RU" sz="3200" b="1" i="1" dirty="0" err="1"/>
              <a:t>прямовисна</a:t>
            </a:r>
            <a:r>
              <a:rPr lang="ru-RU" sz="3200" b="1" i="1" dirty="0"/>
              <a:t> </a:t>
            </a:r>
            <a:r>
              <a:rPr lang="ru-RU" sz="3200" b="1" i="1" dirty="0" err="1"/>
              <a:t>скеля</a:t>
            </a:r>
            <a:r>
              <a:rPr lang="ru-RU" sz="3200" b="1" i="1" dirty="0"/>
              <a:t>.</a:t>
            </a:r>
          </a:p>
          <a:p>
            <a:r>
              <a:rPr lang="ru-RU" sz="3200" b="1" i="1" dirty="0" smtClean="0">
                <a:solidFill>
                  <a:srgbClr val="FF0000"/>
                </a:solidFill>
              </a:rPr>
              <a:t>ХЛАНЬ </a:t>
            </a:r>
            <a:r>
              <a:rPr lang="ru-RU" sz="3200" b="1" i="1" dirty="0"/>
              <a:t>– ( </a:t>
            </a:r>
            <a:r>
              <a:rPr lang="ru-RU" sz="3200" b="1" i="1" dirty="0" err="1"/>
              <a:t>діал</a:t>
            </a:r>
            <a:r>
              <a:rPr lang="ru-RU" sz="3200" b="1" i="1" dirty="0"/>
              <a:t>.) </a:t>
            </a:r>
            <a:r>
              <a:rPr lang="ru-RU" sz="3200" b="1" i="1" dirty="0" err="1"/>
              <a:t>Безодня</a:t>
            </a:r>
            <a:r>
              <a:rPr lang="ru-RU" sz="3200" b="1" i="1" dirty="0"/>
              <a:t>.</a:t>
            </a:r>
          </a:p>
          <a:p>
            <a:r>
              <a:rPr lang="ru-RU" sz="3200" b="1" i="1" dirty="0">
                <a:solidFill>
                  <a:srgbClr val="FF0000"/>
                </a:solidFill>
              </a:rPr>
              <a:t>ПРЕДТЕЧА</a:t>
            </a:r>
            <a:r>
              <a:rPr lang="ru-RU" sz="3200" b="1" i="1" dirty="0"/>
              <a:t> (</a:t>
            </a:r>
            <a:r>
              <a:rPr lang="ru-RU" sz="3200" b="1" i="1" dirty="0" err="1"/>
              <a:t>уроч</a:t>
            </a:r>
            <a:r>
              <a:rPr lang="ru-RU" sz="3200" b="1" i="1" dirty="0"/>
              <a:t>., </a:t>
            </a:r>
            <a:r>
              <a:rPr lang="ru-RU" sz="3200" b="1" i="1" dirty="0" err="1"/>
              <a:t>заст</a:t>
            </a:r>
            <a:r>
              <a:rPr lang="ru-RU" sz="3200" b="1" i="1" dirty="0"/>
              <a:t>.) - </a:t>
            </a:r>
          </a:p>
          <a:p>
            <a:r>
              <a:rPr lang="ru-RU" sz="3200" b="1" i="1" dirty="0"/>
              <a:t>1. Особа, </a:t>
            </a:r>
            <a:r>
              <a:rPr lang="ru-RU" sz="3200" b="1" i="1" dirty="0" err="1"/>
              <a:t>що</a:t>
            </a:r>
            <a:r>
              <a:rPr lang="ru-RU" sz="3200" b="1" i="1" dirty="0"/>
              <a:t> </a:t>
            </a:r>
            <a:r>
              <a:rPr lang="ru-RU" sz="3200" b="1" i="1" dirty="0" err="1"/>
              <a:t>своєю</a:t>
            </a:r>
            <a:r>
              <a:rPr lang="ru-RU" sz="3200" b="1" i="1" dirty="0"/>
              <a:t> </a:t>
            </a:r>
            <a:r>
              <a:rPr lang="ru-RU" sz="3200" b="1" i="1" dirty="0" err="1"/>
              <a:t>діяльністю</a:t>
            </a:r>
            <a:r>
              <a:rPr lang="ru-RU" sz="3200" b="1" i="1" dirty="0"/>
              <a:t> </a:t>
            </a:r>
            <a:r>
              <a:rPr lang="ru-RU" sz="3200" b="1" i="1" dirty="0" err="1"/>
              <a:t>підготувала</a:t>
            </a:r>
            <a:r>
              <a:rPr lang="ru-RU" sz="3200" b="1" i="1" dirty="0"/>
              <a:t> шлях, </a:t>
            </a:r>
            <a:r>
              <a:rPr lang="ru-RU" sz="3200" b="1" i="1" dirty="0" err="1"/>
              <a:t>умови</a:t>
            </a:r>
            <a:r>
              <a:rPr lang="ru-RU" sz="3200" b="1" i="1" dirty="0"/>
              <a:t> для </a:t>
            </a:r>
            <a:r>
              <a:rPr lang="ru-RU" sz="3200" b="1" i="1" dirty="0" err="1"/>
              <a:t>діяльності</a:t>
            </a:r>
            <a:r>
              <a:rPr lang="ru-RU" sz="3200" b="1" i="1" dirty="0"/>
              <a:t> </a:t>
            </a:r>
            <a:r>
              <a:rPr lang="ru-RU" sz="3200" b="1" i="1" dirty="0" err="1"/>
              <a:t>інших</a:t>
            </a:r>
            <a:r>
              <a:rPr lang="ru-RU" sz="3200" b="1" i="1" dirty="0"/>
              <a:t>; </a:t>
            </a:r>
            <a:r>
              <a:rPr lang="ru-RU" sz="3200" b="1" i="1" dirty="0" err="1"/>
              <a:t>попередник</a:t>
            </a:r>
            <a:r>
              <a:rPr lang="ru-RU" sz="3200" b="1" i="1" dirty="0"/>
              <a:t>. </a:t>
            </a:r>
          </a:p>
          <a:p>
            <a:r>
              <a:rPr lang="ru-RU" sz="3200" b="1" i="1" dirty="0"/>
              <a:t>2. перен. </a:t>
            </a:r>
            <a:r>
              <a:rPr lang="ru-RU" sz="3200" b="1" i="1" dirty="0" err="1"/>
              <a:t>Явище</a:t>
            </a:r>
            <a:r>
              <a:rPr lang="ru-RU" sz="3200" b="1" i="1" dirty="0"/>
              <a:t>, </a:t>
            </a:r>
            <a:r>
              <a:rPr lang="ru-RU" sz="3200" b="1" i="1" dirty="0" err="1"/>
              <a:t>подія</a:t>
            </a:r>
            <a:r>
              <a:rPr lang="ru-RU" sz="3200" b="1" i="1" dirty="0"/>
              <a:t>, </a:t>
            </a:r>
            <a:r>
              <a:rPr lang="ru-RU" sz="3200" b="1" i="1" dirty="0" err="1"/>
              <a:t>що</a:t>
            </a:r>
            <a:r>
              <a:rPr lang="ru-RU" sz="3200" b="1" i="1" dirty="0"/>
              <a:t> </a:t>
            </a:r>
            <a:r>
              <a:rPr lang="ru-RU" sz="3200" b="1" i="1" dirty="0" err="1"/>
              <a:t>підготували</a:t>
            </a:r>
            <a:r>
              <a:rPr lang="ru-RU" sz="3200" b="1" i="1" dirty="0"/>
              <a:t> </a:t>
            </a:r>
            <a:r>
              <a:rPr lang="ru-RU" sz="3200" b="1" i="1" dirty="0" err="1"/>
              <a:t>ґрунт</a:t>
            </a:r>
            <a:r>
              <a:rPr lang="ru-RU" sz="3200" b="1" i="1" dirty="0"/>
              <a:t>, </a:t>
            </a:r>
            <a:r>
              <a:rPr lang="ru-RU" sz="3200" b="1" i="1" dirty="0" err="1"/>
              <a:t>умови</a:t>
            </a:r>
            <a:r>
              <a:rPr lang="ru-RU" sz="3200" b="1" i="1" dirty="0"/>
              <a:t> для </a:t>
            </a:r>
            <a:r>
              <a:rPr lang="ru-RU" sz="3200" b="1" i="1" dirty="0" err="1"/>
              <a:t>наступних</a:t>
            </a:r>
            <a:r>
              <a:rPr lang="ru-RU" sz="3200" b="1" i="1" dirty="0"/>
              <a:t> </a:t>
            </a:r>
            <a:r>
              <a:rPr lang="ru-RU" sz="3200" b="1" i="1" dirty="0" err="1"/>
              <a:t>явищ</a:t>
            </a:r>
            <a:r>
              <a:rPr lang="ru-RU" sz="3200" b="1" i="1" dirty="0"/>
              <a:t>, </a:t>
            </a:r>
            <a:r>
              <a:rPr lang="ru-RU" sz="3200" b="1" i="1" dirty="0" err="1"/>
              <a:t>подій</a:t>
            </a:r>
            <a:r>
              <a:rPr lang="ru-RU" sz="3200" b="1" i="1" dirty="0"/>
              <a:t> </a:t>
            </a:r>
            <a:r>
              <a:rPr lang="ru-RU" sz="3200" b="1" i="1" dirty="0" err="1"/>
              <a:t>або</a:t>
            </a:r>
            <a:r>
              <a:rPr lang="ru-RU" sz="3200" b="1" i="1" dirty="0"/>
              <a:t> </a:t>
            </a:r>
            <a:r>
              <a:rPr lang="ru-RU" sz="3200" b="1" i="1" dirty="0" err="1"/>
              <a:t>передують</a:t>
            </a:r>
            <a:r>
              <a:rPr lang="ru-RU" sz="3200" b="1" i="1" dirty="0"/>
              <a:t> </a:t>
            </a:r>
            <a:r>
              <a:rPr lang="ru-RU" sz="3200" b="1" i="1" dirty="0" err="1"/>
              <a:t>іншим</a:t>
            </a:r>
            <a:r>
              <a:rPr lang="ru-RU" sz="3200" b="1" i="1" dirty="0"/>
              <a:t> </a:t>
            </a:r>
            <a:r>
              <a:rPr lang="ru-RU" sz="3200" b="1" i="1" dirty="0" err="1"/>
              <a:t>явищам</a:t>
            </a:r>
            <a:r>
              <a:rPr lang="ru-RU" sz="3200" b="1" i="1" dirty="0"/>
              <a:t>, </a:t>
            </a:r>
            <a:r>
              <a:rPr lang="ru-RU" sz="3200" b="1" i="1" dirty="0" err="1"/>
              <a:t>подіям</a:t>
            </a:r>
            <a:endParaRPr lang="ru-RU" sz="3200" b="1" i="1" dirty="0"/>
          </a:p>
          <a:p>
            <a:endParaRPr lang="ru-RU" dirty="0"/>
          </a:p>
        </p:txBody>
      </p:sp>
      <p:pic>
        <p:nvPicPr>
          <p:cNvPr id="6" name="Picture 8" descr="D:\Наташа\фотка картинки\фотки 2\36406985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"/>
            <a:ext cx="2506220" cy="165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232188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d3thflcq1yqzn0.cloudfront.net/024965092_prevstill.jpe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71" y="24844"/>
            <a:ext cx="4699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8506" y="326249"/>
            <a:ext cx="842493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FF0000"/>
                </a:solidFill>
              </a:rPr>
              <a:t>Тема: </a:t>
            </a:r>
            <a:r>
              <a:rPr lang="ru-RU" sz="2800" b="1" i="1" dirty="0"/>
              <a:t>показ </a:t>
            </a:r>
            <a:r>
              <a:rPr lang="ru-RU" sz="2800" b="1" i="1" dirty="0" err="1"/>
              <a:t>свідомого</a:t>
            </a:r>
            <a:r>
              <a:rPr lang="ru-RU" sz="2800" b="1" i="1" dirty="0"/>
              <a:t> </a:t>
            </a:r>
            <a:r>
              <a:rPr lang="ru-RU" sz="2800" b="1" i="1" dirty="0" err="1"/>
              <a:t>вибору</a:t>
            </a:r>
            <a:r>
              <a:rPr lang="ru-RU" sz="2800" b="1" i="1" dirty="0"/>
              <a:t>  </a:t>
            </a:r>
            <a:r>
              <a:rPr lang="ru-RU" sz="2800" b="1" i="1" dirty="0" err="1"/>
              <a:t>ліричним</a:t>
            </a:r>
            <a:r>
              <a:rPr lang="ru-RU" sz="2800" b="1" i="1" dirty="0"/>
              <a:t> </a:t>
            </a:r>
            <a:r>
              <a:rPr lang="ru-RU" sz="2800" b="1" i="1" dirty="0" err="1"/>
              <a:t>героєм</a:t>
            </a:r>
            <a:r>
              <a:rPr lang="ru-RU" sz="2800" b="1" i="1" dirty="0"/>
              <a:t>  </a:t>
            </a:r>
            <a:r>
              <a:rPr lang="ru-RU" sz="2800" b="1" i="1" dirty="0" err="1"/>
              <a:t>свого</a:t>
            </a:r>
            <a:r>
              <a:rPr lang="ru-RU" sz="2800" b="1" i="1" dirty="0"/>
              <a:t> </a:t>
            </a:r>
            <a:r>
              <a:rPr lang="ru-RU" sz="2800" b="1" i="1" dirty="0" err="1"/>
              <a:t>життєвого</a:t>
            </a:r>
            <a:r>
              <a:rPr lang="ru-RU" sz="2800" b="1" i="1" dirty="0"/>
              <a:t> шляху, де </a:t>
            </a:r>
            <a:r>
              <a:rPr lang="ru-RU" sz="2800" b="1" i="1" dirty="0" err="1"/>
              <a:t>панує</a:t>
            </a:r>
            <a:r>
              <a:rPr lang="ru-RU" sz="2800" b="1" i="1" dirty="0"/>
              <a:t> </a:t>
            </a:r>
            <a:r>
              <a:rPr lang="ru-RU" sz="2800" b="1" i="1" dirty="0" err="1"/>
              <a:t>світло</a:t>
            </a:r>
            <a:r>
              <a:rPr lang="ru-RU" sz="2800" b="1" i="1" dirty="0"/>
              <a:t>, добро, краса;  </a:t>
            </a:r>
            <a:r>
              <a:rPr lang="ru-RU" sz="2800" b="1" i="1" dirty="0" err="1"/>
              <a:t>усвідомлення</a:t>
            </a:r>
            <a:r>
              <a:rPr lang="ru-RU" sz="2800" b="1" i="1" dirty="0"/>
              <a:t> того, </a:t>
            </a:r>
            <a:r>
              <a:rPr lang="ru-RU" sz="2800" b="1" i="1" dirty="0" err="1"/>
              <a:t>що</a:t>
            </a:r>
            <a:r>
              <a:rPr lang="ru-RU" sz="2800" b="1" i="1" dirty="0"/>
              <a:t> повести </a:t>
            </a:r>
            <a:r>
              <a:rPr lang="ru-RU" sz="2800" b="1" i="1" dirty="0" err="1"/>
              <a:t>його</a:t>
            </a:r>
            <a:r>
              <a:rPr lang="ru-RU" sz="2800" b="1" i="1" dirty="0"/>
              <a:t> </a:t>
            </a:r>
            <a:r>
              <a:rPr lang="ru-RU" sz="2800" b="1" i="1" dirty="0" err="1"/>
              <a:t>зможе</a:t>
            </a:r>
            <a:r>
              <a:rPr lang="ru-RU" sz="2800" b="1" i="1" dirty="0"/>
              <a:t> </a:t>
            </a:r>
            <a:r>
              <a:rPr lang="ru-RU" sz="2800" b="1" i="1" dirty="0" err="1"/>
              <a:t>лише</a:t>
            </a:r>
            <a:r>
              <a:rPr lang="ru-RU" sz="2800" b="1" i="1" dirty="0"/>
              <a:t>  правда!</a:t>
            </a:r>
          </a:p>
          <a:p>
            <a:r>
              <a:rPr lang="ru-RU" sz="2800" b="1" i="1" dirty="0" err="1">
                <a:solidFill>
                  <a:srgbClr val="FF0000"/>
                </a:solidFill>
              </a:rPr>
              <a:t>Ідея</a:t>
            </a:r>
            <a:r>
              <a:rPr lang="ru-RU" sz="2800" b="1" i="1" dirty="0">
                <a:solidFill>
                  <a:srgbClr val="FF0000"/>
                </a:solidFill>
              </a:rPr>
              <a:t>: </a:t>
            </a:r>
            <a:r>
              <a:rPr lang="ru-RU" sz="2800" b="1" i="1" dirty="0" err="1"/>
              <a:t>уславлення</a:t>
            </a:r>
            <a:r>
              <a:rPr lang="ru-RU" sz="2800" b="1" i="1" dirty="0"/>
              <a:t> </a:t>
            </a:r>
            <a:r>
              <a:rPr lang="ru-RU" sz="2800" b="1" i="1" dirty="0" err="1"/>
              <a:t>цілеспрямованості</a:t>
            </a:r>
            <a:r>
              <a:rPr lang="ru-RU" sz="2800" b="1" i="1" dirty="0"/>
              <a:t> </a:t>
            </a:r>
            <a:r>
              <a:rPr lang="ru-RU" sz="2800" b="1" i="1" dirty="0" err="1"/>
              <a:t>ліричного</a:t>
            </a:r>
            <a:r>
              <a:rPr lang="ru-RU" sz="2800" b="1" i="1" dirty="0"/>
              <a:t> героя, </a:t>
            </a:r>
            <a:r>
              <a:rPr lang="ru-RU" sz="2800" b="1" i="1" dirty="0" err="1"/>
              <a:t>який</a:t>
            </a:r>
            <a:r>
              <a:rPr lang="ru-RU" sz="2800" b="1" i="1" dirty="0"/>
              <a:t> у </a:t>
            </a:r>
            <a:r>
              <a:rPr lang="ru-RU" sz="2800" b="1" i="1" dirty="0" err="1"/>
              <a:t>своїх</a:t>
            </a:r>
            <a:r>
              <a:rPr lang="ru-RU" sz="2800" b="1" i="1" dirty="0"/>
              <a:t> духовно-</a:t>
            </a:r>
            <a:r>
              <a:rPr lang="ru-RU" sz="2800" b="1" i="1" dirty="0" err="1"/>
              <a:t>етичних</a:t>
            </a:r>
            <a:r>
              <a:rPr lang="ru-RU" sz="2800" b="1" i="1" dirty="0"/>
              <a:t> </a:t>
            </a:r>
            <a:r>
              <a:rPr lang="ru-RU" sz="2800" b="1" i="1" dirty="0" err="1"/>
              <a:t>домаганнях</a:t>
            </a:r>
            <a:r>
              <a:rPr lang="ru-RU" sz="2800" b="1" i="1" dirty="0"/>
              <a:t> </a:t>
            </a:r>
            <a:r>
              <a:rPr lang="ru-RU" sz="2800" b="1" i="1" dirty="0" err="1"/>
              <a:t>правди</a:t>
            </a:r>
            <a:r>
              <a:rPr lang="ru-RU" sz="2800" b="1" i="1" dirty="0"/>
              <a:t> </a:t>
            </a:r>
            <a:r>
              <a:rPr lang="ru-RU" sz="2800" b="1" i="1" dirty="0" err="1"/>
              <a:t>зазнає</a:t>
            </a:r>
            <a:r>
              <a:rPr lang="ru-RU" sz="2800" b="1" i="1" dirty="0"/>
              <a:t> </a:t>
            </a:r>
            <a:r>
              <a:rPr lang="ru-RU" sz="2800" b="1" i="1" dirty="0" err="1"/>
              <a:t>хитання</a:t>
            </a:r>
            <a:r>
              <a:rPr lang="ru-RU" sz="2800" b="1" i="1" dirty="0"/>
              <a:t> і </a:t>
            </a:r>
            <a:r>
              <a:rPr lang="ru-RU" sz="2800" b="1" i="1" dirty="0" err="1"/>
              <a:t>перешкод</a:t>
            </a:r>
            <a:r>
              <a:rPr lang="ru-RU" sz="2800" b="1" i="1" dirty="0"/>
              <a:t> , але не </a:t>
            </a:r>
            <a:r>
              <a:rPr lang="ru-RU" sz="2800" b="1" i="1" dirty="0" err="1"/>
              <a:t>зневіряється</a:t>
            </a:r>
            <a:r>
              <a:rPr lang="ru-RU" sz="2800" b="1" i="1" dirty="0"/>
              <a:t> і </a:t>
            </a:r>
            <a:r>
              <a:rPr lang="ru-RU" sz="2800" b="1" i="1" dirty="0" err="1"/>
              <a:t>вибирає</a:t>
            </a:r>
            <a:r>
              <a:rPr lang="ru-RU" sz="2800" b="1" i="1" dirty="0"/>
              <a:t> </a:t>
            </a:r>
            <a:r>
              <a:rPr lang="ru-RU" sz="2800" b="1" i="1" dirty="0" err="1"/>
              <a:t>духовну</a:t>
            </a:r>
            <a:r>
              <a:rPr lang="ru-RU" sz="2800" b="1" i="1" dirty="0"/>
              <a:t> </a:t>
            </a:r>
            <a:r>
              <a:rPr lang="ru-RU" sz="2800" b="1" i="1" dirty="0" err="1"/>
              <a:t>висоту</a:t>
            </a:r>
            <a:r>
              <a:rPr lang="ru-RU" sz="2800" b="1" i="1" dirty="0"/>
              <a:t>.</a:t>
            </a:r>
          </a:p>
          <a:p>
            <a:r>
              <a:rPr lang="ru-RU" sz="2800" b="1" i="1" dirty="0" err="1">
                <a:solidFill>
                  <a:srgbClr val="FF0000"/>
                </a:solidFill>
              </a:rPr>
              <a:t>Літературний</a:t>
            </a:r>
            <a:r>
              <a:rPr lang="ru-RU" sz="2800" b="1" i="1" dirty="0">
                <a:solidFill>
                  <a:srgbClr val="FF0000"/>
                </a:solidFill>
              </a:rPr>
              <a:t> </a:t>
            </a:r>
            <a:r>
              <a:rPr lang="ru-RU" sz="2800" b="1" i="1" dirty="0" err="1">
                <a:solidFill>
                  <a:srgbClr val="FF0000"/>
                </a:solidFill>
              </a:rPr>
              <a:t>рід</a:t>
            </a:r>
            <a:r>
              <a:rPr lang="ru-RU" sz="2800" b="1" i="1" dirty="0">
                <a:solidFill>
                  <a:srgbClr val="FF0000"/>
                </a:solidFill>
              </a:rPr>
              <a:t>: </a:t>
            </a:r>
            <a:r>
              <a:rPr lang="ru-RU" sz="2800" b="1" i="1" dirty="0" err="1"/>
              <a:t>лірика</a:t>
            </a:r>
            <a:endParaRPr lang="ru-RU" sz="2800" b="1" i="1" dirty="0"/>
          </a:p>
          <a:p>
            <a:r>
              <a:rPr lang="ru-RU" sz="2800" b="1" i="1" dirty="0">
                <a:solidFill>
                  <a:srgbClr val="FF0000"/>
                </a:solidFill>
              </a:rPr>
              <a:t>Вид </a:t>
            </a:r>
            <a:r>
              <a:rPr lang="ru-RU" sz="2800" b="1" i="1" dirty="0" err="1">
                <a:solidFill>
                  <a:srgbClr val="FF0000"/>
                </a:solidFill>
              </a:rPr>
              <a:t>лірики</a:t>
            </a:r>
            <a:r>
              <a:rPr lang="ru-RU" sz="2800" b="1" i="1" dirty="0">
                <a:solidFill>
                  <a:srgbClr val="FF0000"/>
                </a:solidFill>
              </a:rPr>
              <a:t>: </a:t>
            </a:r>
            <a:r>
              <a:rPr lang="ru-RU" sz="2800" b="1" i="1" dirty="0" err="1"/>
              <a:t>філософська</a:t>
            </a:r>
            <a:endParaRPr lang="ru-RU" sz="2800" b="1" i="1" dirty="0"/>
          </a:p>
          <a:p>
            <a:r>
              <a:rPr lang="ru-RU" sz="2800" b="1" i="1" dirty="0">
                <a:solidFill>
                  <a:srgbClr val="FF0000"/>
                </a:solidFill>
              </a:rPr>
              <a:t>Жанр: </a:t>
            </a:r>
            <a:r>
              <a:rPr lang="ru-RU" sz="2800" b="1" i="1" dirty="0" err="1"/>
              <a:t>ліричний</a:t>
            </a:r>
            <a:r>
              <a:rPr lang="ru-RU" sz="2800" b="1" i="1" dirty="0"/>
              <a:t> </a:t>
            </a:r>
            <a:r>
              <a:rPr lang="ru-RU" sz="2800" b="1" i="1" dirty="0" err="1" smtClean="0"/>
              <a:t>вірш</a:t>
            </a:r>
            <a:r>
              <a:rPr lang="ru-RU" sz="2800" b="1" i="1" dirty="0" smtClean="0"/>
              <a:t>  ( </a:t>
            </a:r>
            <a:r>
              <a:rPr lang="ru-RU" sz="2800" b="1" i="1" dirty="0" err="1" smtClean="0"/>
              <a:t>декларація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митця</a:t>
            </a:r>
            <a:r>
              <a:rPr lang="ru-RU" sz="2800" b="1" i="1" dirty="0" smtClean="0"/>
              <a:t>)</a:t>
            </a:r>
            <a:endParaRPr lang="ru-RU" sz="2800" b="1" i="1" dirty="0"/>
          </a:p>
          <a:p>
            <a:r>
              <a:rPr lang="ru-RU" sz="2800" b="1" i="1" dirty="0" err="1">
                <a:solidFill>
                  <a:srgbClr val="FF0000"/>
                </a:solidFill>
              </a:rPr>
              <a:t>Віршовий</a:t>
            </a:r>
            <a:r>
              <a:rPr lang="ru-RU" sz="2800" b="1" i="1" dirty="0">
                <a:solidFill>
                  <a:srgbClr val="FF0000"/>
                </a:solidFill>
              </a:rPr>
              <a:t> </a:t>
            </a:r>
            <a:r>
              <a:rPr lang="ru-RU" sz="2800" b="1" i="1" dirty="0" err="1">
                <a:solidFill>
                  <a:srgbClr val="FF0000"/>
                </a:solidFill>
              </a:rPr>
              <a:t>розмір</a:t>
            </a:r>
            <a:r>
              <a:rPr lang="ru-RU" sz="2800" b="1" i="1" dirty="0">
                <a:solidFill>
                  <a:srgbClr val="FF0000"/>
                </a:solidFill>
              </a:rPr>
              <a:t> : </a:t>
            </a:r>
            <a:r>
              <a:rPr lang="ru-RU" sz="2800" b="1" i="1" dirty="0"/>
              <a:t>ямб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40464" y="5013176"/>
            <a:ext cx="2281213" cy="1728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232188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d3thflcq1yqzn0.cloudfront.net/024965092_prevstill.jpe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0074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71" y="24844"/>
            <a:ext cx="4699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116632"/>
            <a:ext cx="828092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err="1">
                <a:solidFill>
                  <a:srgbClr val="FF0000"/>
                </a:solidFill>
              </a:rPr>
              <a:t>Епітети</a:t>
            </a:r>
            <a:r>
              <a:rPr lang="ru-RU" sz="2800" b="1" i="1" dirty="0">
                <a:solidFill>
                  <a:srgbClr val="FF0000"/>
                </a:solidFill>
              </a:rPr>
              <a:t>: </a:t>
            </a:r>
            <a:r>
              <a:rPr lang="ru-RU" sz="2800" b="1" i="1" dirty="0" err="1"/>
              <a:t>буремний</a:t>
            </a:r>
            <a:r>
              <a:rPr lang="ru-RU" sz="2800" b="1" i="1" dirty="0"/>
              <a:t> лет; </a:t>
            </a:r>
            <a:r>
              <a:rPr lang="ru-RU" sz="2800" b="1" i="1" dirty="0" err="1"/>
              <a:t>високий</a:t>
            </a:r>
            <a:r>
              <a:rPr lang="ru-RU" sz="2800" b="1" i="1" dirty="0"/>
              <a:t> </a:t>
            </a:r>
            <a:r>
              <a:rPr lang="ru-RU" sz="2800" b="1" i="1" dirty="0" err="1"/>
              <a:t>вогонь</a:t>
            </a:r>
            <a:r>
              <a:rPr lang="ru-RU" sz="2800" b="1" i="1" dirty="0"/>
              <a:t>; </a:t>
            </a:r>
            <a:r>
              <a:rPr lang="ru-RU" sz="2800" b="1" i="1" dirty="0" err="1"/>
              <a:t>людські</a:t>
            </a:r>
            <a:r>
              <a:rPr lang="ru-RU" sz="2800" b="1" i="1" dirty="0"/>
              <a:t> </a:t>
            </a:r>
            <a:r>
              <a:rPr lang="ru-RU" sz="2800" b="1" i="1" dirty="0" err="1"/>
              <a:t>сліди</a:t>
            </a:r>
            <a:r>
              <a:rPr lang="ru-RU" sz="2800" b="1" i="1" dirty="0"/>
              <a:t>; </a:t>
            </a:r>
            <a:r>
              <a:rPr lang="ru-RU" sz="2800" b="1" i="1" dirty="0" err="1"/>
              <a:t>смертні</a:t>
            </a:r>
            <a:r>
              <a:rPr lang="ru-RU" sz="2800" b="1" i="1" dirty="0"/>
              <a:t> </a:t>
            </a:r>
            <a:r>
              <a:rPr lang="ru-RU" sz="2800" b="1" i="1" dirty="0" err="1"/>
              <a:t>хлані;людські</a:t>
            </a:r>
            <a:r>
              <a:rPr lang="ru-RU" sz="2800" b="1" i="1" dirty="0"/>
              <a:t> </a:t>
            </a:r>
            <a:r>
              <a:rPr lang="ru-RU" sz="2800" b="1" i="1" dirty="0" err="1"/>
              <a:t>дерзання</a:t>
            </a:r>
            <a:r>
              <a:rPr lang="ru-RU" sz="2800" b="1" i="1" dirty="0"/>
              <a:t>; </a:t>
            </a:r>
            <a:r>
              <a:rPr lang="ru-RU" sz="2800" b="1" i="1" dirty="0" err="1"/>
              <a:t>чорна</a:t>
            </a:r>
            <a:r>
              <a:rPr lang="ru-RU" sz="2800" b="1" i="1" dirty="0"/>
              <a:t> </a:t>
            </a:r>
            <a:r>
              <a:rPr lang="ru-RU" sz="2800" b="1" i="1" dirty="0" err="1"/>
              <a:t>порожнеча</a:t>
            </a:r>
            <a:r>
              <a:rPr lang="ru-RU" sz="2800" b="1" i="1" dirty="0"/>
              <a:t>; шлях </a:t>
            </a:r>
            <a:r>
              <a:rPr lang="ru-RU" sz="2800" b="1" i="1" dirty="0" err="1"/>
              <a:t>правдивий</a:t>
            </a:r>
            <a:r>
              <a:rPr lang="ru-RU" sz="2800" b="1" i="1" dirty="0"/>
              <a:t>;</a:t>
            </a:r>
          </a:p>
          <a:p>
            <a:r>
              <a:rPr lang="ru-RU" sz="2800" b="1" i="1" dirty="0" err="1">
                <a:solidFill>
                  <a:srgbClr val="FF0000"/>
                </a:solidFill>
              </a:rPr>
              <a:t>Метафори</a:t>
            </a:r>
            <a:r>
              <a:rPr lang="ru-RU" sz="2800" b="1" i="1" dirty="0">
                <a:solidFill>
                  <a:srgbClr val="FF0000"/>
                </a:solidFill>
              </a:rPr>
              <a:t>: </a:t>
            </a:r>
            <a:r>
              <a:rPr lang="ru-RU" sz="2800" b="1" i="1" dirty="0"/>
              <a:t>душа </a:t>
            </a:r>
            <a:r>
              <a:rPr lang="ru-RU" sz="2800" b="1" i="1" dirty="0" err="1"/>
              <a:t>запрагла</a:t>
            </a:r>
            <a:r>
              <a:rPr lang="ru-RU" sz="2800" b="1" i="1" dirty="0"/>
              <a:t> неба; душа </a:t>
            </a:r>
            <a:r>
              <a:rPr lang="ru-RU" sz="2800" b="1" i="1" dirty="0" err="1"/>
              <a:t>держить</a:t>
            </a:r>
            <a:r>
              <a:rPr lang="ru-RU" sz="2800" b="1" i="1" dirty="0"/>
              <a:t> путь на </a:t>
            </a:r>
            <a:r>
              <a:rPr lang="ru-RU" sz="2800" b="1" i="1" dirty="0" err="1"/>
              <a:t>стовп</a:t>
            </a:r>
            <a:r>
              <a:rPr lang="ru-RU" sz="2800" b="1" i="1" dirty="0"/>
              <a:t>; </a:t>
            </a:r>
          </a:p>
          <a:p>
            <a:r>
              <a:rPr lang="ru-RU" sz="2800" b="1" i="1" dirty="0" err="1">
                <a:solidFill>
                  <a:srgbClr val="FF0000"/>
                </a:solidFill>
              </a:rPr>
              <a:t>Риторичні</a:t>
            </a:r>
            <a:r>
              <a:rPr lang="ru-RU" sz="2800" b="1" i="1" dirty="0">
                <a:solidFill>
                  <a:srgbClr val="FF0000"/>
                </a:solidFill>
              </a:rPr>
              <a:t> </a:t>
            </a:r>
            <a:r>
              <a:rPr lang="ru-RU" sz="2800" b="1" i="1" dirty="0" err="1">
                <a:solidFill>
                  <a:srgbClr val="FF0000"/>
                </a:solidFill>
              </a:rPr>
              <a:t>звертання</a:t>
            </a:r>
            <a:r>
              <a:rPr lang="ru-RU" sz="2800" b="1" i="1" dirty="0">
                <a:solidFill>
                  <a:srgbClr val="FF0000"/>
                </a:solidFill>
              </a:rPr>
              <a:t>: </a:t>
            </a:r>
            <a:r>
              <a:rPr lang="ru-RU" sz="2800" b="1" i="1" dirty="0"/>
              <a:t>я </a:t>
            </a:r>
            <a:r>
              <a:rPr lang="ru-RU" sz="2800" b="1" i="1" dirty="0" err="1"/>
              <a:t>йду</a:t>
            </a:r>
            <a:r>
              <a:rPr lang="ru-RU" sz="2800" b="1" i="1" dirty="0"/>
              <a:t> до тебе, добро і </a:t>
            </a:r>
            <a:r>
              <a:rPr lang="ru-RU" sz="2800" b="1" i="1" dirty="0" err="1"/>
              <a:t>правдо</a:t>
            </a:r>
            <a:r>
              <a:rPr lang="ru-RU" sz="2800" b="1" i="1" dirty="0"/>
              <a:t> </a:t>
            </a:r>
            <a:r>
              <a:rPr lang="ru-RU" sz="2800" b="1" i="1" dirty="0" err="1"/>
              <a:t>віку</a:t>
            </a:r>
            <a:r>
              <a:rPr lang="ru-RU" sz="2800" b="1" i="1" dirty="0" smtClean="0"/>
              <a:t>;</a:t>
            </a:r>
          </a:p>
          <a:p>
            <a:r>
              <a:rPr lang="ru-RU" sz="2800" b="1" i="1" dirty="0" err="1" smtClean="0">
                <a:solidFill>
                  <a:srgbClr val="FF0000"/>
                </a:solidFill>
              </a:rPr>
              <a:t>Гіпербола</a:t>
            </a:r>
            <a:r>
              <a:rPr lang="ru-RU" sz="2800" b="1" i="1" dirty="0" smtClean="0">
                <a:solidFill>
                  <a:srgbClr val="FF0000"/>
                </a:solidFill>
              </a:rPr>
              <a:t>: </a:t>
            </a:r>
            <a:r>
              <a:rPr lang="ru-RU" sz="2800" b="1" i="1" dirty="0" err="1" smtClean="0"/>
              <a:t>крізь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сотні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сумнівів</a:t>
            </a:r>
            <a:r>
              <a:rPr lang="ru-RU" sz="2800" b="1" i="1" dirty="0" smtClean="0"/>
              <a:t>…, через сто </a:t>
            </a:r>
            <a:r>
              <a:rPr lang="ru-RU" sz="2800" b="1" i="1" dirty="0" err="1" smtClean="0"/>
              <a:t>зневір</a:t>
            </a:r>
            <a:r>
              <a:rPr lang="ru-RU" sz="2800" b="1" i="1" dirty="0" smtClean="0"/>
              <a:t>;</a:t>
            </a:r>
          </a:p>
          <a:p>
            <a:r>
              <a:rPr lang="ru-RU" sz="2800" b="1" i="1" dirty="0" err="1" smtClean="0">
                <a:solidFill>
                  <a:srgbClr val="FF0000"/>
                </a:solidFill>
              </a:rPr>
              <a:t>Алітерація</a:t>
            </a:r>
            <a:r>
              <a:rPr lang="ru-RU" sz="2800" b="1" i="1" dirty="0" smtClean="0">
                <a:solidFill>
                  <a:srgbClr val="FF0000"/>
                </a:solidFill>
              </a:rPr>
              <a:t> </a:t>
            </a:r>
            <a:r>
              <a:rPr lang="ru-RU" sz="2800" b="1" i="1" dirty="0" err="1" smtClean="0">
                <a:solidFill>
                  <a:srgbClr val="FF0000"/>
                </a:solidFill>
              </a:rPr>
              <a:t>звуків</a:t>
            </a:r>
            <a:r>
              <a:rPr lang="ru-RU" sz="2800" b="1" i="1" dirty="0" smtClean="0">
                <a:solidFill>
                  <a:srgbClr val="FF0000"/>
                </a:solidFill>
              </a:rPr>
              <a:t> </a:t>
            </a:r>
            <a:r>
              <a:rPr lang="ru-RU" sz="2800" b="1" i="1" dirty="0" smtClean="0"/>
              <a:t>Р, С, Щ </a:t>
            </a:r>
            <a:endParaRPr lang="ru-RU" sz="2800" b="1" i="1" dirty="0"/>
          </a:p>
        </p:txBody>
      </p:sp>
      <p:pic>
        <p:nvPicPr>
          <p:cNvPr id="27650" name="Picture 2" descr="http://img-fotki.yandex.ru/get/6101/121620033.55/0_796a9_d1a9c753_XL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31" t="4707" r="4706" b="20937"/>
          <a:stretch/>
        </p:blipFill>
        <p:spPr bwMode="auto">
          <a:xfrm>
            <a:off x="2627784" y="4061663"/>
            <a:ext cx="4045226" cy="27417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331116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d3thflcq1yqzn0.cloudfront.net/024965092_prevstill.jpe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4699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95736" y="188640"/>
            <a:ext cx="47525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>
                <a:solidFill>
                  <a:srgbClr val="FF0000"/>
                </a:solidFill>
              </a:rPr>
              <a:t> </a:t>
            </a:r>
            <a:r>
              <a:rPr lang="ru-RU" sz="6000" b="1" i="1" dirty="0">
                <a:solidFill>
                  <a:srgbClr val="C00000"/>
                </a:solidFill>
              </a:rPr>
              <a:t>Словник: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1484784"/>
            <a:ext cx="86044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err="1">
                <a:solidFill>
                  <a:srgbClr val="FF0000"/>
                </a:solidFill>
              </a:rPr>
              <a:t>Стоїцизм</a:t>
            </a:r>
            <a:r>
              <a:rPr lang="ru-RU" sz="3600" b="1" i="1" dirty="0">
                <a:solidFill>
                  <a:srgbClr val="FF0000"/>
                </a:solidFill>
              </a:rPr>
              <a:t> </a:t>
            </a:r>
            <a:r>
              <a:rPr lang="ru-RU" sz="3600" b="1" i="1" dirty="0"/>
              <a:t>– (</a:t>
            </a:r>
            <a:r>
              <a:rPr lang="ru-RU" sz="3600" b="1" i="1" dirty="0" err="1"/>
              <a:t>грец</a:t>
            </a:r>
            <a:r>
              <a:rPr lang="ru-RU" sz="3600" b="1" i="1" dirty="0"/>
              <a:t>. – </a:t>
            </a:r>
            <a:r>
              <a:rPr lang="en-US" sz="3600" b="1" i="1" dirty="0" err="1"/>
              <a:t>stikos</a:t>
            </a:r>
            <a:r>
              <a:rPr lang="en-US" sz="3600" b="1" i="1" dirty="0"/>
              <a:t> – </a:t>
            </a:r>
            <a:r>
              <a:rPr lang="ru-RU" sz="3600" b="1" i="1" dirty="0"/>
              <a:t>портик в </a:t>
            </a:r>
            <a:r>
              <a:rPr lang="ru-RU" sz="3600" b="1" i="1" dirty="0" err="1"/>
              <a:t>Афінах</a:t>
            </a:r>
            <a:r>
              <a:rPr lang="ru-RU" sz="3600" b="1" i="1" dirty="0"/>
              <a:t>, де </a:t>
            </a:r>
            <a:r>
              <a:rPr lang="ru-RU" sz="3600" b="1" i="1" dirty="0" err="1"/>
              <a:t>була</a:t>
            </a:r>
            <a:r>
              <a:rPr lang="ru-RU" sz="3600" b="1" i="1" dirty="0"/>
              <a:t> школа </a:t>
            </a:r>
            <a:r>
              <a:rPr lang="ru-RU" sz="3600" b="1" i="1" dirty="0" err="1"/>
              <a:t>стоїків</a:t>
            </a:r>
            <a:r>
              <a:rPr lang="ru-RU" sz="3600" b="1" i="1" dirty="0"/>
              <a:t>) – одна </a:t>
            </a:r>
            <a:r>
              <a:rPr lang="ru-RU" sz="3600" b="1" i="1" dirty="0" err="1"/>
              <a:t>із</a:t>
            </a:r>
            <a:r>
              <a:rPr lang="ru-RU" sz="3600" b="1" i="1" dirty="0"/>
              <a:t> </a:t>
            </a:r>
            <a:r>
              <a:rPr lang="ru-RU" sz="3600" b="1" i="1" dirty="0" err="1"/>
              <a:t>течій</a:t>
            </a:r>
            <a:r>
              <a:rPr lang="ru-RU" sz="3600" b="1" i="1" dirty="0"/>
              <a:t> </a:t>
            </a:r>
            <a:r>
              <a:rPr lang="ru-RU" sz="3600" b="1" i="1" dirty="0" err="1"/>
              <a:t>філософії</a:t>
            </a:r>
            <a:r>
              <a:rPr lang="ru-RU" sz="3600" b="1" i="1" dirty="0"/>
              <a:t> в </a:t>
            </a:r>
            <a:r>
              <a:rPr lang="ru-RU" sz="3600" b="1" i="1" dirty="0" err="1"/>
              <a:t>добу</a:t>
            </a:r>
            <a:r>
              <a:rPr lang="ru-RU" sz="3600" b="1" i="1" dirty="0"/>
              <a:t> </a:t>
            </a:r>
            <a:r>
              <a:rPr lang="ru-RU" sz="3600" b="1" i="1" dirty="0" err="1"/>
              <a:t>античності</a:t>
            </a:r>
            <a:r>
              <a:rPr lang="ru-RU" sz="3600" b="1" i="1" dirty="0"/>
              <a:t>. </a:t>
            </a:r>
            <a:r>
              <a:rPr lang="ru-RU" sz="3600" b="1" i="1" dirty="0" err="1"/>
              <a:t>Стоїки</a:t>
            </a:r>
            <a:r>
              <a:rPr lang="ru-RU" sz="3600" b="1" i="1" dirty="0"/>
              <a:t> ставили мету: </a:t>
            </a:r>
            <a:r>
              <a:rPr lang="ru-RU" sz="3600" b="1" i="1" dirty="0" err="1"/>
              <a:t>досягнути</a:t>
            </a:r>
            <a:r>
              <a:rPr lang="ru-RU" sz="3600" b="1" i="1" dirty="0"/>
              <a:t> душевного </a:t>
            </a:r>
            <a:r>
              <a:rPr lang="ru-RU" sz="3600" b="1" i="1" dirty="0" err="1"/>
              <a:t>спокою</a:t>
            </a:r>
            <a:r>
              <a:rPr lang="ru-RU" sz="3600" b="1" i="1" dirty="0"/>
              <a:t>, </a:t>
            </a:r>
            <a:r>
              <a:rPr lang="ru-RU" sz="3600" b="1" i="1" dirty="0" err="1"/>
              <a:t>духовної</a:t>
            </a:r>
            <a:r>
              <a:rPr lang="ru-RU" sz="3600" b="1" i="1" dirty="0"/>
              <a:t> </a:t>
            </a:r>
            <a:r>
              <a:rPr lang="ru-RU" sz="3600" b="1" i="1" dirty="0" err="1"/>
              <a:t>незворушності</a:t>
            </a:r>
            <a:r>
              <a:rPr lang="ru-RU" sz="3600" b="1" i="1" dirty="0"/>
              <a:t>, бути </a:t>
            </a:r>
            <a:r>
              <a:rPr lang="ru-RU" sz="3600" b="1" i="1" dirty="0" err="1"/>
              <a:t>мужніми</a:t>
            </a:r>
            <a:r>
              <a:rPr lang="ru-RU" sz="3600" b="1" i="1" dirty="0"/>
              <a:t> і </a:t>
            </a:r>
            <a:r>
              <a:rPr lang="ru-RU" sz="3600" b="1" i="1" dirty="0" err="1"/>
              <a:t>стійкими</a:t>
            </a:r>
            <a:r>
              <a:rPr lang="ru-RU" sz="3600" b="1" i="1" dirty="0"/>
              <a:t> </a:t>
            </a:r>
            <a:r>
              <a:rPr lang="ru-RU" sz="3600" b="1" i="1" dirty="0" err="1"/>
              <a:t>під</a:t>
            </a:r>
            <a:r>
              <a:rPr lang="ru-RU" sz="3600" b="1" i="1" dirty="0"/>
              <a:t> час </a:t>
            </a:r>
            <a:r>
              <a:rPr lang="ru-RU" sz="3600" b="1" i="1" dirty="0" err="1"/>
              <a:t>життєвих</a:t>
            </a:r>
            <a:r>
              <a:rPr lang="ru-RU" sz="3600" b="1" i="1" dirty="0"/>
              <a:t> </a:t>
            </a:r>
            <a:r>
              <a:rPr lang="ru-RU" sz="3600" b="1" i="1" dirty="0" err="1" smtClean="0"/>
              <a:t>випробувань</a:t>
            </a:r>
            <a:r>
              <a:rPr lang="ru-RU" sz="3600" b="1" i="1" dirty="0" smtClean="0"/>
              <a:t>.</a:t>
            </a: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6" y="-19516"/>
            <a:ext cx="2423989" cy="1600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471541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d3thflcq1yqzn0.cloudfront.net/024965092_prevstill.jpe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155" y="-9872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4699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95736" y="116632"/>
            <a:ext cx="70567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FF0000"/>
                </a:solidFill>
              </a:rPr>
              <a:t>«ЯК </a:t>
            </a:r>
            <a:r>
              <a:rPr lang="ru-RU" sz="4000" b="1" i="1" dirty="0">
                <a:solidFill>
                  <a:srgbClr val="FF0000"/>
                </a:solidFill>
              </a:rPr>
              <a:t>ДОБРЕ ТЕ , </a:t>
            </a:r>
            <a:endParaRPr lang="ru-RU" sz="4000" b="1" i="1" dirty="0" smtClean="0">
              <a:solidFill>
                <a:srgbClr val="FF0000"/>
              </a:solidFill>
            </a:endParaRPr>
          </a:p>
          <a:p>
            <a:pPr algn="ctr"/>
            <a:r>
              <a:rPr lang="ru-RU" sz="4000" b="1" i="1" dirty="0" smtClean="0">
                <a:solidFill>
                  <a:srgbClr val="FF0000"/>
                </a:solidFill>
              </a:rPr>
              <a:t>ЩО </a:t>
            </a:r>
            <a:r>
              <a:rPr lang="ru-RU" sz="4000" b="1" i="1" dirty="0">
                <a:solidFill>
                  <a:srgbClr val="FF0000"/>
                </a:solidFill>
              </a:rPr>
              <a:t>СМЕРТІ НЕ БОЮСЬ </a:t>
            </a:r>
            <a:r>
              <a:rPr lang="ru-RU" sz="4000" b="1" i="1" dirty="0" smtClean="0">
                <a:solidFill>
                  <a:srgbClr val="FF0000"/>
                </a:solidFill>
              </a:rPr>
              <a:t>Я»</a:t>
            </a:r>
            <a:endParaRPr lang="ru-RU" sz="4000" b="1" i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14562" y="1440968"/>
            <a:ext cx="626469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/>
              <a:t>Як добре те, </a:t>
            </a:r>
            <a:r>
              <a:rPr lang="ru-RU" sz="2400" b="1" i="1" dirty="0" err="1"/>
              <a:t>що</a:t>
            </a:r>
            <a:r>
              <a:rPr lang="ru-RU" sz="2400" b="1" i="1" dirty="0"/>
              <a:t> </a:t>
            </a:r>
            <a:r>
              <a:rPr lang="ru-RU" sz="2400" b="1" i="1" dirty="0" err="1"/>
              <a:t>смерті</a:t>
            </a:r>
            <a:r>
              <a:rPr lang="ru-RU" sz="2400" b="1" i="1" dirty="0"/>
              <a:t> не боюсь я</a:t>
            </a:r>
          </a:p>
          <a:p>
            <a:r>
              <a:rPr lang="ru-RU" sz="2400" b="1" i="1" dirty="0"/>
              <a:t>і не питаю, </a:t>
            </a:r>
            <a:r>
              <a:rPr lang="ru-RU" sz="2400" b="1" i="1" dirty="0" err="1"/>
              <a:t>чи</a:t>
            </a:r>
            <a:r>
              <a:rPr lang="ru-RU" sz="2400" b="1" i="1" dirty="0"/>
              <a:t> тяжкий </a:t>
            </a:r>
            <a:r>
              <a:rPr lang="ru-RU" sz="2400" b="1" i="1" dirty="0" err="1"/>
              <a:t>мій</a:t>
            </a:r>
            <a:r>
              <a:rPr lang="ru-RU" sz="2400" b="1" i="1" dirty="0"/>
              <a:t> </a:t>
            </a:r>
            <a:r>
              <a:rPr lang="ru-RU" sz="2400" b="1" i="1" dirty="0" err="1"/>
              <a:t>хрест</a:t>
            </a:r>
            <a:r>
              <a:rPr lang="ru-RU" sz="2400" b="1" i="1" dirty="0"/>
              <a:t>,</a:t>
            </a:r>
          </a:p>
          <a:p>
            <a:r>
              <a:rPr lang="ru-RU" sz="2400" b="1" i="1" dirty="0" err="1"/>
              <a:t>що</a:t>
            </a:r>
            <a:r>
              <a:rPr lang="ru-RU" sz="2400" b="1" i="1" dirty="0"/>
              <a:t> перед вами, </a:t>
            </a:r>
            <a:r>
              <a:rPr lang="ru-RU" sz="2400" b="1" i="1" dirty="0" err="1"/>
              <a:t>судді</a:t>
            </a:r>
            <a:r>
              <a:rPr lang="ru-RU" sz="2400" b="1" i="1" dirty="0"/>
              <a:t>, не </a:t>
            </a:r>
            <a:r>
              <a:rPr lang="ru-RU" sz="2400" b="1" i="1" dirty="0" err="1"/>
              <a:t>клонюся</a:t>
            </a:r>
            <a:endParaRPr lang="ru-RU" sz="2400" b="1" i="1" dirty="0"/>
          </a:p>
          <a:p>
            <a:r>
              <a:rPr lang="ru-RU" sz="2400" b="1" i="1" dirty="0"/>
              <a:t>в </a:t>
            </a:r>
            <a:r>
              <a:rPr lang="ru-RU" sz="2400" b="1" i="1" dirty="0" err="1"/>
              <a:t>передчутті</a:t>
            </a:r>
            <a:r>
              <a:rPr lang="ru-RU" sz="2400" b="1" i="1" dirty="0"/>
              <a:t> </a:t>
            </a:r>
            <a:r>
              <a:rPr lang="ru-RU" sz="2400" b="1" i="1" dirty="0" err="1"/>
              <a:t>недовідомих</a:t>
            </a:r>
            <a:r>
              <a:rPr lang="ru-RU" sz="2400" b="1" i="1" dirty="0"/>
              <a:t> верст,</a:t>
            </a:r>
          </a:p>
          <a:p>
            <a:r>
              <a:rPr lang="ru-RU" sz="2400" b="1" i="1" dirty="0" err="1"/>
              <a:t>що</a:t>
            </a:r>
            <a:r>
              <a:rPr lang="ru-RU" sz="2400" b="1" i="1" dirty="0"/>
              <a:t> жив, любив і не </a:t>
            </a:r>
            <a:r>
              <a:rPr lang="ru-RU" sz="2400" b="1" i="1" dirty="0" err="1"/>
              <a:t>набрався</a:t>
            </a:r>
            <a:r>
              <a:rPr lang="ru-RU" sz="2400" b="1" i="1" dirty="0"/>
              <a:t> скверни,</a:t>
            </a:r>
          </a:p>
          <a:p>
            <a:r>
              <a:rPr lang="ru-RU" sz="2400" b="1" i="1" dirty="0" err="1"/>
              <a:t>ненависті</a:t>
            </a:r>
            <a:r>
              <a:rPr lang="ru-RU" sz="2400" b="1" i="1" dirty="0"/>
              <a:t>, </a:t>
            </a:r>
            <a:r>
              <a:rPr lang="ru-RU" sz="2400" b="1" i="1" dirty="0" err="1"/>
              <a:t>прокльону</a:t>
            </a:r>
            <a:r>
              <a:rPr lang="ru-RU" sz="2400" b="1" i="1" dirty="0"/>
              <a:t>, </a:t>
            </a:r>
            <a:r>
              <a:rPr lang="ru-RU" sz="2400" b="1" i="1" dirty="0" err="1"/>
              <a:t>каяття</a:t>
            </a:r>
            <a:r>
              <a:rPr lang="ru-RU" sz="2400" b="1" i="1" dirty="0"/>
              <a:t>.</a:t>
            </a:r>
          </a:p>
          <a:p>
            <a:r>
              <a:rPr lang="ru-RU" sz="2400" b="1" i="1" dirty="0"/>
              <a:t>Народе </a:t>
            </a:r>
            <a:r>
              <a:rPr lang="ru-RU" sz="2400" b="1" i="1" dirty="0" err="1"/>
              <a:t>мій</a:t>
            </a:r>
            <a:r>
              <a:rPr lang="ru-RU" sz="2400" b="1" i="1" dirty="0"/>
              <a:t>, до тебе я </a:t>
            </a:r>
            <a:r>
              <a:rPr lang="ru-RU" sz="2400" b="1" i="1" dirty="0" err="1"/>
              <a:t>ще</a:t>
            </a:r>
            <a:r>
              <a:rPr lang="ru-RU" sz="2400" b="1" i="1" dirty="0"/>
              <a:t> верну,</a:t>
            </a:r>
          </a:p>
          <a:p>
            <a:r>
              <a:rPr lang="ru-RU" sz="2400" b="1" i="1" dirty="0"/>
              <a:t>як в </a:t>
            </a:r>
            <a:r>
              <a:rPr lang="ru-RU" sz="2400" b="1" i="1" dirty="0" err="1"/>
              <a:t>смерті</a:t>
            </a:r>
            <a:r>
              <a:rPr lang="ru-RU" sz="2400" b="1" i="1" dirty="0"/>
              <a:t> </a:t>
            </a:r>
            <a:r>
              <a:rPr lang="ru-RU" sz="2400" b="1" i="1" dirty="0" err="1"/>
              <a:t>обернуся</a:t>
            </a:r>
            <a:r>
              <a:rPr lang="ru-RU" sz="2400" b="1" i="1" dirty="0"/>
              <a:t> до </a:t>
            </a:r>
            <a:r>
              <a:rPr lang="ru-RU" sz="2400" b="1" i="1" dirty="0" err="1"/>
              <a:t>життя</a:t>
            </a:r>
            <a:endParaRPr lang="ru-RU" sz="2400" b="1" i="1" dirty="0"/>
          </a:p>
          <a:p>
            <a:r>
              <a:rPr lang="ru-RU" sz="2400" b="1" i="1" dirty="0" err="1"/>
              <a:t>своїм</a:t>
            </a:r>
            <a:r>
              <a:rPr lang="ru-RU" sz="2400" b="1" i="1" dirty="0"/>
              <a:t> </a:t>
            </a:r>
            <a:r>
              <a:rPr lang="ru-RU" sz="2400" b="1" i="1" dirty="0" err="1"/>
              <a:t>стражданням</a:t>
            </a:r>
            <a:r>
              <a:rPr lang="ru-RU" sz="2400" b="1" i="1" dirty="0"/>
              <a:t> і </a:t>
            </a:r>
            <a:r>
              <a:rPr lang="ru-RU" sz="2400" b="1" i="1" dirty="0" err="1"/>
              <a:t>незлим</a:t>
            </a:r>
            <a:r>
              <a:rPr lang="ru-RU" sz="2400" b="1" i="1" dirty="0"/>
              <a:t> </a:t>
            </a:r>
            <a:r>
              <a:rPr lang="ru-RU" sz="2400" b="1" i="1" dirty="0" err="1"/>
              <a:t>обличчям</a:t>
            </a:r>
            <a:r>
              <a:rPr lang="ru-RU" sz="2400" b="1" i="1" dirty="0"/>
              <a:t>.</a:t>
            </a:r>
          </a:p>
          <a:p>
            <a:r>
              <a:rPr lang="ru-RU" sz="2400" b="1" i="1" dirty="0"/>
              <a:t>Як </a:t>
            </a:r>
            <a:r>
              <a:rPr lang="ru-RU" sz="2400" b="1" i="1" dirty="0" err="1"/>
              <a:t>син</a:t>
            </a:r>
            <a:r>
              <a:rPr lang="ru-RU" sz="2400" b="1" i="1" dirty="0"/>
              <a:t>, </a:t>
            </a:r>
            <a:r>
              <a:rPr lang="ru-RU" sz="2400" b="1" i="1" dirty="0" err="1"/>
              <a:t>тобі</a:t>
            </a:r>
            <a:r>
              <a:rPr lang="ru-RU" sz="2400" b="1" i="1" dirty="0"/>
              <a:t> </a:t>
            </a:r>
            <a:r>
              <a:rPr lang="ru-RU" sz="2400" b="1" i="1" dirty="0" err="1"/>
              <a:t>доземно</a:t>
            </a:r>
            <a:r>
              <a:rPr lang="ru-RU" sz="2400" b="1" i="1" dirty="0"/>
              <a:t> уклонюсь</a:t>
            </a:r>
          </a:p>
          <a:p>
            <a:r>
              <a:rPr lang="ru-RU" sz="2400" b="1" i="1" dirty="0"/>
              <a:t>і </a:t>
            </a:r>
            <a:r>
              <a:rPr lang="ru-RU" sz="2400" b="1" i="1" dirty="0" err="1"/>
              <a:t>чесно</a:t>
            </a:r>
            <a:r>
              <a:rPr lang="ru-RU" sz="2400" b="1" i="1" dirty="0"/>
              <a:t> гляну в </a:t>
            </a:r>
            <a:r>
              <a:rPr lang="ru-RU" sz="2400" b="1" i="1" dirty="0" err="1"/>
              <a:t>чесні</a:t>
            </a:r>
            <a:r>
              <a:rPr lang="ru-RU" sz="2400" b="1" i="1" dirty="0"/>
              <a:t> </a:t>
            </a:r>
            <a:r>
              <a:rPr lang="ru-RU" sz="2400" b="1" i="1" dirty="0" err="1"/>
              <a:t>твої</a:t>
            </a:r>
            <a:r>
              <a:rPr lang="ru-RU" sz="2400" b="1" i="1" dirty="0"/>
              <a:t> </a:t>
            </a:r>
            <a:r>
              <a:rPr lang="ru-RU" sz="2400" b="1" i="1" dirty="0" err="1"/>
              <a:t>вічі</a:t>
            </a:r>
            <a:endParaRPr lang="ru-RU" sz="2400" b="1" i="1" dirty="0"/>
          </a:p>
          <a:p>
            <a:r>
              <a:rPr lang="ru-RU" sz="2400" b="1" i="1" dirty="0"/>
              <a:t>і в </a:t>
            </a:r>
            <a:r>
              <a:rPr lang="ru-RU" sz="2400" b="1" i="1" dirty="0" err="1"/>
              <a:t>смерті</a:t>
            </a:r>
            <a:r>
              <a:rPr lang="ru-RU" sz="2400" b="1" i="1" dirty="0"/>
              <a:t> з </a:t>
            </a:r>
            <a:r>
              <a:rPr lang="ru-RU" sz="2400" b="1" i="1" dirty="0" err="1"/>
              <a:t>рідним</a:t>
            </a:r>
            <a:r>
              <a:rPr lang="ru-RU" sz="2400" b="1" i="1" dirty="0"/>
              <a:t> </a:t>
            </a:r>
            <a:r>
              <a:rPr lang="ru-RU" sz="2400" b="1" i="1" dirty="0" err="1"/>
              <a:t>краєм</a:t>
            </a:r>
            <a:r>
              <a:rPr lang="ru-RU" sz="2400" b="1" i="1" dirty="0"/>
              <a:t> </a:t>
            </a:r>
            <a:r>
              <a:rPr lang="ru-RU" sz="2400" b="1" i="1" dirty="0" err="1"/>
              <a:t>поріднюсь</a:t>
            </a:r>
            <a:r>
              <a:rPr lang="ru-RU" sz="2400" b="1" i="1" dirty="0"/>
              <a:t>.</a:t>
            </a:r>
          </a:p>
        </p:txBody>
      </p:sp>
      <p:pic>
        <p:nvPicPr>
          <p:cNvPr id="8194" name="Picture 2" descr="http://im0-tub-ua.yandex.net/i?id=2c1193cd565edc86b586ba68652f85ab-44-144&amp;n=2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9035" y="63976"/>
            <a:ext cx="21336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im0-tub-ua.yandex.net/i?id=10b1c0951a59b4d4d784c452d961fa3a-90-144&amp;n=2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65032" y="4941168"/>
            <a:ext cx="2304256" cy="1728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9943" y="5965283"/>
            <a:ext cx="2102888" cy="7920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 descr="http://1.bp.blogspot.com/-5asXhBBXfA8/Ur1ffwAu5_I/AAAAAAAABEk/0zHFluXuTiI/s1600/0_429bd_1fbe7e51_XL.jpg.gif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88751" y="11430"/>
            <a:ext cx="1856804" cy="7669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6343550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d3thflcq1yqzn0.cloudfront.net/024965092_prevstill.jpe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99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5576" y="1188397"/>
            <a:ext cx="79928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solidFill>
                  <a:srgbClr val="FF0000"/>
                </a:solidFill>
              </a:rPr>
              <a:t>Скверна </a:t>
            </a:r>
            <a:r>
              <a:rPr lang="ru-RU" sz="4000" b="1" i="1" dirty="0" smtClean="0"/>
              <a:t> -  </a:t>
            </a:r>
            <a:r>
              <a:rPr lang="ru-RU" sz="4000" b="1" i="1" dirty="0" err="1" smtClean="0"/>
              <a:t>що-небудь</a:t>
            </a:r>
            <a:r>
              <a:rPr lang="ru-RU" sz="4000" b="1" i="1" dirty="0" smtClean="0"/>
              <a:t> </a:t>
            </a:r>
            <a:r>
              <a:rPr lang="ru-RU" sz="4000" b="1" i="1" dirty="0" err="1" smtClean="0"/>
              <a:t>мерзенне</a:t>
            </a:r>
            <a:r>
              <a:rPr lang="ru-RU" sz="4000" b="1" i="1" dirty="0" smtClean="0"/>
              <a:t>,   </a:t>
            </a:r>
            <a:r>
              <a:rPr lang="ru-RU" sz="4000" b="1" i="1" dirty="0" err="1" smtClean="0"/>
              <a:t>порочне</a:t>
            </a:r>
            <a:r>
              <a:rPr lang="ru-RU" sz="4000" b="1" i="1" dirty="0"/>
              <a:t>, те, </a:t>
            </a:r>
            <a:r>
              <a:rPr lang="ru-RU" sz="4000" b="1" i="1" dirty="0" err="1"/>
              <a:t>що</a:t>
            </a:r>
            <a:r>
              <a:rPr lang="ru-RU" sz="4000" b="1" i="1" dirty="0"/>
              <a:t> </a:t>
            </a:r>
            <a:r>
              <a:rPr lang="ru-RU" sz="4000" b="1" i="1" dirty="0" err="1"/>
              <a:t>викликає</a:t>
            </a:r>
            <a:r>
              <a:rPr lang="ru-RU" sz="4000" b="1" i="1" dirty="0"/>
              <a:t> </a:t>
            </a:r>
            <a:r>
              <a:rPr lang="ru-RU" sz="4000" b="1" i="1" dirty="0" err="1" smtClean="0"/>
              <a:t>огиду</a:t>
            </a:r>
            <a:r>
              <a:rPr lang="ru-RU" sz="4000" b="1" i="1" dirty="0" smtClean="0"/>
              <a:t>.</a:t>
            </a:r>
            <a:endParaRPr lang="ru-RU" sz="4000" b="1" i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108612" y="19943"/>
            <a:ext cx="331372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400" b="1" i="1" dirty="0">
                <a:solidFill>
                  <a:srgbClr val="FF0000"/>
                </a:solidFill>
              </a:rPr>
              <a:t> </a:t>
            </a:r>
            <a:r>
              <a:rPr lang="ru-RU" sz="6000" b="1" i="1" dirty="0">
                <a:solidFill>
                  <a:srgbClr val="C00000"/>
                </a:solidFill>
              </a:rPr>
              <a:t>Словник: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73088" y="2519409"/>
            <a:ext cx="842493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err="1">
                <a:solidFill>
                  <a:srgbClr val="FF0000"/>
                </a:solidFill>
              </a:rPr>
              <a:t>Медитація</a:t>
            </a:r>
            <a:r>
              <a:rPr lang="ru-RU" sz="3600" b="1" i="1" dirty="0"/>
              <a:t> (лат. </a:t>
            </a:r>
            <a:r>
              <a:rPr lang="en-US" sz="3600" b="1" i="1" dirty="0" err="1"/>
              <a:t>meditatio</a:t>
            </a:r>
            <a:r>
              <a:rPr lang="en-US" sz="3600" b="1" i="1" dirty="0"/>
              <a:t> — </a:t>
            </a:r>
            <a:r>
              <a:rPr lang="ru-RU" sz="3600" b="1" i="1" dirty="0" err="1"/>
              <a:t>роздум</a:t>
            </a:r>
            <a:r>
              <a:rPr lang="ru-RU" sz="3600" b="1" i="1" dirty="0"/>
              <a:t>) — </a:t>
            </a:r>
            <a:r>
              <a:rPr lang="ru-RU" sz="3600" b="1" i="1" dirty="0" err="1"/>
              <a:t>вірш</a:t>
            </a:r>
            <a:r>
              <a:rPr lang="ru-RU" sz="3600" b="1" i="1" dirty="0"/>
              <a:t> </a:t>
            </a:r>
            <a:r>
              <a:rPr lang="ru-RU" sz="3600" b="1" i="1" dirty="0" err="1"/>
              <a:t>філософського</a:t>
            </a:r>
            <a:r>
              <a:rPr lang="ru-RU" sz="3600" b="1" i="1" dirty="0"/>
              <a:t> </a:t>
            </a:r>
            <a:r>
              <a:rPr lang="ru-RU" sz="3600" b="1" i="1" dirty="0" err="1"/>
              <a:t>змісту</a:t>
            </a:r>
            <a:r>
              <a:rPr lang="ru-RU" sz="3600" b="1" i="1" dirty="0"/>
              <a:t>, в </a:t>
            </a:r>
            <a:r>
              <a:rPr lang="ru-RU" sz="3600" b="1" i="1" dirty="0" err="1"/>
              <a:t>якому</a:t>
            </a:r>
            <a:r>
              <a:rPr lang="ru-RU" sz="3600" b="1" i="1" dirty="0"/>
              <a:t> автор </a:t>
            </a:r>
            <a:r>
              <a:rPr lang="ru-RU" sz="3600" b="1" i="1" dirty="0" err="1"/>
              <a:t>передає</a:t>
            </a:r>
            <a:r>
              <a:rPr lang="ru-RU" sz="3600" b="1" i="1" dirty="0"/>
              <a:t> </a:t>
            </a:r>
            <a:r>
              <a:rPr lang="ru-RU" sz="3600" b="1" i="1" dirty="0" err="1"/>
              <a:t>свої</a:t>
            </a:r>
            <a:r>
              <a:rPr lang="ru-RU" sz="3600" b="1" i="1" dirty="0"/>
              <a:t> </a:t>
            </a:r>
            <a:r>
              <a:rPr lang="ru-RU" sz="3600" b="1" i="1" dirty="0" err="1"/>
              <a:t>глибокі</a:t>
            </a:r>
            <a:r>
              <a:rPr lang="ru-RU" sz="3600" b="1" i="1" dirty="0"/>
              <a:t> </a:t>
            </a:r>
            <a:r>
              <a:rPr lang="ru-RU" sz="3600" b="1" i="1" dirty="0" err="1"/>
              <a:t>роздуми</a:t>
            </a:r>
            <a:r>
              <a:rPr lang="ru-RU" sz="3600" b="1" i="1" dirty="0"/>
              <a:t> про </a:t>
            </a:r>
            <a:r>
              <a:rPr lang="ru-RU" sz="3600" b="1" i="1" dirty="0" err="1"/>
              <a:t>деякі</a:t>
            </a:r>
            <a:r>
              <a:rPr lang="ru-RU" sz="3600" b="1" i="1" dirty="0"/>
              <a:t> </a:t>
            </a:r>
            <a:r>
              <a:rPr lang="ru-RU" sz="3600" b="1" i="1" dirty="0" err="1"/>
              <a:t>важливі</a:t>
            </a:r>
            <a:r>
              <a:rPr lang="ru-RU" sz="3600" b="1" i="1" dirty="0"/>
              <a:t> </a:t>
            </a:r>
            <a:r>
              <a:rPr lang="ru-RU" sz="3600" b="1" i="1" dirty="0" err="1"/>
              <a:t>проблеми</a:t>
            </a:r>
            <a:r>
              <a:rPr lang="ru-RU" sz="3600" b="1" i="1" dirty="0"/>
              <a:t>, </a:t>
            </a:r>
            <a:r>
              <a:rPr lang="ru-RU" sz="3600" b="1" i="1" dirty="0" err="1"/>
              <a:t>інколи</a:t>
            </a:r>
            <a:r>
              <a:rPr lang="ru-RU" sz="3600" b="1" i="1" dirty="0"/>
              <a:t> глобального </a:t>
            </a:r>
            <a:r>
              <a:rPr lang="ru-RU" sz="3600" b="1" i="1" dirty="0" err="1"/>
              <a:t>значення</a:t>
            </a:r>
            <a:r>
              <a:rPr lang="ru-RU" sz="3600" b="1" i="1" dirty="0"/>
              <a:t> (</a:t>
            </a:r>
            <a:r>
              <a:rPr lang="ru-RU" sz="3600" b="1" i="1" dirty="0" err="1"/>
              <a:t>жит­тя</a:t>
            </a:r>
            <a:r>
              <a:rPr lang="ru-RU" sz="3600" b="1" i="1" dirty="0"/>
              <a:t> і смерть, дружба і </a:t>
            </a:r>
            <a:r>
              <a:rPr lang="ru-RU" sz="3600" b="1" i="1" dirty="0" err="1"/>
              <a:t>кохання</a:t>
            </a:r>
            <a:r>
              <a:rPr lang="ru-RU" sz="3600" b="1" i="1" dirty="0"/>
              <a:t>, </a:t>
            </a:r>
            <a:r>
              <a:rPr lang="ru-RU" sz="3600" b="1" i="1" dirty="0" err="1"/>
              <a:t>людина</a:t>
            </a:r>
            <a:r>
              <a:rPr lang="ru-RU" sz="3600" b="1" i="1" dirty="0"/>
              <a:t> і природа).</a:t>
            </a:r>
          </a:p>
        </p:txBody>
      </p:sp>
      <p:pic>
        <p:nvPicPr>
          <p:cNvPr id="8" name="Picture 8" descr="D:\Наташа\фотка картинки\фотки 2\36406985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"/>
            <a:ext cx="2123728" cy="14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471128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d3thflcq1yqzn0.cloudfront.net/024965092_prevstill.jpe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76" y="-2434"/>
            <a:ext cx="9133723" cy="6860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4699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116632"/>
            <a:ext cx="8424936" cy="6778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800" b="1" i="1" dirty="0">
                <a:solidFill>
                  <a:srgbClr val="FF0000"/>
                </a:solidFill>
                <a:ea typeface="Calibri"/>
                <a:cs typeface="Times New Roman"/>
              </a:rPr>
              <a:t>Тема : </a:t>
            </a:r>
            <a:r>
              <a:rPr lang="uk-UA" sz="2800" b="1" i="1" dirty="0">
                <a:solidFill>
                  <a:srgbClr val="000000"/>
                </a:solidFill>
                <a:ea typeface="Calibri"/>
                <a:cs typeface="Times New Roman"/>
              </a:rPr>
              <a:t>висвітлення життєвого кредо поета, висловлення останнього слова несправедливо засудженого героя, зверненого до неправедних суддів.</a:t>
            </a:r>
            <a:endParaRPr lang="ru-RU" sz="2800" b="1" i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800" b="1" i="1" dirty="0">
                <a:solidFill>
                  <a:srgbClr val="FF0000"/>
                </a:solidFill>
                <a:ea typeface="Calibri"/>
                <a:cs typeface="Times New Roman"/>
              </a:rPr>
              <a:t>Ідея: </a:t>
            </a:r>
            <a:r>
              <a:rPr lang="uk-UA" sz="2800" b="1" i="1" dirty="0">
                <a:solidFill>
                  <a:srgbClr val="000000"/>
                </a:solidFill>
                <a:ea typeface="Calibri"/>
                <a:cs typeface="Times New Roman"/>
              </a:rPr>
              <a:t>уславлення людської гідності, утвердження справедливості обраного і пройденого шляху, віра в те,що життя прожите чесно   й недаремно.</a:t>
            </a:r>
            <a:endParaRPr lang="ru-RU" sz="2800" b="1" i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800" b="1" i="1" dirty="0">
                <a:solidFill>
                  <a:srgbClr val="FF0000"/>
                </a:solidFill>
                <a:ea typeface="Calibri"/>
                <a:cs typeface="Times New Roman"/>
              </a:rPr>
              <a:t>Літературний рід: </a:t>
            </a:r>
            <a:r>
              <a:rPr lang="uk-UA" sz="2800" b="1" i="1" dirty="0" smtClean="0">
                <a:solidFill>
                  <a:srgbClr val="000000"/>
                </a:solidFill>
                <a:ea typeface="Calibri"/>
                <a:cs typeface="Times New Roman"/>
              </a:rPr>
              <a:t>лірика</a:t>
            </a:r>
            <a:endParaRPr lang="ru-RU" sz="2800" b="1" i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800" b="1" i="1" dirty="0">
                <a:solidFill>
                  <a:srgbClr val="FF0000"/>
                </a:solidFill>
                <a:ea typeface="Calibri"/>
                <a:cs typeface="Times New Roman"/>
              </a:rPr>
              <a:t>Вид лірики: </a:t>
            </a:r>
            <a:r>
              <a:rPr lang="uk-UA" sz="2800" b="1" i="1" dirty="0">
                <a:solidFill>
                  <a:srgbClr val="000000"/>
                </a:solidFill>
                <a:ea typeface="Calibri"/>
                <a:cs typeface="Times New Roman"/>
              </a:rPr>
              <a:t>філософська</a:t>
            </a:r>
            <a:endParaRPr lang="ru-RU" sz="2800" b="1" i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800" b="1" i="1" dirty="0">
                <a:solidFill>
                  <a:srgbClr val="FF0000"/>
                </a:solidFill>
                <a:ea typeface="Calibri"/>
                <a:cs typeface="Times New Roman"/>
              </a:rPr>
              <a:t>Жанр: </a:t>
            </a:r>
            <a:r>
              <a:rPr lang="uk-UA" sz="2800" b="1" i="1" dirty="0">
                <a:solidFill>
                  <a:srgbClr val="000000"/>
                </a:solidFill>
                <a:ea typeface="Calibri"/>
                <a:cs typeface="Times New Roman"/>
              </a:rPr>
              <a:t>медитація</a:t>
            </a:r>
            <a:endParaRPr lang="ru-RU" sz="2800" b="1" i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800" b="1" i="1" dirty="0">
                <a:solidFill>
                  <a:srgbClr val="FF0000"/>
                </a:solidFill>
                <a:ea typeface="Calibri"/>
                <a:cs typeface="Times New Roman"/>
              </a:rPr>
              <a:t>Віршовий розмір: </a:t>
            </a:r>
            <a:r>
              <a:rPr lang="uk-UA" sz="2800" b="1" i="1" dirty="0">
                <a:solidFill>
                  <a:srgbClr val="000000"/>
                </a:solidFill>
                <a:ea typeface="Calibri"/>
                <a:cs typeface="Times New Roman"/>
              </a:rPr>
              <a:t>ямб</a:t>
            </a:r>
            <a:endParaRPr lang="ru-RU" sz="2800" b="1" i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800" b="1" i="1" dirty="0">
                <a:solidFill>
                  <a:srgbClr val="FF0000"/>
                </a:solidFill>
                <a:ea typeface="Calibri"/>
                <a:cs typeface="Times New Roman"/>
              </a:rPr>
              <a:t>Римування: </a:t>
            </a:r>
            <a:r>
              <a:rPr lang="uk-UA" sz="2800" b="1" i="1" dirty="0">
                <a:solidFill>
                  <a:srgbClr val="000000"/>
                </a:solidFill>
                <a:ea typeface="Calibri"/>
                <a:cs typeface="Times New Roman"/>
              </a:rPr>
              <a:t>перехресне</a:t>
            </a:r>
            <a:endParaRPr lang="ru-RU" sz="2800" b="1" i="1" dirty="0">
              <a:ea typeface="Calibri"/>
              <a:cs typeface="Times New Roman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5636" y="3789040"/>
            <a:ext cx="3763138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240575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d3thflcq1yqzn0.cloudfront.net/024965092_prevstill.jpe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4475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4699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82283" y="188640"/>
            <a:ext cx="835292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err="1">
                <a:solidFill>
                  <a:srgbClr val="FF0000"/>
                </a:solidFill>
              </a:rPr>
              <a:t>Епітети</a:t>
            </a:r>
            <a:r>
              <a:rPr lang="ru-RU" sz="3200" b="1" i="1" dirty="0">
                <a:solidFill>
                  <a:srgbClr val="FF0000"/>
                </a:solidFill>
              </a:rPr>
              <a:t>: </a:t>
            </a:r>
            <a:r>
              <a:rPr lang="ru-RU" sz="3200" b="1" i="1" dirty="0"/>
              <a:t>тяжкий </a:t>
            </a:r>
            <a:r>
              <a:rPr lang="ru-RU" sz="3200" b="1" i="1" dirty="0" err="1"/>
              <a:t>хрест</a:t>
            </a:r>
            <a:r>
              <a:rPr lang="ru-RU" sz="3200" b="1" i="1" dirty="0"/>
              <a:t>; </a:t>
            </a:r>
            <a:r>
              <a:rPr lang="ru-RU" sz="3200" b="1" i="1" dirty="0" err="1"/>
              <a:t>недовідомі</a:t>
            </a:r>
            <a:r>
              <a:rPr lang="ru-RU" sz="3200" b="1" i="1" dirty="0"/>
              <a:t> </a:t>
            </a:r>
            <a:r>
              <a:rPr lang="ru-RU" sz="3200" b="1" i="1" dirty="0" err="1"/>
              <a:t>версти;незле</a:t>
            </a:r>
            <a:r>
              <a:rPr lang="ru-RU" sz="3200" b="1" i="1" dirty="0"/>
              <a:t> </a:t>
            </a:r>
            <a:r>
              <a:rPr lang="ru-RU" sz="3200" b="1" i="1" dirty="0" err="1"/>
              <a:t>обличчя</a:t>
            </a:r>
            <a:r>
              <a:rPr lang="ru-RU" sz="3200" b="1" i="1" dirty="0"/>
              <a:t>;</a:t>
            </a:r>
          </a:p>
          <a:p>
            <a:r>
              <a:rPr lang="ru-RU" sz="3200" b="1" i="1" dirty="0" err="1">
                <a:solidFill>
                  <a:srgbClr val="FF0000"/>
                </a:solidFill>
              </a:rPr>
              <a:t>Порівняння</a:t>
            </a:r>
            <a:r>
              <a:rPr lang="ru-RU" sz="3200" b="1" i="1" dirty="0">
                <a:solidFill>
                  <a:srgbClr val="FF0000"/>
                </a:solidFill>
              </a:rPr>
              <a:t>: </a:t>
            </a:r>
            <a:r>
              <a:rPr lang="ru-RU" sz="3200" b="1" i="1" dirty="0"/>
              <a:t>як </a:t>
            </a:r>
            <a:r>
              <a:rPr lang="ru-RU" sz="3200" b="1" i="1" dirty="0" err="1"/>
              <a:t>син</a:t>
            </a:r>
            <a:r>
              <a:rPr lang="ru-RU" sz="3200" b="1" i="1" dirty="0"/>
              <a:t>, </a:t>
            </a:r>
            <a:r>
              <a:rPr lang="ru-RU" sz="3200" b="1" i="1" dirty="0" err="1"/>
              <a:t>тобі</a:t>
            </a:r>
            <a:r>
              <a:rPr lang="ru-RU" sz="3200" b="1" i="1" dirty="0"/>
              <a:t> </a:t>
            </a:r>
            <a:r>
              <a:rPr lang="ru-RU" sz="3200" b="1" i="1" dirty="0" err="1"/>
              <a:t>доземно</a:t>
            </a:r>
            <a:r>
              <a:rPr lang="ru-RU" sz="3200" b="1" i="1" dirty="0"/>
              <a:t>  уклонюсь;</a:t>
            </a:r>
          </a:p>
          <a:p>
            <a:r>
              <a:rPr lang="ru-RU" sz="3200" b="1" i="1" dirty="0" err="1">
                <a:solidFill>
                  <a:srgbClr val="FF0000"/>
                </a:solidFill>
              </a:rPr>
              <a:t>Тавтологія</a:t>
            </a:r>
            <a:r>
              <a:rPr lang="ru-RU" sz="3200" b="1" i="1" dirty="0">
                <a:solidFill>
                  <a:srgbClr val="FF0000"/>
                </a:solidFill>
              </a:rPr>
              <a:t>: </a:t>
            </a:r>
            <a:r>
              <a:rPr lang="ru-RU" sz="3200" b="1" i="1" dirty="0" err="1"/>
              <a:t>чесно</a:t>
            </a:r>
            <a:r>
              <a:rPr lang="ru-RU" sz="3200" b="1" i="1" dirty="0"/>
              <a:t> гляну в </a:t>
            </a:r>
            <a:r>
              <a:rPr lang="ru-RU" sz="3200" b="1" i="1" dirty="0" err="1"/>
              <a:t>чесні</a:t>
            </a:r>
            <a:r>
              <a:rPr lang="ru-RU" sz="3200" b="1" i="1" dirty="0"/>
              <a:t> </a:t>
            </a:r>
            <a:r>
              <a:rPr lang="ru-RU" sz="3200" b="1" i="1" dirty="0" err="1"/>
              <a:t>твої</a:t>
            </a:r>
            <a:r>
              <a:rPr lang="ru-RU" sz="3200" b="1" i="1" dirty="0"/>
              <a:t> </a:t>
            </a:r>
            <a:r>
              <a:rPr lang="ru-RU" sz="3200" b="1" i="1" dirty="0" err="1"/>
              <a:t>вічі</a:t>
            </a:r>
            <a:r>
              <a:rPr lang="ru-RU" sz="3200" b="1" i="1" dirty="0"/>
              <a:t>;</a:t>
            </a:r>
          </a:p>
          <a:p>
            <a:r>
              <a:rPr lang="ru-RU" sz="3200" b="1" i="1" dirty="0" err="1">
                <a:solidFill>
                  <a:srgbClr val="FF0000"/>
                </a:solidFill>
              </a:rPr>
              <a:t>Риторичні</a:t>
            </a:r>
            <a:r>
              <a:rPr lang="ru-RU" sz="3200" b="1" i="1" dirty="0">
                <a:solidFill>
                  <a:srgbClr val="FF0000"/>
                </a:solidFill>
              </a:rPr>
              <a:t> </a:t>
            </a:r>
            <a:r>
              <a:rPr lang="ru-RU" sz="3200" b="1" i="1" dirty="0" err="1">
                <a:solidFill>
                  <a:srgbClr val="FF0000"/>
                </a:solidFill>
              </a:rPr>
              <a:t>звертання</a:t>
            </a:r>
            <a:r>
              <a:rPr lang="ru-RU" sz="3200" b="1" i="1" dirty="0">
                <a:solidFill>
                  <a:srgbClr val="FF0000"/>
                </a:solidFill>
              </a:rPr>
              <a:t>: </a:t>
            </a:r>
            <a:r>
              <a:rPr lang="ru-RU" sz="3200" b="1" i="1" dirty="0"/>
              <a:t>перед вами, </a:t>
            </a:r>
            <a:r>
              <a:rPr lang="ru-RU" sz="3200" b="1" i="1" dirty="0" err="1"/>
              <a:t>судді,не</a:t>
            </a:r>
            <a:r>
              <a:rPr lang="ru-RU" sz="3200" b="1" i="1" dirty="0"/>
              <a:t> </a:t>
            </a:r>
            <a:r>
              <a:rPr lang="ru-RU" sz="3200" b="1" i="1" dirty="0" err="1"/>
              <a:t>клонюся</a:t>
            </a:r>
            <a:r>
              <a:rPr lang="ru-RU" sz="3200" b="1" i="1" dirty="0"/>
              <a:t>; Народе </a:t>
            </a:r>
            <a:r>
              <a:rPr lang="ru-RU" sz="3200" b="1" i="1" dirty="0" err="1"/>
              <a:t>мій</a:t>
            </a:r>
            <a:r>
              <a:rPr lang="ru-RU" sz="3200" b="1" i="1" dirty="0"/>
              <a:t>, до тебе я </a:t>
            </a:r>
            <a:r>
              <a:rPr lang="ru-RU" sz="3200" b="1" i="1" dirty="0" err="1"/>
              <a:t>ще</a:t>
            </a:r>
            <a:r>
              <a:rPr lang="ru-RU" sz="3200" b="1" i="1" dirty="0"/>
              <a:t> верну…</a:t>
            </a:r>
          </a:p>
          <a:p>
            <a:r>
              <a:rPr lang="ru-RU" sz="3200" b="1" i="1" dirty="0">
                <a:solidFill>
                  <a:srgbClr val="FF0000"/>
                </a:solidFill>
              </a:rPr>
              <a:t>Оксиморон: </a:t>
            </a:r>
            <a:r>
              <a:rPr lang="ru-RU" sz="3200" b="1" i="1" dirty="0"/>
              <a:t>в </a:t>
            </a:r>
            <a:r>
              <a:rPr lang="ru-RU" sz="3200" b="1" i="1" dirty="0" err="1"/>
              <a:t>смерті</a:t>
            </a:r>
            <a:r>
              <a:rPr lang="ru-RU" sz="3200" b="1" i="1" dirty="0"/>
              <a:t> </a:t>
            </a:r>
            <a:r>
              <a:rPr lang="ru-RU" sz="3200" b="1" i="1" dirty="0" err="1"/>
              <a:t>обернуся</a:t>
            </a:r>
            <a:r>
              <a:rPr lang="ru-RU" sz="3200" b="1" i="1" dirty="0"/>
              <a:t> до </a:t>
            </a:r>
            <a:r>
              <a:rPr lang="ru-RU" sz="3200" b="1" i="1" dirty="0" err="1"/>
              <a:t>життя</a:t>
            </a:r>
            <a:r>
              <a:rPr lang="ru-RU" sz="3200" b="1" i="1" dirty="0"/>
              <a:t>;</a:t>
            </a:r>
          </a:p>
          <a:p>
            <a:r>
              <a:rPr lang="ru-RU" sz="3200" b="1" i="1" dirty="0" err="1">
                <a:solidFill>
                  <a:srgbClr val="FF0000"/>
                </a:solidFill>
              </a:rPr>
              <a:t>Біблійний</a:t>
            </a:r>
            <a:r>
              <a:rPr lang="ru-RU" sz="3200" b="1" i="1" dirty="0">
                <a:solidFill>
                  <a:srgbClr val="FF0000"/>
                </a:solidFill>
              </a:rPr>
              <a:t> </a:t>
            </a:r>
            <a:r>
              <a:rPr lang="ru-RU" sz="3200" b="1" i="1" dirty="0" err="1">
                <a:solidFill>
                  <a:srgbClr val="FF0000"/>
                </a:solidFill>
              </a:rPr>
              <a:t>фразеологізм</a:t>
            </a:r>
            <a:r>
              <a:rPr lang="ru-RU" sz="3200" b="1" i="1" dirty="0">
                <a:solidFill>
                  <a:srgbClr val="FF0000"/>
                </a:solidFill>
              </a:rPr>
              <a:t>: </a:t>
            </a:r>
            <a:r>
              <a:rPr lang="ru-RU" sz="3200" b="1" i="1" dirty="0"/>
              <a:t>нести </a:t>
            </a:r>
            <a:r>
              <a:rPr lang="ru-RU" sz="3200" b="1" i="1" dirty="0" err="1"/>
              <a:t>свій</a:t>
            </a:r>
            <a:r>
              <a:rPr lang="ru-RU" sz="3200" b="1" i="1" dirty="0"/>
              <a:t> </a:t>
            </a:r>
            <a:r>
              <a:rPr lang="ru-RU" sz="3200" b="1" i="1" dirty="0" err="1"/>
              <a:t>хрест</a:t>
            </a:r>
            <a:r>
              <a:rPr lang="ru-RU" sz="3200" b="1" i="1" dirty="0"/>
              <a:t>;</a:t>
            </a:r>
          </a:p>
          <a:p>
            <a:r>
              <a:rPr lang="ru-RU" sz="3200" b="1" i="1" dirty="0" err="1">
                <a:solidFill>
                  <a:srgbClr val="FF0000"/>
                </a:solidFill>
              </a:rPr>
              <a:t>Поетичне</a:t>
            </a:r>
            <a:r>
              <a:rPr lang="ru-RU" sz="3200" b="1" i="1" dirty="0">
                <a:solidFill>
                  <a:srgbClr val="FF0000"/>
                </a:solidFill>
              </a:rPr>
              <a:t> </a:t>
            </a:r>
            <a:r>
              <a:rPr lang="ru-RU" sz="3200" b="1" i="1" dirty="0" err="1">
                <a:solidFill>
                  <a:srgbClr val="FF0000"/>
                </a:solidFill>
              </a:rPr>
              <a:t>кільце</a:t>
            </a:r>
            <a:r>
              <a:rPr lang="ru-RU" sz="3200" b="1" i="1" dirty="0">
                <a:solidFill>
                  <a:srgbClr val="FF0000"/>
                </a:solidFill>
              </a:rPr>
              <a:t>: </a:t>
            </a:r>
            <a:r>
              <a:rPr lang="ru-RU" sz="3200" b="1" i="1" dirty="0" err="1"/>
              <a:t>смерті</a:t>
            </a:r>
            <a:r>
              <a:rPr lang="ru-RU" sz="3200" b="1" i="1" dirty="0"/>
              <a:t> не боюсь я...  в </a:t>
            </a:r>
            <a:r>
              <a:rPr lang="ru-RU" sz="3200" b="1" i="1" dirty="0" err="1"/>
              <a:t>смерті</a:t>
            </a:r>
            <a:r>
              <a:rPr lang="ru-RU" sz="3200" b="1" i="1" dirty="0"/>
              <a:t> з </a:t>
            </a:r>
            <a:r>
              <a:rPr lang="ru-RU" sz="3200" b="1" i="1" dirty="0" err="1"/>
              <a:t>рідним</a:t>
            </a:r>
            <a:r>
              <a:rPr lang="ru-RU" sz="3200" b="1" i="1" dirty="0"/>
              <a:t> </a:t>
            </a:r>
            <a:r>
              <a:rPr lang="ru-RU" sz="3200" b="1" i="1" dirty="0" err="1"/>
              <a:t>краєм</a:t>
            </a:r>
            <a:r>
              <a:rPr lang="ru-RU" sz="3200" b="1" i="1" dirty="0"/>
              <a:t> </a:t>
            </a:r>
            <a:r>
              <a:rPr lang="ru-RU" sz="3200" b="1" i="1" dirty="0" err="1"/>
              <a:t>поріднюсь</a:t>
            </a:r>
            <a:r>
              <a:rPr lang="ru-RU" sz="3200" b="1" i="1" dirty="0"/>
              <a:t>.</a:t>
            </a: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8122" y="5186940"/>
            <a:ext cx="2785100" cy="16710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40016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homepage.usask.ca/~vim458/virology/studpages2010/rabies/business_ppt_background-1204x927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323528" y="404664"/>
            <a:ext cx="61926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 err="1">
                <a:solidFill>
                  <a:srgbClr val="FF0000"/>
                </a:solidFill>
              </a:rPr>
              <a:t>Портфоліо</a:t>
            </a:r>
            <a:r>
              <a:rPr lang="ru-RU" sz="4800" b="1" i="1" dirty="0">
                <a:solidFill>
                  <a:srgbClr val="FF0000"/>
                </a:solidFill>
              </a:rPr>
              <a:t> </a:t>
            </a:r>
            <a:r>
              <a:rPr lang="ru-RU" sz="4800" b="1" i="1" dirty="0" err="1">
                <a:solidFill>
                  <a:srgbClr val="FF0000"/>
                </a:solidFill>
              </a:rPr>
              <a:t>поета</a:t>
            </a:r>
            <a:r>
              <a:rPr lang="ru-RU" sz="4800" b="1" i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26570" y="1235661"/>
            <a:ext cx="856895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err="1" smtClean="0">
                <a:solidFill>
                  <a:srgbClr val="0070C0"/>
                </a:solidFill>
              </a:rPr>
              <a:t>Прізвище</a:t>
            </a:r>
            <a:r>
              <a:rPr lang="ru-RU" sz="2400" b="1" i="1" dirty="0" smtClean="0">
                <a:solidFill>
                  <a:srgbClr val="0070C0"/>
                </a:solidFill>
              </a:rPr>
              <a:t> </a:t>
            </a:r>
            <a:r>
              <a:rPr lang="ru-RU" sz="2400" b="1" i="1" dirty="0" err="1" smtClean="0">
                <a:solidFill>
                  <a:srgbClr val="0070C0"/>
                </a:solidFill>
              </a:rPr>
              <a:t>від</a:t>
            </a:r>
            <a:r>
              <a:rPr lang="ru-RU" sz="2400" b="1" i="1" dirty="0">
                <a:solidFill>
                  <a:srgbClr val="0070C0"/>
                </a:solidFill>
              </a:rPr>
              <a:t> </a:t>
            </a:r>
            <a:r>
              <a:rPr lang="ru-RU" sz="2400" b="1" i="1" dirty="0" err="1">
                <a:solidFill>
                  <a:srgbClr val="0070C0"/>
                </a:solidFill>
              </a:rPr>
              <a:t>народження</a:t>
            </a:r>
            <a:r>
              <a:rPr lang="ru-RU" sz="2600" b="1" i="1" dirty="0" smtClean="0">
                <a:solidFill>
                  <a:srgbClr val="0070C0"/>
                </a:solidFill>
              </a:rPr>
              <a:t>:   </a:t>
            </a:r>
            <a:r>
              <a:rPr lang="ru-RU" sz="2600" b="1" i="1" dirty="0" smtClean="0">
                <a:solidFill>
                  <a:srgbClr val="FF0000"/>
                </a:solidFill>
              </a:rPr>
              <a:t>Василь </a:t>
            </a:r>
            <a:r>
              <a:rPr lang="ru-RU" sz="2600" b="1" i="1" dirty="0">
                <a:solidFill>
                  <a:srgbClr val="FF0000"/>
                </a:solidFill>
              </a:rPr>
              <a:t>Семенович </a:t>
            </a:r>
            <a:r>
              <a:rPr lang="ru-RU" sz="2600" b="1" i="1" dirty="0" err="1">
                <a:solidFill>
                  <a:srgbClr val="FF0000"/>
                </a:solidFill>
              </a:rPr>
              <a:t>Стус</a:t>
            </a:r>
            <a:endParaRPr lang="ru-RU" sz="2600" b="1" i="1" dirty="0" smtClean="0">
              <a:solidFill>
                <a:srgbClr val="FF0000"/>
              </a:solidFill>
            </a:endParaRPr>
          </a:p>
          <a:p>
            <a:r>
              <a:rPr lang="ru-RU" sz="2400" b="1" i="1" dirty="0" err="1" smtClean="0">
                <a:solidFill>
                  <a:srgbClr val="0070C0"/>
                </a:solidFill>
              </a:rPr>
              <a:t>Псевдонім</a:t>
            </a:r>
            <a:r>
              <a:rPr lang="ru-RU" sz="2400" b="1" i="1" dirty="0" smtClean="0">
                <a:solidFill>
                  <a:srgbClr val="0070C0"/>
                </a:solidFill>
              </a:rPr>
              <a:t>:</a:t>
            </a:r>
            <a:r>
              <a:rPr lang="ru-RU" sz="2400" b="1" i="1" dirty="0"/>
              <a:t>	В. Петрик</a:t>
            </a:r>
          </a:p>
          <a:p>
            <a:r>
              <a:rPr lang="ru-RU" sz="2400" b="1" i="1" dirty="0">
                <a:solidFill>
                  <a:srgbClr val="0070C0"/>
                </a:solidFill>
              </a:rPr>
              <a:t>Дата </a:t>
            </a:r>
            <a:r>
              <a:rPr lang="ru-RU" sz="2400" b="1" i="1" dirty="0" err="1">
                <a:solidFill>
                  <a:srgbClr val="0070C0"/>
                </a:solidFill>
              </a:rPr>
              <a:t>народження</a:t>
            </a:r>
            <a:r>
              <a:rPr lang="ru-RU" sz="2400" b="1" i="1" dirty="0">
                <a:solidFill>
                  <a:srgbClr val="0070C0"/>
                </a:solidFill>
              </a:rPr>
              <a:t>:</a:t>
            </a:r>
            <a:r>
              <a:rPr lang="ru-RU" sz="2400" b="1" i="1" dirty="0"/>
              <a:t>	6 </a:t>
            </a:r>
            <a:r>
              <a:rPr lang="ru-RU" sz="2400" b="1" i="1" dirty="0" err="1"/>
              <a:t>січня</a:t>
            </a:r>
            <a:r>
              <a:rPr lang="ru-RU" sz="2400" b="1" i="1" dirty="0"/>
              <a:t> 1938</a:t>
            </a:r>
          </a:p>
          <a:p>
            <a:r>
              <a:rPr lang="ru-RU" sz="2400" b="1" i="1" dirty="0" err="1">
                <a:solidFill>
                  <a:srgbClr val="0070C0"/>
                </a:solidFill>
              </a:rPr>
              <a:t>Місце</a:t>
            </a:r>
            <a:r>
              <a:rPr lang="ru-RU" sz="2400" b="1" i="1" dirty="0">
                <a:solidFill>
                  <a:srgbClr val="0070C0"/>
                </a:solidFill>
              </a:rPr>
              <a:t> </a:t>
            </a:r>
            <a:r>
              <a:rPr lang="ru-RU" sz="2400" b="1" i="1" dirty="0" err="1">
                <a:solidFill>
                  <a:srgbClr val="0070C0"/>
                </a:solidFill>
              </a:rPr>
              <a:t>народження</a:t>
            </a:r>
            <a:r>
              <a:rPr lang="ru-RU" sz="2400" b="1" i="1" dirty="0">
                <a:solidFill>
                  <a:srgbClr val="0070C0"/>
                </a:solidFill>
              </a:rPr>
              <a:t>:</a:t>
            </a:r>
            <a:r>
              <a:rPr lang="ru-RU" sz="2400" b="1" i="1" dirty="0"/>
              <a:t>	село </a:t>
            </a:r>
            <a:r>
              <a:rPr lang="ru-RU" sz="2400" b="1" i="1" dirty="0" err="1"/>
              <a:t>Рахнівка</a:t>
            </a:r>
            <a:r>
              <a:rPr lang="ru-RU" sz="2400" b="1" i="1" dirty="0"/>
              <a:t> </a:t>
            </a:r>
            <a:r>
              <a:rPr lang="ru-RU" sz="2400" b="1" i="1" dirty="0" err="1"/>
              <a:t>Гайсинського</a:t>
            </a:r>
            <a:r>
              <a:rPr lang="ru-RU" sz="2400" b="1" i="1" dirty="0"/>
              <a:t> району </a:t>
            </a:r>
            <a:r>
              <a:rPr lang="ru-RU" sz="2400" b="1" i="1" dirty="0" smtClean="0"/>
              <a:t>                            </a:t>
            </a:r>
            <a:r>
              <a:rPr lang="ru-RU" sz="2400" b="1" i="1" dirty="0" err="1" smtClean="0"/>
              <a:t>Вінницької</a:t>
            </a:r>
            <a:r>
              <a:rPr lang="ru-RU" sz="2400" b="1" i="1" dirty="0" smtClean="0"/>
              <a:t> </a:t>
            </a:r>
            <a:r>
              <a:rPr lang="ru-RU" sz="2400" b="1" i="1" dirty="0" err="1"/>
              <a:t>області</a:t>
            </a:r>
            <a:endParaRPr lang="ru-RU" sz="2400" b="1" i="1" dirty="0"/>
          </a:p>
          <a:p>
            <a:r>
              <a:rPr lang="ru-RU" sz="2400" b="1" i="1" dirty="0">
                <a:solidFill>
                  <a:srgbClr val="0070C0"/>
                </a:solidFill>
              </a:rPr>
              <a:t>Дата </a:t>
            </a:r>
            <a:r>
              <a:rPr lang="ru-RU" sz="2400" b="1" i="1" dirty="0" err="1">
                <a:solidFill>
                  <a:srgbClr val="0070C0"/>
                </a:solidFill>
              </a:rPr>
              <a:t>смерті</a:t>
            </a:r>
            <a:r>
              <a:rPr lang="ru-RU" sz="2400" b="1" i="1" dirty="0">
                <a:solidFill>
                  <a:srgbClr val="0070C0"/>
                </a:solidFill>
              </a:rPr>
              <a:t>:</a:t>
            </a:r>
            <a:r>
              <a:rPr lang="ru-RU" sz="2400" b="1" i="1" dirty="0"/>
              <a:t>	4 </a:t>
            </a:r>
            <a:r>
              <a:rPr lang="ru-RU" sz="2400" b="1" i="1" dirty="0" err="1"/>
              <a:t>вересня</a:t>
            </a:r>
            <a:r>
              <a:rPr lang="ru-RU" sz="2400" b="1" i="1" dirty="0"/>
              <a:t> 1985 (47 </a:t>
            </a:r>
            <a:r>
              <a:rPr lang="ru-RU" sz="2400" b="1" i="1" dirty="0" err="1"/>
              <a:t>років</a:t>
            </a:r>
            <a:r>
              <a:rPr lang="ru-RU" sz="2400" b="1" i="1" dirty="0"/>
              <a:t>)</a:t>
            </a:r>
          </a:p>
          <a:p>
            <a:r>
              <a:rPr lang="ru-RU" sz="2400" b="1" i="1" dirty="0" err="1">
                <a:solidFill>
                  <a:srgbClr val="0070C0"/>
                </a:solidFill>
              </a:rPr>
              <a:t>Місце</a:t>
            </a:r>
            <a:r>
              <a:rPr lang="ru-RU" sz="2400" b="1" i="1" dirty="0">
                <a:solidFill>
                  <a:srgbClr val="0070C0"/>
                </a:solidFill>
              </a:rPr>
              <a:t> </a:t>
            </a:r>
            <a:r>
              <a:rPr lang="ru-RU" sz="2400" b="1" i="1" dirty="0" err="1">
                <a:solidFill>
                  <a:srgbClr val="0070C0"/>
                </a:solidFill>
              </a:rPr>
              <a:t>смерті</a:t>
            </a:r>
            <a:r>
              <a:rPr lang="ru-RU" sz="2400" b="1" i="1" dirty="0">
                <a:solidFill>
                  <a:srgbClr val="0070C0"/>
                </a:solidFill>
              </a:rPr>
              <a:t>:</a:t>
            </a:r>
            <a:r>
              <a:rPr lang="ru-RU" sz="2400" b="1" i="1" dirty="0"/>
              <a:t>	</a:t>
            </a:r>
            <a:r>
              <a:rPr lang="ru-RU" sz="2400" b="1" i="1" dirty="0" err="1"/>
              <a:t>виправна</a:t>
            </a:r>
            <a:r>
              <a:rPr lang="ru-RU" sz="2400" b="1" i="1" dirty="0"/>
              <a:t> </a:t>
            </a:r>
            <a:r>
              <a:rPr lang="ru-RU" sz="2400" b="1" i="1" dirty="0" err="1"/>
              <a:t>колонія</a:t>
            </a:r>
            <a:r>
              <a:rPr lang="ru-RU" sz="2400" b="1" i="1" dirty="0"/>
              <a:t> </a:t>
            </a:r>
            <a:r>
              <a:rPr lang="ru-RU" sz="2400" b="1" i="1" dirty="0" err="1"/>
              <a:t>біля</a:t>
            </a:r>
            <a:r>
              <a:rPr lang="ru-RU" sz="2400" b="1" i="1" dirty="0"/>
              <a:t> села </a:t>
            </a:r>
            <a:r>
              <a:rPr lang="ru-RU" sz="2400" b="1" i="1" dirty="0" err="1"/>
              <a:t>Кучино</a:t>
            </a:r>
            <a:r>
              <a:rPr lang="ru-RU" sz="2400" b="1" i="1" dirty="0"/>
              <a:t>, </a:t>
            </a:r>
            <a:r>
              <a:rPr lang="ru-RU" sz="2400" b="1" i="1" dirty="0" err="1"/>
              <a:t>Пермської</a:t>
            </a:r>
            <a:r>
              <a:rPr lang="ru-RU" sz="2400" b="1" i="1" dirty="0"/>
              <a:t> </a:t>
            </a:r>
            <a:r>
              <a:rPr lang="ru-RU" sz="2400" b="1" i="1" dirty="0" err="1"/>
              <a:t>області</a:t>
            </a:r>
            <a:endParaRPr lang="ru-RU" sz="2400" b="1" i="1" dirty="0"/>
          </a:p>
          <a:p>
            <a:r>
              <a:rPr lang="ru-RU" sz="2400" b="1" i="1" dirty="0" err="1">
                <a:solidFill>
                  <a:srgbClr val="0070C0"/>
                </a:solidFill>
              </a:rPr>
              <a:t>Національність</a:t>
            </a:r>
            <a:r>
              <a:rPr lang="ru-RU" sz="2400" b="1" i="1" dirty="0">
                <a:solidFill>
                  <a:srgbClr val="0070C0"/>
                </a:solidFill>
              </a:rPr>
              <a:t>:</a:t>
            </a:r>
            <a:r>
              <a:rPr lang="ru-RU" sz="2400" b="1" i="1" dirty="0"/>
              <a:t>	</a:t>
            </a:r>
            <a:r>
              <a:rPr lang="ru-RU" sz="2400" b="1" i="1" dirty="0" err="1"/>
              <a:t>українець</a:t>
            </a:r>
            <a:endParaRPr lang="ru-RU" sz="2400" b="1" i="1" dirty="0"/>
          </a:p>
          <a:p>
            <a:r>
              <a:rPr lang="ru-RU" sz="2400" b="1" i="1" dirty="0" err="1">
                <a:solidFill>
                  <a:srgbClr val="0070C0"/>
                </a:solidFill>
              </a:rPr>
              <a:t>Мова</a:t>
            </a:r>
            <a:r>
              <a:rPr lang="ru-RU" sz="2400" b="1" i="1" dirty="0">
                <a:solidFill>
                  <a:srgbClr val="0070C0"/>
                </a:solidFill>
              </a:rPr>
              <a:t> </a:t>
            </a:r>
            <a:r>
              <a:rPr lang="ru-RU" sz="2400" b="1" i="1" dirty="0" err="1">
                <a:solidFill>
                  <a:srgbClr val="0070C0"/>
                </a:solidFill>
              </a:rPr>
              <a:t>творів</a:t>
            </a:r>
            <a:r>
              <a:rPr lang="ru-RU" sz="2400" b="1" i="1" dirty="0">
                <a:solidFill>
                  <a:srgbClr val="0070C0"/>
                </a:solidFill>
              </a:rPr>
              <a:t>:</a:t>
            </a:r>
            <a:r>
              <a:rPr lang="ru-RU" sz="2400" b="1" i="1" dirty="0"/>
              <a:t>	</a:t>
            </a:r>
            <a:r>
              <a:rPr lang="ru-RU" sz="2400" b="1" i="1" dirty="0" err="1"/>
              <a:t>українська</a:t>
            </a:r>
            <a:endParaRPr lang="ru-RU" sz="2400" b="1" i="1" dirty="0"/>
          </a:p>
          <a:p>
            <a:r>
              <a:rPr lang="ru-RU" sz="2400" b="1" i="1" dirty="0" err="1">
                <a:solidFill>
                  <a:srgbClr val="0070C0"/>
                </a:solidFill>
              </a:rPr>
              <a:t>Рід</a:t>
            </a:r>
            <a:r>
              <a:rPr lang="ru-RU" sz="2400" b="1" i="1" dirty="0">
                <a:solidFill>
                  <a:srgbClr val="0070C0"/>
                </a:solidFill>
              </a:rPr>
              <a:t> </a:t>
            </a:r>
            <a:r>
              <a:rPr lang="ru-RU" sz="2400" b="1" i="1" dirty="0" err="1">
                <a:solidFill>
                  <a:srgbClr val="0070C0"/>
                </a:solidFill>
              </a:rPr>
              <a:t>діяльності</a:t>
            </a:r>
            <a:r>
              <a:rPr lang="ru-RU" sz="2400" b="1" i="1" dirty="0">
                <a:solidFill>
                  <a:srgbClr val="0070C0"/>
                </a:solidFill>
              </a:rPr>
              <a:t>:</a:t>
            </a:r>
            <a:r>
              <a:rPr lang="ru-RU" sz="2400" b="1" i="1" dirty="0"/>
              <a:t>	поет, </a:t>
            </a:r>
            <a:r>
              <a:rPr lang="ru-RU" sz="2400" b="1" i="1" dirty="0" err="1"/>
              <a:t>перекладач</a:t>
            </a:r>
            <a:r>
              <a:rPr lang="ru-RU" sz="2400" b="1" i="1" dirty="0"/>
              <a:t>, </a:t>
            </a:r>
            <a:r>
              <a:rPr lang="ru-RU" sz="2400" b="1" i="1" dirty="0" err="1"/>
              <a:t>прозаїк</a:t>
            </a:r>
            <a:r>
              <a:rPr lang="ru-RU" sz="2400" b="1" i="1" dirty="0"/>
              <a:t>, </a:t>
            </a:r>
            <a:r>
              <a:rPr lang="ru-RU" sz="2400" b="1" i="1" dirty="0" err="1"/>
              <a:t>літературознавець</a:t>
            </a:r>
            <a:r>
              <a:rPr lang="ru-RU" sz="2400" b="1" i="1" dirty="0"/>
              <a:t>, </a:t>
            </a:r>
            <a:r>
              <a:rPr lang="ru-RU" sz="2400" b="1" i="1" dirty="0" err="1"/>
              <a:t>правозахисник</a:t>
            </a:r>
            <a:endParaRPr lang="ru-RU" sz="2400" b="1" i="1" dirty="0"/>
          </a:p>
          <a:p>
            <a:r>
              <a:rPr lang="ru-RU" sz="2400" b="1" i="1" dirty="0">
                <a:solidFill>
                  <a:srgbClr val="0070C0"/>
                </a:solidFill>
              </a:rPr>
              <a:t>Роки </a:t>
            </a:r>
            <a:r>
              <a:rPr lang="ru-RU" sz="2400" b="1" i="1" dirty="0" err="1">
                <a:solidFill>
                  <a:srgbClr val="0070C0"/>
                </a:solidFill>
              </a:rPr>
              <a:t>активності</a:t>
            </a:r>
            <a:r>
              <a:rPr lang="ru-RU" sz="2400" b="1" i="1" dirty="0">
                <a:solidFill>
                  <a:srgbClr val="0070C0"/>
                </a:solidFill>
              </a:rPr>
              <a:t>:</a:t>
            </a:r>
            <a:r>
              <a:rPr lang="ru-RU" sz="2400" b="1" i="1" dirty="0"/>
              <a:t>	1959 — 1985</a:t>
            </a:r>
          </a:p>
          <a:p>
            <a:r>
              <a:rPr lang="ru-RU" sz="2400" b="1" i="1" dirty="0">
                <a:solidFill>
                  <a:srgbClr val="0070C0"/>
                </a:solidFill>
              </a:rPr>
              <a:t>Жанр:	</a:t>
            </a:r>
            <a:r>
              <a:rPr lang="ru-RU" sz="2400" b="1" i="1" dirty="0" err="1"/>
              <a:t>вірш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xmlns="" val="22565921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d3thflcq1yqzn0.cloudfront.net/024965092_prevstill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637" y="33048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99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1560" y="33048"/>
            <a:ext cx="82809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>
                <a:solidFill>
                  <a:srgbClr val="FF0000"/>
                </a:solidFill>
              </a:rPr>
              <a:t>«Господи, </a:t>
            </a:r>
            <a:r>
              <a:rPr lang="ru-RU" sz="4400" b="1" i="1" dirty="0" err="1">
                <a:solidFill>
                  <a:srgbClr val="FF0000"/>
                </a:solidFill>
              </a:rPr>
              <a:t>гніву</a:t>
            </a:r>
            <a:r>
              <a:rPr lang="ru-RU" sz="4400" b="1" i="1" dirty="0">
                <a:solidFill>
                  <a:srgbClr val="FF0000"/>
                </a:solidFill>
              </a:rPr>
              <a:t> пречистого…»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43608" y="792500"/>
            <a:ext cx="619268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/>
              <a:t>Господи, </a:t>
            </a:r>
            <a:r>
              <a:rPr lang="ru-RU" sz="3200" b="1" i="1" dirty="0" err="1"/>
              <a:t>гнiву</a:t>
            </a:r>
            <a:r>
              <a:rPr lang="ru-RU" sz="3200" b="1" i="1" dirty="0"/>
              <a:t> пречистого</a:t>
            </a:r>
          </a:p>
          <a:p>
            <a:r>
              <a:rPr lang="ru-RU" sz="3200" b="1" i="1" dirty="0" err="1"/>
              <a:t>благаю</a:t>
            </a:r>
            <a:r>
              <a:rPr lang="ru-RU" sz="3200" b="1" i="1" dirty="0"/>
              <a:t> — не май за зле.</a:t>
            </a:r>
          </a:p>
          <a:p>
            <a:r>
              <a:rPr lang="ru-RU" sz="3200" b="1" i="1" dirty="0"/>
              <a:t>Де не </a:t>
            </a:r>
            <a:r>
              <a:rPr lang="ru-RU" sz="3200" b="1" i="1" dirty="0" err="1"/>
              <a:t>стоятиму</a:t>
            </a:r>
            <a:r>
              <a:rPr lang="ru-RU" sz="3200" b="1" i="1" dirty="0"/>
              <a:t> — </a:t>
            </a:r>
            <a:r>
              <a:rPr lang="ru-RU" sz="3200" b="1" i="1" dirty="0" err="1"/>
              <a:t>вистою</a:t>
            </a:r>
            <a:r>
              <a:rPr lang="ru-RU" sz="3200" b="1" i="1" dirty="0"/>
              <a:t>.</a:t>
            </a:r>
          </a:p>
          <a:p>
            <a:r>
              <a:rPr lang="ru-RU" sz="3200" b="1" i="1" dirty="0" err="1"/>
              <a:t>Спасибi</a:t>
            </a:r>
            <a:r>
              <a:rPr lang="ru-RU" sz="3200" b="1" i="1" dirty="0"/>
              <a:t> за те, </a:t>
            </a:r>
            <a:r>
              <a:rPr lang="ru-RU" sz="3200" b="1" i="1" dirty="0" err="1"/>
              <a:t>що</a:t>
            </a:r>
            <a:r>
              <a:rPr lang="ru-RU" sz="3200" b="1" i="1" dirty="0"/>
              <a:t> </a:t>
            </a:r>
            <a:r>
              <a:rPr lang="ru-RU" sz="3200" b="1" i="1" dirty="0" err="1"/>
              <a:t>мале</a:t>
            </a:r>
            <a:endParaRPr lang="ru-RU" sz="3200" b="1" i="1" dirty="0"/>
          </a:p>
          <a:p>
            <a:r>
              <a:rPr lang="ru-RU" sz="3200" b="1" i="1" dirty="0" err="1"/>
              <a:t>людське</a:t>
            </a:r>
            <a:r>
              <a:rPr lang="ru-RU" sz="3200" b="1" i="1" dirty="0"/>
              <a:t> </a:t>
            </a:r>
            <a:r>
              <a:rPr lang="ru-RU" sz="3200" b="1" i="1" dirty="0" err="1"/>
              <a:t>життя</a:t>
            </a:r>
            <a:r>
              <a:rPr lang="ru-RU" sz="3200" b="1" i="1" dirty="0"/>
              <a:t>, </a:t>
            </a:r>
            <a:r>
              <a:rPr lang="ru-RU" sz="3200" b="1" i="1" dirty="0" err="1"/>
              <a:t>хоч</a:t>
            </a:r>
            <a:r>
              <a:rPr lang="ru-RU" sz="3200" b="1" i="1" dirty="0"/>
              <a:t> </a:t>
            </a:r>
            <a:r>
              <a:rPr lang="ru-RU" sz="3200" b="1" i="1" dirty="0" err="1"/>
              <a:t>надiєю</a:t>
            </a:r>
            <a:endParaRPr lang="ru-RU" sz="3200" b="1" i="1" dirty="0"/>
          </a:p>
          <a:p>
            <a:r>
              <a:rPr lang="ru-RU" sz="3200" b="1" i="1" dirty="0" err="1"/>
              <a:t>довжу</a:t>
            </a:r>
            <a:r>
              <a:rPr lang="ru-RU" sz="3200" b="1" i="1" dirty="0"/>
              <a:t> </a:t>
            </a:r>
            <a:r>
              <a:rPr lang="ru-RU" sz="3200" b="1" i="1" dirty="0" err="1"/>
              <a:t>його</a:t>
            </a:r>
            <a:r>
              <a:rPr lang="ru-RU" sz="3200" b="1" i="1" dirty="0"/>
              <a:t> в </a:t>
            </a:r>
            <a:r>
              <a:rPr lang="ru-RU" sz="3200" b="1" i="1" dirty="0" err="1"/>
              <a:t>вiки</a:t>
            </a:r>
            <a:r>
              <a:rPr lang="ru-RU" sz="3200" b="1" i="1" dirty="0"/>
              <a:t>.</a:t>
            </a:r>
          </a:p>
          <a:p>
            <a:r>
              <a:rPr lang="ru-RU" sz="3200" b="1" i="1" dirty="0"/>
              <a:t>Думою </a:t>
            </a:r>
            <a:r>
              <a:rPr lang="ru-RU" sz="3200" b="1" i="1" dirty="0" err="1"/>
              <a:t>тугу</a:t>
            </a:r>
            <a:r>
              <a:rPr lang="ru-RU" sz="3200" b="1" i="1" dirty="0"/>
              <a:t> </a:t>
            </a:r>
            <a:r>
              <a:rPr lang="ru-RU" sz="3200" b="1" i="1" dirty="0" err="1"/>
              <a:t>розвiюю</a:t>
            </a:r>
            <a:r>
              <a:rPr lang="ru-RU" sz="3200" b="1" i="1" dirty="0"/>
              <a:t>,</a:t>
            </a:r>
          </a:p>
          <a:p>
            <a:r>
              <a:rPr lang="ru-RU" sz="3200" b="1" i="1" dirty="0" err="1"/>
              <a:t>щоб</a:t>
            </a:r>
            <a:r>
              <a:rPr lang="ru-RU" sz="3200" b="1" i="1" dirty="0"/>
              <a:t> </a:t>
            </a:r>
            <a:r>
              <a:rPr lang="ru-RU" sz="3200" b="1" i="1" dirty="0" err="1"/>
              <a:t>був</a:t>
            </a:r>
            <a:r>
              <a:rPr lang="ru-RU" sz="3200" b="1" i="1" dirty="0"/>
              <a:t> я </a:t>
            </a:r>
            <a:r>
              <a:rPr lang="ru-RU" sz="3200" b="1" i="1" dirty="0" err="1"/>
              <a:t>завжди</a:t>
            </a:r>
            <a:r>
              <a:rPr lang="ru-RU" sz="3200" b="1" i="1" dirty="0"/>
              <a:t> </a:t>
            </a:r>
            <a:r>
              <a:rPr lang="ru-RU" sz="3200" b="1" i="1" dirty="0" err="1"/>
              <a:t>такий</a:t>
            </a:r>
            <a:r>
              <a:rPr lang="ru-RU" sz="3200" b="1" i="1" dirty="0"/>
              <a:t>,</a:t>
            </a:r>
          </a:p>
          <a:p>
            <a:r>
              <a:rPr lang="ru-RU" sz="3200" b="1" i="1" dirty="0" err="1"/>
              <a:t>яким</a:t>
            </a:r>
            <a:r>
              <a:rPr lang="ru-RU" sz="3200" b="1" i="1" dirty="0"/>
              <a:t> мене </a:t>
            </a:r>
            <a:r>
              <a:rPr lang="ru-RU" sz="3200" b="1" i="1" dirty="0" err="1"/>
              <a:t>мати</a:t>
            </a:r>
            <a:r>
              <a:rPr lang="ru-RU" sz="3200" b="1" i="1" dirty="0"/>
              <a:t> </a:t>
            </a:r>
            <a:r>
              <a:rPr lang="ru-RU" sz="3200" b="1" i="1" dirty="0" err="1"/>
              <a:t>вродила</a:t>
            </a:r>
            <a:endParaRPr lang="ru-RU" sz="3200" b="1" i="1" dirty="0"/>
          </a:p>
          <a:p>
            <a:r>
              <a:rPr lang="ru-RU" sz="3200" b="1" i="1" dirty="0"/>
              <a:t>i благословила в </a:t>
            </a:r>
            <a:r>
              <a:rPr lang="ru-RU" sz="3200" b="1" i="1" dirty="0" err="1"/>
              <a:t>свiти</a:t>
            </a:r>
            <a:r>
              <a:rPr lang="ru-RU" sz="3200" b="1" i="1" dirty="0"/>
              <a:t>.</a:t>
            </a:r>
          </a:p>
          <a:p>
            <a:r>
              <a:rPr lang="ru-RU" sz="3200" b="1" i="1" dirty="0"/>
              <a:t>I добре, </a:t>
            </a:r>
            <a:r>
              <a:rPr lang="ru-RU" sz="3200" b="1" i="1" dirty="0" err="1"/>
              <a:t>що</a:t>
            </a:r>
            <a:r>
              <a:rPr lang="ru-RU" sz="3200" b="1" i="1" dirty="0"/>
              <a:t> не </a:t>
            </a:r>
            <a:r>
              <a:rPr lang="ru-RU" sz="3200" b="1" i="1" dirty="0" err="1"/>
              <a:t>зумiла</a:t>
            </a:r>
            <a:endParaRPr lang="ru-RU" sz="3200" b="1" i="1" dirty="0"/>
          </a:p>
          <a:p>
            <a:r>
              <a:rPr lang="ru-RU" sz="3200" b="1" i="1" dirty="0"/>
              <a:t>мене </a:t>
            </a:r>
            <a:r>
              <a:rPr lang="ru-RU" sz="3200" b="1" i="1" dirty="0" err="1"/>
              <a:t>вiд</a:t>
            </a:r>
            <a:r>
              <a:rPr lang="ru-RU" sz="3200" b="1" i="1" dirty="0"/>
              <a:t> </a:t>
            </a:r>
            <a:r>
              <a:rPr lang="ru-RU" sz="3200" b="1" i="1" dirty="0" err="1"/>
              <a:t>бiди</a:t>
            </a:r>
            <a:r>
              <a:rPr lang="ru-RU" sz="3200" b="1" i="1" dirty="0"/>
              <a:t> </a:t>
            </a:r>
            <a:r>
              <a:rPr lang="ru-RU" sz="3200" b="1" i="1" dirty="0" err="1"/>
              <a:t>вберегти</a:t>
            </a:r>
            <a:r>
              <a:rPr lang="ru-RU" sz="3200" b="1" i="1" dirty="0"/>
              <a:t>.</a:t>
            </a:r>
          </a:p>
        </p:txBody>
      </p:sp>
      <p:pic>
        <p:nvPicPr>
          <p:cNvPr id="26626" name="Picture 2" descr="http://im0-tub-ua.yandex.net/i?id=21de6fdf0b3361e3f66eae7266e0dc95-75-144&amp;n=2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40239" y="908720"/>
            <a:ext cx="2605249" cy="1944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http://im3-tub-ua.yandex.net/i?id=ec64a14b8c3e65879ac64a6fc9da02a0-28-144&amp;n=2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37497" y="3721232"/>
            <a:ext cx="2566402" cy="25160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084862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d3thflcq1yqzn0.cloudfront.net/024965092_prevstill.jpe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4699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188640"/>
            <a:ext cx="8352928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rgbClr val="FF0000"/>
                </a:solidFill>
              </a:rPr>
              <a:t>Тема: </a:t>
            </a:r>
            <a:r>
              <a:rPr lang="ru-RU" sz="3200" b="1" i="1" dirty="0" err="1"/>
              <a:t>звернення</a:t>
            </a:r>
            <a:r>
              <a:rPr lang="ru-RU" sz="3200" b="1" i="1" dirty="0"/>
              <a:t> </a:t>
            </a:r>
            <a:r>
              <a:rPr lang="ru-RU" sz="3200" b="1" i="1" dirty="0" err="1"/>
              <a:t>ліричного</a:t>
            </a:r>
            <a:r>
              <a:rPr lang="ru-RU" sz="3200" b="1" i="1" dirty="0"/>
              <a:t> героя до </a:t>
            </a:r>
            <a:r>
              <a:rPr lang="ru-RU" sz="3200" b="1" i="1" dirty="0" err="1"/>
              <a:t>Всевишнього</a:t>
            </a:r>
            <a:r>
              <a:rPr lang="ru-RU" sz="3200" b="1" i="1" dirty="0"/>
              <a:t> з </a:t>
            </a:r>
            <a:r>
              <a:rPr lang="ru-RU" sz="3200" b="1" i="1" dirty="0" err="1"/>
              <a:t>проханням</a:t>
            </a:r>
            <a:r>
              <a:rPr lang="ru-RU" sz="3200" b="1" i="1" dirty="0"/>
              <a:t> не </a:t>
            </a:r>
            <a:r>
              <a:rPr lang="ru-RU" sz="3200" b="1" i="1" dirty="0" err="1"/>
              <a:t>осудити</a:t>
            </a:r>
            <a:r>
              <a:rPr lang="ru-RU" sz="3200" b="1" i="1" dirty="0"/>
              <a:t> </a:t>
            </a:r>
            <a:r>
              <a:rPr lang="ru-RU" sz="3200" b="1" i="1" dirty="0" err="1"/>
              <a:t>його</a:t>
            </a:r>
            <a:r>
              <a:rPr lang="ru-RU" sz="3200" b="1" i="1" dirty="0"/>
              <a:t> за </a:t>
            </a:r>
            <a:r>
              <a:rPr lang="ru-RU" sz="3200" b="1" i="1" dirty="0" err="1"/>
              <a:t>глибоку</a:t>
            </a:r>
            <a:r>
              <a:rPr lang="ru-RU" sz="3200" b="1" i="1" dirty="0"/>
              <a:t> </a:t>
            </a:r>
            <a:r>
              <a:rPr lang="ru-RU" sz="3200" b="1" i="1" dirty="0" err="1"/>
              <a:t>віру</a:t>
            </a:r>
            <a:r>
              <a:rPr lang="ru-RU" sz="3200" b="1" i="1" dirty="0"/>
              <a:t> і </a:t>
            </a:r>
            <a:r>
              <a:rPr lang="ru-RU" sz="3200" b="1" i="1" dirty="0" err="1"/>
              <a:t>надію</a:t>
            </a:r>
            <a:r>
              <a:rPr lang="ru-RU" sz="3200" b="1" i="1" dirty="0"/>
              <a:t>, </a:t>
            </a:r>
            <a:r>
              <a:rPr lang="ru-RU" sz="3200" b="1" i="1" dirty="0" err="1"/>
              <a:t>бо</a:t>
            </a:r>
            <a:r>
              <a:rPr lang="ru-RU" sz="3200" b="1" i="1" dirty="0"/>
              <a:t> </a:t>
            </a:r>
            <a:r>
              <a:rPr lang="ru-RU" sz="3200" b="1" i="1" dirty="0" err="1"/>
              <a:t>утверджує</a:t>
            </a:r>
            <a:r>
              <a:rPr lang="ru-RU" sz="3200" b="1" i="1" dirty="0"/>
              <a:t> </a:t>
            </a:r>
            <a:r>
              <a:rPr lang="ru-RU" sz="3200" b="1" i="1" dirty="0" err="1"/>
              <a:t>безсмертя</a:t>
            </a:r>
            <a:r>
              <a:rPr lang="ru-RU" sz="3200" b="1" i="1" dirty="0"/>
              <a:t> </a:t>
            </a:r>
            <a:r>
              <a:rPr lang="ru-RU" sz="3200" b="1" i="1" dirty="0" err="1"/>
              <a:t>людського</a:t>
            </a:r>
            <a:r>
              <a:rPr lang="ru-RU" sz="3200" b="1" i="1" dirty="0"/>
              <a:t> духу.</a:t>
            </a:r>
          </a:p>
          <a:p>
            <a:r>
              <a:rPr lang="ru-RU" sz="3200" b="1" i="1" dirty="0" err="1">
                <a:solidFill>
                  <a:srgbClr val="FF0000"/>
                </a:solidFill>
              </a:rPr>
              <a:t>Ідея</a:t>
            </a:r>
            <a:r>
              <a:rPr lang="ru-RU" sz="3200" b="1" i="1" dirty="0">
                <a:solidFill>
                  <a:srgbClr val="FF0000"/>
                </a:solidFill>
              </a:rPr>
              <a:t>: </a:t>
            </a:r>
            <a:r>
              <a:rPr lang="ru-RU" sz="3200" b="1" i="1" dirty="0" err="1"/>
              <a:t>утвердження</a:t>
            </a:r>
            <a:r>
              <a:rPr lang="ru-RU" sz="3200" b="1" i="1" dirty="0"/>
              <a:t> </a:t>
            </a:r>
            <a:r>
              <a:rPr lang="ru-RU" sz="3200" b="1" i="1" dirty="0" err="1"/>
              <a:t>сили</a:t>
            </a:r>
            <a:r>
              <a:rPr lang="ru-RU" sz="3200" b="1" i="1" dirty="0"/>
              <a:t> </a:t>
            </a:r>
            <a:r>
              <a:rPr lang="ru-RU" sz="3200" b="1" i="1" dirty="0" err="1"/>
              <a:t>людського</a:t>
            </a:r>
            <a:r>
              <a:rPr lang="ru-RU" sz="3200" b="1" i="1" dirty="0"/>
              <a:t> духу, </a:t>
            </a:r>
            <a:r>
              <a:rPr lang="ru-RU" sz="3200" b="1" i="1" dirty="0" err="1"/>
              <a:t>прагнення</a:t>
            </a:r>
            <a:r>
              <a:rPr lang="ru-RU" sz="3200" b="1" i="1" dirty="0"/>
              <a:t> не </a:t>
            </a:r>
            <a:r>
              <a:rPr lang="ru-RU" sz="3200" b="1" i="1" dirty="0" err="1"/>
              <a:t>загубити</a:t>
            </a:r>
            <a:r>
              <a:rPr lang="ru-RU" sz="3200" b="1" i="1" dirty="0"/>
              <a:t> у тяжких </a:t>
            </a:r>
            <a:r>
              <a:rPr lang="ru-RU" sz="3200" b="1" i="1" dirty="0" err="1"/>
              <a:t>випробуваннях</a:t>
            </a:r>
            <a:r>
              <a:rPr lang="ru-RU" sz="3200" b="1" i="1" dirty="0"/>
              <a:t> </a:t>
            </a:r>
            <a:r>
              <a:rPr lang="ru-RU" sz="3200" b="1" i="1" dirty="0" err="1"/>
              <a:t>своєї</a:t>
            </a:r>
            <a:r>
              <a:rPr lang="ru-RU" sz="3200" b="1" i="1" dirty="0"/>
              <a:t> </a:t>
            </a:r>
            <a:r>
              <a:rPr lang="ru-RU" sz="3200" b="1" i="1" dirty="0" err="1" smtClean="0"/>
              <a:t>самототожності</a:t>
            </a:r>
            <a:r>
              <a:rPr lang="ru-RU" sz="3200" b="1" i="1" dirty="0"/>
              <a:t>, </a:t>
            </a:r>
            <a:r>
              <a:rPr lang="ru-RU" sz="3200" b="1" i="1" dirty="0" err="1"/>
              <a:t>неповторності</a:t>
            </a:r>
            <a:r>
              <a:rPr lang="ru-RU" sz="3200" b="1" i="1" dirty="0"/>
              <a:t> </a:t>
            </a:r>
            <a:r>
              <a:rPr lang="ru-RU" sz="3200" b="1" i="1" dirty="0" err="1"/>
              <a:t>своєї</a:t>
            </a:r>
            <a:r>
              <a:rPr lang="ru-RU" sz="3200" b="1" i="1" dirty="0"/>
              <a:t> </a:t>
            </a:r>
            <a:r>
              <a:rPr lang="ru-RU" sz="3200" b="1" i="1" dirty="0" err="1"/>
              <a:t>долі</a:t>
            </a:r>
            <a:r>
              <a:rPr lang="ru-RU" sz="3200" b="1" i="1" dirty="0"/>
              <a:t>.</a:t>
            </a:r>
          </a:p>
          <a:p>
            <a:r>
              <a:rPr lang="ru-RU" sz="3200" b="1" i="1" dirty="0" err="1">
                <a:solidFill>
                  <a:srgbClr val="FF0000"/>
                </a:solidFill>
              </a:rPr>
              <a:t>Літературний</a:t>
            </a:r>
            <a:r>
              <a:rPr lang="ru-RU" sz="3200" b="1" i="1" dirty="0">
                <a:solidFill>
                  <a:srgbClr val="FF0000"/>
                </a:solidFill>
              </a:rPr>
              <a:t> </a:t>
            </a:r>
            <a:r>
              <a:rPr lang="ru-RU" sz="3200" b="1" i="1" dirty="0" err="1">
                <a:solidFill>
                  <a:srgbClr val="FF0000"/>
                </a:solidFill>
              </a:rPr>
              <a:t>рід</a:t>
            </a:r>
            <a:r>
              <a:rPr lang="ru-RU" sz="3200" b="1" i="1" dirty="0">
                <a:solidFill>
                  <a:srgbClr val="FF0000"/>
                </a:solidFill>
              </a:rPr>
              <a:t>: </a:t>
            </a:r>
            <a:r>
              <a:rPr lang="ru-RU" sz="3200" b="1" i="1" dirty="0" err="1"/>
              <a:t>лірика</a:t>
            </a:r>
            <a:endParaRPr lang="ru-RU" sz="3200" b="1" i="1" dirty="0"/>
          </a:p>
          <a:p>
            <a:r>
              <a:rPr lang="ru-RU" sz="3200" b="1" i="1" dirty="0">
                <a:solidFill>
                  <a:srgbClr val="FF0000"/>
                </a:solidFill>
              </a:rPr>
              <a:t>Вид </a:t>
            </a:r>
            <a:r>
              <a:rPr lang="ru-RU" sz="3200" b="1" i="1" dirty="0" err="1">
                <a:solidFill>
                  <a:srgbClr val="FF0000"/>
                </a:solidFill>
              </a:rPr>
              <a:t>лірики</a:t>
            </a:r>
            <a:r>
              <a:rPr lang="ru-RU" sz="3200" b="1" i="1" dirty="0">
                <a:solidFill>
                  <a:srgbClr val="FF0000"/>
                </a:solidFill>
              </a:rPr>
              <a:t>: </a:t>
            </a:r>
            <a:r>
              <a:rPr lang="ru-RU" sz="3200" b="1" i="1" dirty="0" err="1"/>
              <a:t>філософська</a:t>
            </a:r>
            <a:endParaRPr lang="ru-RU" sz="3200" b="1" i="1" dirty="0"/>
          </a:p>
          <a:p>
            <a:r>
              <a:rPr lang="ru-RU" sz="3200" b="1" i="1" dirty="0">
                <a:solidFill>
                  <a:srgbClr val="FF0000"/>
                </a:solidFill>
              </a:rPr>
              <a:t>Жанр: </a:t>
            </a:r>
            <a:r>
              <a:rPr lang="ru-RU" sz="3200" b="1" i="1" dirty="0" err="1"/>
              <a:t>медитація</a:t>
            </a:r>
            <a:r>
              <a:rPr lang="ru-RU" sz="3200" b="1" i="1" dirty="0"/>
              <a:t> (</a:t>
            </a:r>
            <a:r>
              <a:rPr lang="ru-RU" sz="3200" b="1" i="1" dirty="0" err="1"/>
              <a:t>віршова</a:t>
            </a:r>
            <a:r>
              <a:rPr lang="ru-RU" sz="3200" b="1" i="1" dirty="0"/>
              <a:t> молитва)</a:t>
            </a:r>
          </a:p>
          <a:p>
            <a:r>
              <a:rPr lang="ru-RU" sz="3200" b="1" i="1" dirty="0" err="1">
                <a:solidFill>
                  <a:srgbClr val="FF0000"/>
                </a:solidFill>
              </a:rPr>
              <a:t>Віршовий</a:t>
            </a:r>
            <a:r>
              <a:rPr lang="ru-RU" sz="3200" b="1" i="1" dirty="0">
                <a:solidFill>
                  <a:srgbClr val="FF0000"/>
                </a:solidFill>
              </a:rPr>
              <a:t> </a:t>
            </a:r>
            <a:r>
              <a:rPr lang="ru-RU" sz="3200" b="1" i="1" dirty="0" err="1">
                <a:solidFill>
                  <a:srgbClr val="FF0000"/>
                </a:solidFill>
              </a:rPr>
              <a:t>розмір</a:t>
            </a:r>
            <a:r>
              <a:rPr lang="ru-RU" sz="3200" b="1" i="1" dirty="0">
                <a:solidFill>
                  <a:srgbClr val="FF0000"/>
                </a:solidFill>
              </a:rPr>
              <a:t>: </a:t>
            </a:r>
            <a:r>
              <a:rPr lang="ru-RU" sz="3200" b="1" i="1" dirty="0"/>
              <a:t>дактиль</a:t>
            </a:r>
          </a:p>
          <a:p>
            <a:r>
              <a:rPr lang="ru-RU" sz="3200" b="1" i="1" dirty="0" err="1">
                <a:solidFill>
                  <a:srgbClr val="FF0000"/>
                </a:solidFill>
              </a:rPr>
              <a:t>Римування</a:t>
            </a:r>
            <a:r>
              <a:rPr lang="ru-RU" sz="3200" b="1" i="1" dirty="0">
                <a:solidFill>
                  <a:srgbClr val="FF0000"/>
                </a:solidFill>
              </a:rPr>
              <a:t>: </a:t>
            </a:r>
            <a:r>
              <a:rPr lang="ru-RU" sz="3200" b="1" i="1" dirty="0" err="1"/>
              <a:t>перехресне</a:t>
            </a:r>
            <a:endParaRPr lang="ru-RU" sz="3200" b="1" i="1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645024"/>
            <a:ext cx="2088232" cy="15661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064206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d3thflcq1yqzn0.cloudfront.net/024965092_prevstill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99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77821" y="332656"/>
            <a:ext cx="79928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err="1">
                <a:solidFill>
                  <a:srgbClr val="FF0000"/>
                </a:solidFill>
              </a:rPr>
              <a:t>Епітети</a:t>
            </a:r>
            <a:r>
              <a:rPr lang="ru-RU" sz="3200" b="1" i="1" dirty="0">
                <a:solidFill>
                  <a:srgbClr val="FF0000"/>
                </a:solidFill>
              </a:rPr>
              <a:t>: </a:t>
            </a:r>
            <a:r>
              <a:rPr lang="ru-RU" sz="3200" b="1" i="1" dirty="0" err="1"/>
              <a:t>гнів</a:t>
            </a:r>
            <a:r>
              <a:rPr lang="ru-RU" sz="3200" b="1" i="1" dirty="0"/>
              <a:t> </a:t>
            </a:r>
            <a:r>
              <a:rPr lang="ru-RU" sz="3200" b="1" i="1" dirty="0" err="1"/>
              <a:t>пречистий</a:t>
            </a:r>
            <a:r>
              <a:rPr lang="ru-RU" sz="3200" b="1" i="1" dirty="0"/>
              <a:t>; </a:t>
            </a:r>
            <a:r>
              <a:rPr lang="ru-RU" sz="3200" b="1" i="1" dirty="0" err="1"/>
              <a:t>мале</a:t>
            </a:r>
            <a:r>
              <a:rPr lang="ru-RU" sz="3200" b="1" i="1" dirty="0"/>
              <a:t> </a:t>
            </a:r>
            <a:r>
              <a:rPr lang="ru-RU" sz="3200" b="1" i="1" dirty="0" err="1"/>
              <a:t>людське</a:t>
            </a:r>
            <a:r>
              <a:rPr lang="ru-RU" sz="3200" b="1" i="1" dirty="0"/>
              <a:t> </a:t>
            </a:r>
            <a:r>
              <a:rPr lang="ru-RU" sz="3200" b="1" i="1" dirty="0" err="1"/>
              <a:t>життя</a:t>
            </a:r>
            <a:r>
              <a:rPr lang="ru-RU" sz="3200" b="1" i="1" dirty="0"/>
              <a:t>;</a:t>
            </a:r>
          </a:p>
          <a:p>
            <a:r>
              <a:rPr lang="ru-RU" sz="3200" b="1" i="1" dirty="0" err="1">
                <a:solidFill>
                  <a:srgbClr val="FF0000"/>
                </a:solidFill>
              </a:rPr>
              <a:t>Риторичне</a:t>
            </a:r>
            <a:r>
              <a:rPr lang="ru-RU" sz="3200" b="1" i="1" dirty="0">
                <a:solidFill>
                  <a:srgbClr val="FF0000"/>
                </a:solidFill>
              </a:rPr>
              <a:t> </a:t>
            </a:r>
            <a:r>
              <a:rPr lang="ru-RU" sz="3200" b="1" i="1" dirty="0" err="1">
                <a:solidFill>
                  <a:srgbClr val="FF0000"/>
                </a:solidFill>
              </a:rPr>
              <a:t>звертання</a:t>
            </a:r>
            <a:r>
              <a:rPr lang="ru-RU" sz="3200" b="1" i="1" dirty="0">
                <a:solidFill>
                  <a:srgbClr val="FF0000"/>
                </a:solidFill>
              </a:rPr>
              <a:t>: </a:t>
            </a:r>
            <a:r>
              <a:rPr lang="ru-RU" sz="3200" b="1" i="1" dirty="0"/>
              <a:t>Господи, </a:t>
            </a:r>
            <a:r>
              <a:rPr lang="ru-RU" sz="3200" b="1" i="1" dirty="0" err="1"/>
              <a:t>гнiву</a:t>
            </a:r>
            <a:r>
              <a:rPr lang="ru-RU" sz="3200" b="1" i="1" dirty="0"/>
              <a:t> пречистого;</a:t>
            </a:r>
          </a:p>
          <a:p>
            <a:r>
              <a:rPr lang="ru-RU" sz="3200" b="1" i="1" dirty="0" err="1">
                <a:solidFill>
                  <a:srgbClr val="FF0000"/>
                </a:solidFill>
              </a:rPr>
              <a:t>Метафори</a:t>
            </a:r>
            <a:r>
              <a:rPr lang="ru-RU" sz="3200" b="1" i="1" dirty="0">
                <a:solidFill>
                  <a:srgbClr val="FF0000"/>
                </a:solidFill>
              </a:rPr>
              <a:t>: </a:t>
            </a:r>
            <a:r>
              <a:rPr lang="ru-RU" sz="3200" b="1" i="1" dirty="0"/>
              <a:t>думою </a:t>
            </a:r>
            <a:r>
              <a:rPr lang="ru-RU" sz="3200" b="1" i="1" dirty="0" err="1"/>
              <a:t>тугу</a:t>
            </a:r>
            <a:r>
              <a:rPr lang="ru-RU" sz="3200" b="1" i="1" dirty="0"/>
              <a:t> </a:t>
            </a:r>
            <a:r>
              <a:rPr lang="ru-RU" sz="3200" b="1" i="1" dirty="0" err="1"/>
              <a:t>розвіюю</a:t>
            </a:r>
            <a:r>
              <a:rPr lang="ru-RU" sz="3200" b="1" i="1" dirty="0"/>
              <a:t>; </a:t>
            </a:r>
            <a:r>
              <a:rPr lang="ru-RU" sz="3200" b="1" i="1" dirty="0" err="1"/>
              <a:t>надiєю</a:t>
            </a:r>
            <a:r>
              <a:rPr lang="ru-RU" sz="3200" b="1" i="1" dirty="0"/>
              <a:t>  </a:t>
            </a:r>
            <a:r>
              <a:rPr lang="ru-RU" sz="3200" b="1" i="1" dirty="0" err="1"/>
              <a:t>довжу</a:t>
            </a:r>
            <a:r>
              <a:rPr lang="ru-RU" sz="3200" b="1" i="1" dirty="0"/>
              <a:t> </a:t>
            </a:r>
            <a:r>
              <a:rPr lang="ru-RU" sz="3200" b="1" i="1" dirty="0" err="1"/>
              <a:t>його</a:t>
            </a:r>
            <a:r>
              <a:rPr lang="ru-RU" sz="3200" b="1" i="1" dirty="0"/>
              <a:t> в </a:t>
            </a:r>
            <a:r>
              <a:rPr lang="ru-RU" sz="3200" b="1" i="1" dirty="0" err="1"/>
              <a:t>вiки</a:t>
            </a:r>
            <a:r>
              <a:rPr lang="ru-RU" sz="3200" b="1" i="1" dirty="0"/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66935" y="3284984"/>
            <a:ext cx="8577064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УВАГА!</a:t>
            </a:r>
          </a:p>
          <a:p>
            <a:r>
              <a:rPr lang="ru-RU" sz="2200" b="1" i="1" dirty="0" smtClean="0"/>
              <a:t>Бога, як символа </a:t>
            </a:r>
            <a:r>
              <a:rPr lang="ru-RU" sz="2200" b="1" i="1" dirty="0" err="1"/>
              <a:t>совісті</a:t>
            </a:r>
            <a:r>
              <a:rPr lang="ru-RU" sz="2200" b="1" i="1" dirty="0"/>
              <a:t> </a:t>
            </a:r>
            <a:r>
              <a:rPr lang="ru-RU" sz="2200" b="1" i="1" dirty="0" err="1"/>
              <a:t>людської</a:t>
            </a:r>
            <a:r>
              <a:rPr lang="ru-RU" sz="2200" b="1" i="1" dirty="0"/>
              <a:t>, </a:t>
            </a:r>
            <a:r>
              <a:rPr lang="ru-RU" sz="2200" b="1" i="1" dirty="0" err="1"/>
              <a:t>віри</a:t>
            </a:r>
            <a:r>
              <a:rPr lang="ru-RU" sz="2200" b="1" i="1" dirty="0"/>
              <a:t> в добро та </a:t>
            </a:r>
            <a:r>
              <a:rPr lang="ru-RU" sz="2200" b="1" i="1" dirty="0" err="1" smtClean="0"/>
              <a:t>справедливість</a:t>
            </a:r>
            <a:r>
              <a:rPr lang="ru-RU" sz="2200" b="1" i="1" dirty="0" smtClean="0"/>
              <a:t>, </a:t>
            </a:r>
            <a:r>
              <a:rPr lang="ru-RU" sz="2200" b="1" i="1" dirty="0" err="1"/>
              <a:t>Стус</a:t>
            </a:r>
            <a:r>
              <a:rPr lang="ru-RU" sz="2200" b="1" i="1" dirty="0"/>
              <a:t> </a:t>
            </a:r>
            <a:r>
              <a:rPr lang="ru-RU" sz="2200" b="1" i="1" dirty="0" err="1"/>
              <a:t>згадує</a:t>
            </a:r>
            <a:r>
              <a:rPr lang="ru-RU" sz="2200" b="1" i="1" dirty="0"/>
              <a:t> </a:t>
            </a:r>
            <a:r>
              <a:rPr lang="ru-RU" sz="2200" b="1" i="1" dirty="0" err="1"/>
              <a:t>досить</a:t>
            </a:r>
            <a:r>
              <a:rPr lang="ru-RU" sz="2200" b="1" i="1" dirty="0"/>
              <a:t> часто. Поет </a:t>
            </a:r>
            <a:r>
              <a:rPr lang="ru-RU" sz="2200" b="1" i="1" dirty="0" err="1"/>
              <a:t>звертається</a:t>
            </a:r>
            <a:r>
              <a:rPr lang="ru-RU" sz="2200" b="1" i="1" dirty="0"/>
              <a:t> до Бога в </a:t>
            </a:r>
            <a:r>
              <a:rPr lang="ru-RU" sz="2200" b="1" i="1" dirty="0" err="1"/>
              <a:t>часи</a:t>
            </a:r>
            <a:r>
              <a:rPr lang="ru-RU" sz="2200" b="1" i="1" dirty="0"/>
              <a:t>, коли </a:t>
            </a:r>
            <a:r>
              <a:rPr lang="ru-RU" sz="2200" b="1" i="1" dirty="0" err="1"/>
              <a:t>йому</a:t>
            </a:r>
            <a:r>
              <a:rPr lang="ru-RU" sz="2200" b="1" i="1" dirty="0"/>
              <a:t> </a:t>
            </a:r>
            <a:r>
              <a:rPr lang="ru-RU" sz="2200" b="1" i="1" dirty="0" err="1"/>
              <a:t>нестерпно</a:t>
            </a:r>
            <a:r>
              <a:rPr lang="ru-RU" sz="2200" b="1" i="1" dirty="0"/>
              <a:t> </a:t>
            </a:r>
            <a:r>
              <a:rPr lang="ru-RU" sz="2200" b="1" i="1" dirty="0" err="1"/>
              <a:t>важко</a:t>
            </a:r>
            <a:r>
              <a:rPr lang="ru-RU" sz="2200" b="1" i="1" dirty="0"/>
              <a:t>, </a:t>
            </a:r>
            <a:r>
              <a:rPr lang="ru-RU" sz="2200" b="1" i="1" dirty="0" err="1"/>
              <a:t>він</a:t>
            </a:r>
            <a:r>
              <a:rPr lang="ru-RU" sz="2200" b="1" i="1" dirty="0"/>
              <a:t> </a:t>
            </a:r>
            <a:r>
              <a:rPr lang="ru-RU" sz="2200" b="1" i="1" dirty="0" err="1"/>
              <a:t>шукає</a:t>
            </a:r>
            <a:r>
              <a:rPr lang="ru-RU" sz="2200" b="1" i="1" dirty="0"/>
              <a:t> в </a:t>
            </a:r>
            <a:r>
              <a:rPr lang="ru-RU" sz="2200" b="1" i="1" dirty="0" err="1"/>
              <a:t>ньому</a:t>
            </a:r>
            <a:r>
              <a:rPr lang="ru-RU" sz="2200" b="1" i="1" dirty="0"/>
              <a:t> опори, дивиться на </a:t>
            </a:r>
            <a:r>
              <a:rPr lang="ru-RU" sz="2200" b="1" i="1" dirty="0" err="1"/>
              <a:t>своє</a:t>
            </a:r>
            <a:r>
              <a:rPr lang="ru-RU" sz="2200" b="1" i="1" dirty="0"/>
              <a:t> </a:t>
            </a:r>
            <a:r>
              <a:rPr lang="ru-RU" sz="2200" b="1" i="1" dirty="0" err="1"/>
              <a:t>життя</a:t>
            </a:r>
            <a:r>
              <a:rPr lang="ru-RU" sz="2200" b="1" i="1" dirty="0"/>
              <a:t> </a:t>
            </a:r>
            <a:r>
              <a:rPr lang="ru-RU" sz="2200" b="1" i="1" dirty="0" err="1"/>
              <a:t>крізь</a:t>
            </a:r>
            <a:r>
              <a:rPr lang="ru-RU" sz="2200" b="1" i="1" dirty="0"/>
              <a:t> призму </a:t>
            </a:r>
            <a:r>
              <a:rPr lang="ru-RU" sz="2200" b="1" i="1" dirty="0" err="1"/>
              <a:t>Божих</a:t>
            </a:r>
            <a:r>
              <a:rPr lang="ru-RU" sz="2200" b="1" i="1" dirty="0"/>
              <a:t> </a:t>
            </a:r>
            <a:r>
              <a:rPr lang="ru-RU" sz="2200" b="1" i="1" dirty="0" err="1"/>
              <a:t>заповідей</a:t>
            </a:r>
            <a:r>
              <a:rPr lang="ru-RU" sz="2200" b="1" i="1" dirty="0" smtClean="0"/>
              <a:t>.</a:t>
            </a:r>
          </a:p>
          <a:p>
            <a:r>
              <a:rPr lang="ru-RU" sz="2200" b="1" i="1" dirty="0" smtClean="0"/>
              <a:t>У основу </a:t>
            </a:r>
            <a:r>
              <a:rPr lang="ru-RU" sz="2200" b="1" i="1" dirty="0" err="1" smtClean="0"/>
              <a:t>вірша</a:t>
            </a:r>
            <a:r>
              <a:rPr lang="ru-RU" sz="2200" b="1" i="1" dirty="0"/>
              <a:t> ««Господи, </a:t>
            </a:r>
            <a:r>
              <a:rPr lang="ru-RU" sz="2200" b="1" i="1" dirty="0" err="1"/>
              <a:t>гніву</a:t>
            </a:r>
            <a:r>
              <a:rPr lang="ru-RU" sz="2200" b="1" i="1" dirty="0"/>
              <a:t> пречистого</a:t>
            </a:r>
            <a:r>
              <a:rPr lang="ru-RU" sz="2200" b="1" i="1" dirty="0" smtClean="0"/>
              <a:t>…»</a:t>
            </a:r>
            <a:r>
              <a:rPr lang="ru-RU" sz="2200" b="1" i="1" dirty="0" err="1" smtClean="0"/>
              <a:t>покладено</a:t>
            </a:r>
            <a:r>
              <a:rPr lang="ru-RU" sz="2200" b="1" i="1" dirty="0" smtClean="0"/>
              <a:t> канон , </a:t>
            </a:r>
            <a:r>
              <a:rPr lang="ru-RU" sz="2200" b="1" i="1" dirty="0" err="1" smtClean="0"/>
              <a:t>запропонований</a:t>
            </a:r>
            <a:r>
              <a:rPr lang="ru-RU" sz="2200" b="1" i="1" dirty="0" smtClean="0"/>
              <a:t> </a:t>
            </a:r>
            <a:r>
              <a:rPr lang="ru-RU" sz="2200" b="1" i="1" dirty="0" err="1" smtClean="0"/>
              <a:t>християнським</a:t>
            </a:r>
            <a:r>
              <a:rPr lang="ru-RU" sz="2200" b="1" i="1" dirty="0" smtClean="0"/>
              <a:t> богословом </a:t>
            </a:r>
            <a:r>
              <a:rPr lang="en-US" sz="2200" b="1" i="1" dirty="0" smtClean="0"/>
              <a:t>V</a:t>
            </a:r>
            <a:r>
              <a:rPr lang="uk-UA" sz="2200" b="1" i="1" dirty="0" err="1" smtClean="0"/>
              <a:t>ІІІст</a:t>
            </a:r>
            <a:r>
              <a:rPr lang="uk-UA" sz="2200" b="1" i="1" dirty="0" smtClean="0"/>
              <a:t>. </a:t>
            </a:r>
            <a:r>
              <a:rPr lang="uk-UA" sz="2200" b="1" i="1" dirty="0" err="1" smtClean="0"/>
              <a:t>Іоаном</a:t>
            </a:r>
            <a:r>
              <a:rPr lang="uk-UA" sz="2200" b="1" i="1" dirty="0" smtClean="0"/>
              <a:t> </a:t>
            </a:r>
            <a:r>
              <a:rPr lang="uk-UA" sz="2200" b="1" i="1" dirty="0" err="1" smtClean="0"/>
              <a:t>Дамаскіном</a:t>
            </a:r>
            <a:r>
              <a:rPr lang="uk-UA" sz="2200" b="1" i="1" dirty="0" smtClean="0"/>
              <a:t>, як «сходження розуму до Бога, прохання потрібного в Бога».</a:t>
            </a:r>
            <a:endParaRPr lang="ru-RU" sz="2200" b="1" i="1" dirty="0"/>
          </a:p>
          <a:p>
            <a:endParaRPr lang="ru-RU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64952" y="836712"/>
            <a:ext cx="1253870" cy="15121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50093" y="2793453"/>
            <a:ext cx="1317303" cy="9830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295033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http://pedsovet.su/_ld/379/6825970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971600" y="188640"/>
            <a:ext cx="77768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 err="1">
                <a:solidFill>
                  <a:srgbClr val="FF0000"/>
                </a:solidFill>
              </a:rPr>
              <a:t>Життя</a:t>
            </a:r>
            <a:r>
              <a:rPr lang="ru-RU" sz="4800" b="1" i="1" dirty="0">
                <a:solidFill>
                  <a:srgbClr val="FF0000"/>
                </a:solidFill>
              </a:rPr>
              <a:t> </a:t>
            </a:r>
            <a:r>
              <a:rPr lang="ru-RU" sz="4800" b="1" i="1" dirty="0" err="1">
                <a:solidFill>
                  <a:srgbClr val="FF0000"/>
                </a:solidFill>
              </a:rPr>
              <a:t>після</a:t>
            </a:r>
            <a:r>
              <a:rPr lang="ru-RU" sz="4800" b="1" i="1" dirty="0">
                <a:solidFill>
                  <a:srgbClr val="FF0000"/>
                </a:solidFill>
              </a:rPr>
              <a:t> </a:t>
            </a:r>
            <a:r>
              <a:rPr lang="ru-RU" sz="4800" b="1" i="1" dirty="0" err="1" smtClean="0">
                <a:solidFill>
                  <a:srgbClr val="FF0000"/>
                </a:solidFill>
              </a:rPr>
              <a:t>смерті</a:t>
            </a:r>
            <a:r>
              <a:rPr lang="ru-RU" sz="4800" b="1" i="1" dirty="0" smtClean="0">
                <a:solidFill>
                  <a:srgbClr val="FF0000"/>
                </a:solidFill>
              </a:rPr>
              <a:t>:</a:t>
            </a:r>
            <a:endParaRPr lang="ru-RU" sz="4800" b="1" i="1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3629420"/>
            <a:ext cx="403244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i="1" dirty="0"/>
              <a:t>У </a:t>
            </a:r>
            <a:r>
              <a:rPr lang="ru-RU" sz="2200" b="1" i="1" dirty="0" err="1"/>
              <a:t>листопаді</a:t>
            </a:r>
            <a:r>
              <a:rPr lang="ru-RU" sz="2200" b="1" i="1" dirty="0"/>
              <a:t> </a:t>
            </a:r>
            <a:r>
              <a:rPr lang="ru-RU" sz="2200" b="1" i="1" dirty="0" smtClean="0"/>
              <a:t>1989року Василя  </a:t>
            </a:r>
            <a:r>
              <a:rPr lang="ru-RU" sz="2200" b="1" i="1" dirty="0" err="1" smtClean="0"/>
              <a:t>Стуса</a:t>
            </a:r>
            <a:r>
              <a:rPr lang="ru-RU" sz="2200" b="1" i="1" dirty="0" smtClean="0"/>
              <a:t> разом </a:t>
            </a:r>
            <a:r>
              <a:rPr lang="ru-RU" sz="2200" b="1" i="1" dirty="0" err="1"/>
              <a:t>із</a:t>
            </a:r>
            <a:r>
              <a:rPr lang="ru-RU" sz="2200" b="1" i="1" dirty="0"/>
              <a:t> побратимами </a:t>
            </a:r>
            <a:r>
              <a:rPr lang="ru-RU" sz="2200" b="1" i="1" dirty="0" smtClean="0"/>
              <a:t> </a:t>
            </a:r>
            <a:r>
              <a:rPr lang="ru-RU" sz="2200" b="1" i="1" dirty="0" err="1" smtClean="0"/>
              <a:t>Юрієм</a:t>
            </a:r>
            <a:r>
              <a:rPr lang="ru-RU" sz="2200" b="1" i="1" dirty="0" smtClean="0"/>
              <a:t> </a:t>
            </a:r>
            <a:r>
              <a:rPr lang="ru-RU" sz="2200" b="1" i="1" dirty="0"/>
              <a:t>Литвином і </a:t>
            </a:r>
            <a:r>
              <a:rPr lang="ru-RU" sz="2200" b="1" i="1" dirty="0" err="1"/>
              <a:t>Олексою</a:t>
            </a:r>
            <a:r>
              <a:rPr lang="ru-RU" sz="2200" b="1" i="1" dirty="0"/>
              <a:t> Тихим, </a:t>
            </a:r>
            <a:r>
              <a:rPr lang="ru-RU" sz="2200" b="1" i="1" dirty="0" err="1"/>
              <a:t>що</a:t>
            </a:r>
            <a:r>
              <a:rPr lang="ru-RU" sz="2200" b="1" i="1" dirty="0"/>
              <a:t> </a:t>
            </a:r>
            <a:r>
              <a:rPr lang="ru-RU" sz="2200" b="1" i="1" dirty="0" err="1"/>
              <a:t>також</a:t>
            </a:r>
            <a:r>
              <a:rPr lang="ru-RU" sz="2200" b="1" i="1" dirty="0"/>
              <a:t> </a:t>
            </a:r>
            <a:r>
              <a:rPr lang="ru-RU" sz="2200" b="1" i="1" dirty="0" err="1"/>
              <a:t>загинули</a:t>
            </a:r>
            <a:r>
              <a:rPr lang="ru-RU" sz="2200" b="1" i="1" dirty="0"/>
              <a:t> в </a:t>
            </a:r>
            <a:r>
              <a:rPr lang="ru-RU" sz="2200" b="1" i="1" dirty="0" err="1"/>
              <a:t>таборі</a:t>
            </a:r>
            <a:r>
              <a:rPr lang="ru-RU" sz="2200" b="1" i="1" dirty="0"/>
              <a:t> ВС-389/36 селища </a:t>
            </a:r>
            <a:r>
              <a:rPr lang="ru-RU" sz="2200" b="1" i="1" dirty="0" err="1"/>
              <a:t>Кучино</a:t>
            </a:r>
            <a:r>
              <a:rPr lang="ru-RU" sz="2200" b="1" i="1" dirty="0"/>
              <a:t>, </a:t>
            </a:r>
            <a:r>
              <a:rPr lang="ru-RU" sz="2200" b="1" i="1" dirty="0" err="1"/>
              <a:t>перепоховали</a:t>
            </a:r>
            <a:r>
              <a:rPr lang="ru-RU" sz="2200" b="1" i="1" dirty="0"/>
              <a:t> в </a:t>
            </a:r>
            <a:r>
              <a:rPr lang="ru-RU" sz="2200" b="1" i="1" dirty="0" err="1"/>
              <a:t>Києві</a:t>
            </a:r>
            <a:r>
              <a:rPr lang="ru-RU" sz="2200" b="1" i="1" dirty="0"/>
              <a:t> на Байковому </a:t>
            </a:r>
            <a:r>
              <a:rPr lang="ru-RU" sz="2200" b="1" i="1" dirty="0" err="1"/>
              <a:t>кладовищі</a:t>
            </a:r>
            <a:r>
              <a:rPr lang="ru-RU" sz="2200" b="1" i="1" dirty="0"/>
              <a:t>.</a:t>
            </a:r>
          </a:p>
        </p:txBody>
      </p:sp>
      <p:pic>
        <p:nvPicPr>
          <p:cNvPr id="9" name="Рисунок 8" descr="http://www.ostro.org/files_dn/2013/01/08/kresti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19637"/>
            <a:ext cx="3738880" cy="2496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://library.khai.edu/pages/stus/images/stus_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1" y="905972"/>
            <a:ext cx="3914775" cy="52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5665254" y="6215349"/>
            <a:ext cx="25314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Могила Василя </a:t>
            </a:r>
            <a:r>
              <a:rPr lang="ru-RU" sz="2000" b="1" dirty="0" err="1">
                <a:solidFill>
                  <a:srgbClr val="FF0000"/>
                </a:solidFill>
              </a:rPr>
              <a:t>Стуса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02346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 descr="http://pedsovet.su/_ld/379/6825970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088"/>
            <a:ext cx="9144000" cy="684691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827584" y="982177"/>
            <a:ext cx="7992888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/>
              <a:t>•</a:t>
            </a:r>
            <a:r>
              <a:rPr lang="ru-RU" dirty="0"/>
              <a:t>	</a:t>
            </a:r>
            <a:r>
              <a:rPr lang="ru-RU" sz="2800" b="1" i="1" dirty="0"/>
              <a:t>1991 </a:t>
            </a:r>
            <a:r>
              <a:rPr lang="ru-RU" sz="2800" b="1" i="1" dirty="0" err="1"/>
              <a:t>Стуса</a:t>
            </a:r>
            <a:r>
              <a:rPr lang="ru-RU" sz="2800" b="1" i="1" dirty="0"/>
              <a:t> посмертно </a:t>
            </a:r>
            <a:r>
              <a:rPr lang="ru-RU" sz="2800" b="1" i="1" dirty="0" err="1"/>
              <a:t>відзначено</a:t>
            </a:r>
            <a:r>
              <a:rPr lang="ru-RU" sz="2800" b="1" i="1" dirty="0"/>
              <a:t> </a:t>
            </a:r>
            <a:r>
              <a:rPr lang="ru-RU" sz="2800" b="1" i="1" dirty="0" err="1"/>
              <a:t>Шевченківською</a:t>
            </a:r>
            <a:r>
              <a:rPr lang="ru-RU" sz="2800" b="1" i="1" dirty="0"/>
              <a:t> </a:t>
            </a:r>
            <a:r>
              <a:rPr lang="ru-RU" sz="2800" b="1" i="1" dirty="0" err="1"/>
              <a:t>премією</a:t>
            </a:r>
            <a:r>
              <a:rPr lang="ru-RU" sz="2800" b="1" i="1" dirty="0"/>
              <a:t> за </a:t>
            </a:r>
            <a:r>
              <a:rPr lang="ru-RU" sz="2800" b="1" i="1" dirty="0" err="1"/>
              <a:t>збірку</a:t>
            </a:r>
            <a:r>
              <a:rPr lang="ru-RU" sz="2800" b="1" i="1" dirty="0"/>
              <a:t> </a:t>
            </a:r>
            <a:r>
              <a:rPr lang="ru-RU" sz="2800" b="1" i="1" dirty="0" err="1"/>
              <a:t>поезій</a:t>
            </a:r>
            <a:r>
              <a:rPr lang="ru-RU" sz="2800" b="1" i="1" dirty="0"/>
              <a:t> «Дорога болю» (1990).</a:t>
            </a:r>
          </a:p>
          <a:p>
            <a:r>
              <a:rPr lang="ru-RU" sz="2800" b="1" i="1" dirty="0"/>
              <a:t>•	</a:t>
            </a:r>
            <a:r>
              <a:rPr lang="ru-RU" sz="2800" b="1" i="1" dirty="0" err="1"/>
              <a:t>Його</a:t>
            </a:r>
            <a:r>
              <a:rPr lang="ru-RU" sz="2800" b="1" i="1" dirty="0"/>
              <a:t> твори </a:t>
            </a:r>
            <a:r>
              <a:rPr lang="ru-RU" sz="2800" b="1" i="1" dirty="0" err="1"/>
              <a:t>видаються</a:t>
            </a:r>
            <a:r>
              <a:rPr lang="ru-RU" sz="2800" b="1" i="1" dirty="0"/>
              <a:t> великими тиражами. </a:t>
            </a:r>
            <a:r>
              <a:rPr lang="ru-RU" sz="2800" b="1" i="1" dirty="0" err="1"/>
              <a:t>Зокрема</a:t>
            </a:r>
            <a:r>
              <a:rPr lang="ru-RU" sz="2800" b="1" i="1" dirty="0"/>
              <a:t>, </a:t>
            </a:r>
            <a:r>
              <a:rPr lang="ru-RU" sz="2800" b="1" i="1" dirty="0" err="1"/>
              <a:t>опубліковано</a:t>
            </a:r>
            <a:r>
              <a:rPr lang="ru-RU" sz="2800" b="1" i="1" dirty="0"/>
              <a:t> </a:t>
            </a:r>
            <a:r>
              <a:rPr lang="ru-RU" sz="2800" b="1" i="1" dirty="0" err="1"/>
              <a:t>такі</a:t>
            </a:r>
            <a:r>
              <a:rPr lang="ru-RU" sz="2800" b="1" i="1" dirty="0"/>
              <a:t> книги:</a:t>
            </a:r>
          </a:p>
          <a:p>
            <a:r>
              <a:rPr lang="ru-RU" sz="2800" b="1" i="1" dirty="0"/>
              <a:t>•	«</a:t>
            </a:r>
            <a:r>
              <a:rPr lang="ru-RU" sz="2800" b="1" i="1" dirty="0" err="1"/>
              <a:t>Вікна</a:t>
            </a:r>
            <a:r>
              <a:rPr lang="ru-RU" sz="2800" b="1" i="1" dirty="0"/>
              <a:t> в </a:t>
            </a:r>
            <a:r>
              <a:rPr lang="ru-RU" sz="2800" b="1" i="1" dirty="0" err="1"/>
              <a:t>запростір</a:t>
            </a:r>
            <a:r>
              <a:rPr lang="ru-RU" sz="2800" b="1" i="1" dirty="0"/>
              <a:t>» (</a:t>
            </a:r>
            <a:r>
              <a:rPr lang="ru-RU" sz="2800" b="1" i="1" dirty="0" err="1"/>
              <a:t>Київ</a:t>
            </a:r>
            <a:r>
              <a:rPr lang="ru-RU" sz="2800" b="1" i="1" dirty="0"/>
              <a:t>, 1992),</a:t>
            </a:r>
          </a:p>
          <a:p>
            <a:r>
              <a:rPr lang="ru-RU" sz="2800" b="1" i="1" dirty="0"/>
              <a:t>•	«Золота </a:t>
            </a:r>
            <a:r>
              <a:rPr lang="ru-RU" sz="2800" b="1" i="1" dirty="0" err="1"/>
              <a:t>красуня</a:t>
            </a:r>
            <a:r>
              <a:rPr lang="ru-RU" sz="2800" b="1" i="1" dirty="0"/>
              <a:t>» (</a:t>
            </a:r>
            <a:r>
              <a:rPr lang="ru-RU" sz="2800" b="1" i="1" dirty="0" err="1"/>
              <a:t>Київ</a:t>
            </a:r>
            <a:r>
              <a:rPr lang="ru-RU" sz="2800" b="1" i="1" dirty="0"/>
              <a:t>, 1992),</a:t>
            </a:r>
          </a:p>
          <a:p>
            <a:r>
              <a:rPr lang="ru-RU" sz="2800" b="1" i="1" dirty="0"/>
              <a:t>•	«І край мене </a:t>
            </a:r>
            <a:r>
              <a:rPr lang="ru-RU" sz="2800" b="1" i="1" dirty="0" err="1"/>
              <a:t>почує</a:t>
            </a:r>
            <a:r>
              <a:rPr lang="ru-RU" sz="2800" b="1" i="1" dirty="0"/>
              <a:t>» (</a:t>
            </a:r>
            <a:r>
              <a:rPr lang="ru-RU" sz="2800" b="1" i="1" dirty="0" err="1"/>
              <a:t>Київ</a:t>
            </a:r>
            <a:r>
              <a:rPr lang="ru-RU" sz="2800" b="1" i="1" dirty="0"/>
              <a:t>, 1992),</a:t>
            </a:r>
          </a:p>
          <a:p>
            <a:r>
              <a:rPr lang="ru-RU" sz="2800" b="1" i="1" dirty="0"/>
              <a:t>•	</a:t>
            </a:r>
            <a:r>
              <a:rPr lang="ru-RU" sz="2800" b="1" i="1" dirty="0" smtClean="0"/>
              <a:t>«Феномен </a:t>
            </a:r>
            <a:r>
              <a:rPr lang="ru-RU" sz="2800" b="1" i="1" dirty="0" err="1"/>
              <a:t>доби</a:t>
            </a:r>
            <a:r>
              <a:rPr lang="ru-RU" sz="2800" b="1" i="1" dirty="0"/>
              <a:t>» (</a:t>
            </a:r>
            <a:r>
              <a:rPr lang="ru-RU" sz="2800" b="1" i="1" dirty="0" err="1"/>
              <a:t>Київ</a:t>
            </a:r>
            <a:r>
              <a:rPr lang="ru-RU" sz="2800" b="1" i="1" dirty="0"/>
              <a:t>, 1993),</a:t>
            </a:r>
          </a:p>
          <a:p>
            <a:r>
              <a:rPr lang="ru-RU" sz="2800" b="1" i="1" dirty="0"/>
              <a:t>Твори в шести томах, </a:t>
            </a:r>
            <a:r>
              <a:rPr lang="ru-RU" sz="2800" b="1" i="1" dirty="0" err="1"/>
              <a:t>дев'яти</a:t>
            </a:r>
            <a:r>
              <a:rPr lang="ru-RU" sz="2800" b="1" i="1" dirty="0"/>
              <a:t> книгах (</a:t>
            </a:r>
            <a:r>
              <a:rPr lang="ru-RU" sz="2800" b="1" i="1" dirty="0" err="1"/>
              <a:t>Львів</a:t>
            </a:r>
            <a:r>
              <a:rPr lang="ru-RU" sz="2800" b="1" i="1" dirty="0"/>
              <a:t>, 1994—1994).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11560" y="151180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800" b="1" i="1" dirty="0" err="1">
                <a:solidFill>
                  <a:srgbClr val="FF0000"/>
                </a:solidFill>
              </a:rPr>
              <a:t>Життя</a:t>
            </a:r>
            <a:r>
              <a:rPr lang="ru-RU" sz="4800" b="1" i="1" dirty="0">
                <a:solidFill>
                  <a:srgbClr val="FF0000"/>
                </a:solidFill>
              </a:rPr>
              <a:t> </a:t>
            </a:r>
            <a:r>
              <a:rPr lang="ru-RU" sz="4800" b="1" i="1" dirty="0" err="1">
                <a:solidFill>
                  <a:srgbClr val="FF0000"/>
                </a:solidFill>
              </a:rPr>
              <a:t>після</a:t>
            </a:r>
            <a:r>
              <a:rPr lang="ru-RU" sz="4800" b="1" i="1" dirty="0">
                <a:solidFill>
                  <a:srgbClr val="FF0000"/>
                </a:solidFill>
              </a:rPr>
              <a:t> </a:t>
            </a:r>
            <a:r>
              <a:rPr lang="ru-RU" sz="4800" b="1" i="1" dirty="0" err="1" smtClean="0">
                <a:solidFill>
                  <a:srgbClr val="FF0000"/>
                </a:solidFill>
              </a:rPr>
              <a:t>смерті</a:t>
            </a:r>
            <a:r>
              <a:rPr lang="ru-RU" sz="4800" b="1" i="1" dirty="0" smtClean="0">
                <a:solidFill>
                  <a:srgbClr val="FF0000"/>
                </a:solidFill>
              </a:rPr>
              <a:t>:</a:t>
            </a:r>
            <a:endParaRPr lang="ru-RU" sz="4800" b="1" i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69895" y="1988840"/>
            <a:ext cx="1656917" cy="93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676467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 descr="http://pedsovet.su/_ld/379/6825970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691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611560" y="151180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 err="1">
                <a:solidFill>
                  <a:srgbClr val="FF0000"/>
                </a:solidFill>
              </a:rPr>
              <a:t>Життя</a:t>
            </a:r>
            <a:r>
              <a:rPr lang="ru-RU" sz="4800" b="1" i="1" dirty="0">
                <a:solidFill>
                  <a:srgbClr val="FF0000"/>
                </a:solidFill>
              </a:rPr>
              <a:t> </a:t>
            </a:r>
            <a:r>
              <a:rPr lang="ru-RU" sz="4800" b="1" i="1" dirty="0" err="1">
                <a:solidFill>
                  <a:srgbClr val="FF0000"/>
                </a:solidFill>
              </a:rPr>
              <a:t>після</a:t>
            </a:r>
            <a:r>
              <a:rPr lang="ru-RU" sz="4800" b="1" i="1" dirty="0">
                <a:solidFill>
                  <a:srgbClr val="FF0000"/>
                </a:solidFill>
              </a:rPr>
              <a:t> </a:t>
            </a:r>
            <a:r>
              <a:rPr lang="ru-RU" sz="4800" b="1" i="1" dirty="0" err="1" smtClean="0">
                <a:solidFill>
                  <a:srgbClr val="FF0000"/>
                </a:solidFill>
              </a:rPr>
              <a:t>смерті</a:t>
            </a:r>
            <a:r>
              <a:rPr lang="ru-RU" sz="4800" b="1" i="1" dirty="0" smtClean="0">
                <a:solidFill>
                  <a:srgbClr val="FF0000"/>
                </a:solidFill>
              </a:rPr>
              <a:t>:</a:t>
            </a:r>
            <a:endParaRPr lang="ru-RU" sz="4800" b="1" i="1" dirty="0">
              <a:solidFill>
                <a:srgbClr val="FF0000"/>
              </a:solidFill>
            </a:endParaRPr>
          </a:p>
        </p:txBody>
      </p:sp>
      <p:pic>
        <p:nvPicPr>
          <p:cNvPr id="9" name="Рисунок 8" descr="Ukrainian Goldenstar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5" y="982176"/>
            <a:ext cx="1584176" cy="3670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626029" y="4625552"/>
            <a:ext cx="2286000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/>
              <a:t>26 листопада </a:t>
            </a:r>
            <a:r>
              <a:rPr lang="ru-RU" b="1" dirty="0" smtClean="0"/>
              <a:t>2005р. </a:t>
            </a:r>
            <a:r>
              <a:rPr lang="ru-RU" b="1" dirty="0" err="1"/>
              <a:t>Стусу</a:t>
            </a:r>
            <a:r>
              <a:rPr lang="ru-RU" b="1" dirty="0"/>
              <a:t> посмертно </a:t>
            </a:r>
            <a:r>
              <a:rPr lang="ru-RU" b="1" dirty="0" err="1"/>
              <a:t>присвоєно</a:t>
            </a:r>
            <a:r>
              <a:rPr lang="ru-RU" b="1" dirty="0"/>
              <a:t> </a:t>
            </a:r>
            <a:r>
              <a:rPr lang="ru-RU" b="1" dirty="0" err="1"/>
              <a:t>звання</a:t>
            </a:r>
            <a:r>
              <a:rPr lang="ru-RU" b="1" dirty="0"/>
              <a:t> Герой </a:t>
            </a:r>
            <a:r>
              <a:rPr lang="ru-RU" b="1" dirty="0" err="1" smtClean="0"/>
              <a:t>України</a:t>
            </a:r>
            <a:r>
              <a:rPr lang="ru-RU" b="1" dirty="0" smtClean="0"/>
              <a:t>. 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059832" y="3933056"/>
            <a:ext cx="2736304" cy="258532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/>
              <a:t>25 </a:t>
            </a:r>
            <a:r>
              <a:rPr lang="ru-RU" b="1" dirty="0" err="1"/>
              <a:t>грудня</a:t>
            </a:r>
            <a:r>
              <a:rPr lang="ru-RU" b="1" dirty="0"/>
              <a:t> </a:t>
            </a:r>
            <a:r>
              <a:rPr lang="ru-RU" b="1" dirty="0" smtClean="0"/>
              <a:t>1997р.</a:t>
            </a:r>
            <a:r>
              <a:rPr lang="ru-RU" b="1" dirty="0"/>
              <a:t> Указ Президента </a:t>
            </a:r>
            <a:r>
              <a:rPr lang="ru-RU" b="1" dirty="0" err="1"/>
              <a:t>України</a:t>
            </a:r>
            <a:r>
              <a:rPr lang="ru-RU" b="1" dirty="0"/>
              <a:t>  </a:t>
            </a:r>
          </a:p>
          <a:p>
            <a:r>
              <a:rPr lang="ru-RU" b="1" dirty="0"/>
              <a:t>Л. </a:t>
            </a:r>
            <a:r>
              <a:rPr lang="ru-RU" b="1" dirty="0" err="1"/>
              <a:t>Кучми</a:t>
            </a:r>
            <a:r>
              <a:rPr lang="ru-RU" b="1" dirty="0"/>
              <a:t> Про </a:t>
            </a:r>
            <a:r>
              <a:rPr lang="ru-RU" b="1" dirty="0" err="1"/>
              <a:t>нагородження</a:t>
            </a:r>
            <a:r>
              <a:rPr lang="ru-RU" b="1" dirty="0"/>
              <a:t> </a:t>
            </a:r>
            <a:r>
              <a:rPr lang="ru-RU" b="1" dirty="0" err="1"/>
              <a:t>відзнакою</a:t>
            </a:r>
            <a:r>
              <a:rPr lang="ru-RU" b="1" dirty="0"/>
              <a:t> Президента </a:t>
            </a:r>
            <a:r>
              <a:rPr lang="ru-RU" b="1" dirty="0" err="1"/>
              <a:t>України</a:t>
            </a:r>
            <a:r>
              <a:rPr lang="ru-RU" b="1" dirty="0"/>
              <a:t> «Орден князя Ярослава Мудрого» V </a:t>
            </a:r>
            <a:r>
              <a:rPr lang="ru-RU" b="1" dirty="0" err="1"/>
              <a:t>ступеня</a:t>
            </a:r>
            <a:r>
              <a:rPr lang="ru-RU" b="1" dirty="0"/>
              <a:t> </a:t>
            </a:r>
            <a:r>
              <a:rPr lang="ru-RU" b="1" dirty="0" err="1"/>
              <a:t>поета</a:t>
            </a:r>
            <a:r>
              <a:rPr lang="ru-RU" b="1" dirty="0"/>
              <a:t> Василя </a:t>
            </a:r>
            <a:r>
              <a:rPr lang="ru-RU" b="1" dirty="0" err="1" smtClean="0"/>
              <a:t>Стуса</a:t>
            </a:r>
            <a:r>
              <a:rPr lang="ru-RU" b="1" dirty="0" smtClean="0"/>
              <a:t>(посмертно)</a:t>
            </a:r>
            <a:endParaRPr lang="ru-RU" b="1" dirty="0"/>
          </a:p>
        </p:txBody>
      </p:sp>
      <p:pic>
        <p:nvPicPr>
          <p:cNvPr id="12" name="Рисунок 11" descr="Файл:UKRAINE-AWARD-STATE-PREM-SHEVCH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00" y="959594"/>
            <a:ext cx="1984375" cy="273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6372200" y="3801530"/>
            <a:ext cx="2430016" cy="175432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/>
              <a:t>1991р. </a:t>
            </a:r>
            <a:r>
              <a:rPr lang="ru-RU" b="1" dirty="0" err="1"/>
              <a:t>Стуса</a:t>
            </a:r>
            <a:r>
              <a:rPr lang="ru-RU" b="1" dirty="0"/>
              <a:t> посмертно </a:t>
            </a:r>
            <a:r>
              <a:rPr lang="ru-RU" b="1" dirty="0" err="1"/>
              <a:t>відзначено</a:t>
            </a:r>
            <a:r>
              <a:rPr lang="ru-RU" b="1" dirty="0"/>
              <a:t> </a:t>
            </a:r>
            <a:r>
              <a:rPr lang="ru-RU" b="1" dirty="0" err="1"/>
              <a:t>Шевченківською</a:t>
            </a:r>
            <a:r>
              <a:rPr lang="ru-RU" b="1" dirty="0"/>
              <a:t> </a:t>
            </a:r>
            <a:r>
              <a:rPr lang="ru-RU" b="1" dirty="0" err="1"/>
              <a:t>премією</a:t>
            </a:r>
            <a:r>
              <a:rPr lang="ru-RU" b="1" dirty="0"/>
              <a:t> за </a:t>
            </a:r>
            <a:r>
              <a:rPr lang="ru-RU" b="1" dirty="0" err="1"/>
              <a:t>збірку</a:t>
            </a:r>
            <a:r>
              <a:rPr lang="ru-RU" b="1" dirty="0"/>
              <a:t> </a:t>
            </a:r>
            <a:r>
              <a:rPr lang="ru-RU" b="1" dirty="0" err="1"/>
              <a:t>поезій</a:t>
            </a:r>
            <a:r>
              <a:rPr lang="ru-RU" b="1" dirty="0"/>
              <a:t> «Дорога болю» (1990)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1132" y="923393"/>
            <a:ext cx="1755775" cy="287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1797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3192" y="-24951"/>
            <a:ext cx="9167192" cy="6878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116632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800" b="1" i="1" dirty="0" err="1">
                <a:solidFill>
                  <a:srgbClr val="FF0000"/>
                </a:solidFill>
              </a:rPr>
              <a:t>Життя</a:t>
            </a:r>
            <a:r>
              <a:rPr lang="ru-RU" sz="4800" b="1" i="1" dirty="0">
                <a:solidFill>
                  <a:srgbClr val="FF0000"/>
                </a:solidFill>
              </a:rPr>
              <a:t> </a:t>
            </a:r>
            <a:r>
              <a:rPr lang="ru-RU" sz="4800" b="1" i="1" dirty="0" err="1">
                <a:solidFill>
                  <a:srgbClr val="FF0000"/>
                </a:solidFill>
              </a:rPr>
              <a:t>після</a:t>
            </a:r>
            <a:r>
              <a:rPr lang="ru-RU" sz="4800" b="1" i="1" dirty="0">
                <a:solidFill>
                  <a:srgbClr val="FF0000"/>
                </a:solidFill>
              </a:rPr>
              <a:t> </a:t>
            </a:r>
            <a:r>
              <a:rPr lang="ru-RU" sz="4800" b="1" i="1" dirty="0" err="1" smtClean="0">
                <a:solidFill>
                  <a:srgbClr val="FF0000"/>
                </a:solidFill>
              </a:rPr>
              <a:t>смерті</a:t>
            </a:r>
            <a:r>
              <a:rPr lang="ru-RU" sz="4800" b="1" i="1" dirty="0" smtClean="0">
                <a:solidFill>
                  <a:srgbClr val="FF0000"/>
                </a:solidFill>
              </a:rPr>
              <a:t>:</a:t>
            </a:r>
            <a:endParaRPr lang="ru-RU" sz="4800" b="1" i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51920" y="947629"/>
            <a:ext cx="5040560" cy="5189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600" b="1" i="1" dirty="0">
                <a:ea typeface="Calibri"/>
                <a:cs typeface="Times New Roman"/>
              </a:rPr>
              <a:t>За </a:t>
            </a:r>
            <a:r>
              <a:rPr lang="ru-RU" sz="3600" b="1" i="1" dirty="0" err="1">
                <a:ea typeface="Calibri"/>
                <a:cs typeface="Times New Roman"/>
              </a:rPr>
              <a:t>поезіями</a:t>
            </a:r>
            <a:r>
              <a:rPr lang="ru-RU" sz="3600" b="1" i="1" dirty="0">
                <a:ea typeface="Calibri"/>
                <a:cs typeface="Times New Roman"/>
              </a:rPr>
              <a:t> </a:t>
            </a:r>
            <a:r>
              <a:rPr lang="ru-RU" sz="3600" b="1" i="1" dirty="0" err="1">
                <a:ea typeface="Calibri"/>
                <a:cs typeface="Times New Roman"/>
              </a:rPr>
              <a:t>Стуса</a:t>
            </a:r>
            <a:r>
              <a:rPr lang="ru-RU" sz="3600" b="1" i="1" dirty="0">
                <a:ea typeface="Calibri"/>
                <a:cs typeface="Times New Roman"/>
              </a:rPr>
              <a:t> </a:t>
            </a:r>
            <a:r>
              <a:rPr lang="ru-RU" sz="3600" b="1" i="1" dirty="0" err="1">
                <a:ea typeface="Calibri"/>
                <a:cs typeface="Times New Roman"/>
              </a:rPr>
              <a:t>здійснено</a:t>
            </a:r>
            <a:r>
              <a:rPr lang="ru-RU" sz="3600" b="1" i="1" dirty="0">
                <a:ea typeface="Calibri"/>
                <a:cs typeface="Times New Roman"/>
              </a:rPr>
              <a:t> </a:t>
            </a:r>
            <a:r>
              <a:rPr lang="ru-RU" sz="3600" b="1" i="1" dirty="0" err="1">
                <a:ea typeface="Calibri"/>
                <a:cs typeface="Times New Roman"/>
              </a:rPr>
              <a:t>вистави</a:t>
            </a:r>
            <a:r>
              <a:rPr lang="ru-RU" sz="3600" b="1" i="1" dirty="0">
                <a:ea typeface="Calibri"/>
                <a:cs typeface="Times New Roman"/>
              </a:rPr>
              <a:t>: </a:t>
            </a:r>
            <a:r>
              <a:rPr lang="ru-RU" sz="3600" b="1" i="1" dirty="0" err="1">
                <a:ea typeface="Calibri"/>
                <a:cs typeface="Times New Roman"/>
              </a:rPr>
              <a:t>поетична</a:t>
            </a:r>
            <a:r>
              <a:rPr lang="ru-RU" sz="3600" b="1" i="1" dirty="0">
                <a:ea typeface="Calibri"/>
                <a:cs typeface="Times New Roman"/>
              </a:rPr>
              <a:t> </a:t>
            </a:r>
            <a:r>
              <a:rPr lang="ru-RU" sz="3600" b="1" i="1" dirty="0" err="1">
                <a:ea typeface="Calibri"/>
                <a:cs typeface="Times New Roman"/>
              </a:rPr>
              <a:t>композиція</a:t>
            </a:r>
            <a:r>
              <a:rPr lang="ru-RU" sz="3600" b="1" i="1" dirty="0">
                <a:ea typeface="Calibri"/>
                <a:cs typeface="Times New Roman"/>
              </a:rPr>
              <a:t> (1989, </a:t>
            </a:r>
            <a:r>
              <a:rPr lang="ru-RU" sz="3600" b="1" i="1" dirty="0" err="1">
                <a:ea typeface="Calibri"/>
                <a:cs typeface="Times New Roman"/>
              </a:rPr>
              <a:t>Львівський</a:t>
            </a:r>
            <a:r>
              <a:rPr lang="ru-RU" sz="3600" b="1" i="1" dirty="0">
                <a:ea typeface="Calibri"/>
                <a:cs typeface="Times New Roman"/>
              </a:rPr>
              <a:t> </a:t>
            </a:r>
            <a:r>
              <a:rPr lang="ru-RU" sz="3600" b="1" i="1" dirty="0" err="1">
                <a:ea typeface="Calibri"/>
                <a:cs typeface="Times New Roman"/>
              </a:rPr>
              <a:t>молодіжний</a:t>
            </a:r>
            <a:r>
              <a:rPr lang="ru-RU" sz="3600" b="1" i="1" dirty="0">
                <a:ea typeface="Calibri"/>
                <a:cs typeface="Times New Roman"/>
              </a:rPr>
              <a:t> театр), «Птах </a:t>
            </a:r>
            <a:r>
              <a:rPr lang="ru-RU" sz="3600" b="1" i="1" dirty="0" err="1">
                <a:ea typeface="Calibri"/>
                <a:cs typeface="Times New Roman"/>
              </a:rPr>
              <a:t>душі</a:t>
            </a:r>
            <a:r>
              <a:rPr lang="ru-RU" sz="3600" b="1" i="1" dirty="0">
                <a:ea typeface="Calibri"/>
                <a:cs typeface="Times New Roman"/>
              </a:rPr>
              <a:t>» (1993, </a:t>
            </a:r>
            <a:r>
              <a:rPr lang="ru-RU" sz="3600" b="1" i="1" dirty="0" err="1">
                <a:ea typeface="Calibri"/>
                <a:cs typeface="Times New Roman"/>
              </a:rPr>
              <a:t>київський</a:t>
            </a:r>
            <a:r>
              <a:rPr lang="ru-RU" sz="3600" b="1" i="1" dirty="0">
                <a:ea typeface="Calibri"/>
                <a:cs typeface="Times New Roman"/>
              </a:rPr>
              <a:t> </a:t>
            </a:r>
            <a:r>
              <a:rPr lang="ru-RU" sz="3600" b="1" i="1" dirty="0" err="1">
                <a:ea typeface="Calibri"/>
                <a:cs typeface="Times New Roman"/>
              </a:rPr>
              <a:t>мистецький</a:t>
            </a:r>
            <a:r>
              <a:rPr lang="ru-RU" sz="3600" b="1" i="1" dirty="0">
                <a:ea typeface="Calibri"/>
                <a:cs typeface="Times New Roman"/>
              </a:rPr>
              <a:t> </a:t>
            </a:r>
            <a:r>
              <a:rPr lang="ru-RU" sz="3600" b="1" i="1" dirty="0" err="1">
                <a:ea typeface="Calibri"/>
                <a:cs typeface="Times New Roman"/>
              </a:rPr>
              <a:t>колектив</a:t>
            </a:r>
            <a:r>
              <a:rPr lang="ru-RU" sz="3600" b="1" i="1" dirty="0">
                <a:ea typeface="Calibri"/>
                <a:cs typeface="Times New Roman"/>
              </a:rPr>
              <a:t> «</a:t>
            </a:r>
            <a:r>
              <a:rPr lang="ru-RU" sz="3600" b="1" i="1" dirty="0" err="1">
                <a:ea typeface="Calibri"/>
                <a:cs typeface="Times New Roman"/>
              </a:rPr>
              <a:t>Кін</a:t>
            </a:r>
            <a:r>
              <a:rPr lang="ru-RU" sz="3600" b="1" i="1" dirty="0">
                <a:ea typeface="Calibri"/>
                <a:cs typeface="Times New Roman"/>
              </a:rPr>
              <a:t>») та </a:t>
            </a:r>
            <a:r>
              <a:rPr lang="ru-RU" sz="3600" b="1" i="1" dirty="0" err="1">
                <a:ea typeface="Calibri"/>
                <a:cs typeface="Times New Roman"/>
              </a:rPr>
              <a:t>ін</a:t>
            </a:r>
            <a:r>
              <a:rPr lang="ru-RU" sz="3600" b="1" i="1" dirty="0">
                <a:ea typeface="Calibri"/>
                <a:cs typeface="Times New Roman"/>
              </a:rPr>
              <a:t>.</a:t>
            </a:r>
          </a:p>
        </p:txBody>
      </p:sp>
      <p:pic>
        <p:nvPicPr>
          <p:cNvPr id="1028" name="Picture 4" descr="Театр Курбаса 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712"/>
            <a:ext cx="2736304" cy="331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71600" y="4031704"/>
            <a:ext cx="273630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 smtClean="0">
                <a:solidFill>
                  <a:srgbClr val="0070C0"/>
                </a:solidFill>
              </a:rPr>
              <a:t>Львівский</a:t>
            </a:r>
            <a:r>
              <a:rPr lang="ru-RU" sz="3200" b="1" dirty="0" smtClean="0">
                <a:solidFill>
                  <a:srgbClr val="0070C0"/>
                </a:solidFill>
              </a:rPr>
              <a:t> </a:t>
            </a:r>
            <a:r>
              <a:rPr lang="ru-RU" sz="3200" b="1" dirty="0" err="1" smtClean="0">
                <a:solidFill>
                  <a:srgbClr val="0070C0"/>
                </a:solidFill>
              </a:rPr>
              <a:t>молодіжний</a:t>
            </a:r>
            <a:r>
              <a:rPr lang="ru-RU" sz="3200" b="1" dirty="0" smtClean="0">
                <a:solidFill>
                  <a:srgbClr val="0070C0"/>
                </a:solidFill>
              </a:rPr>
              <a:t> театр</a:t>
            </a:r>
          </a:p>
          <a:p>
            <a:r>
              <a:rPr lang="ru-RU" sz="3200" b="1" dirty="0" smtClean="0">
                <a:solidFill>
                  <a:srgbClr val="0070C0"/>
                </a:solidFill>
              </a:rPr>
              <a:t> </a:t>
            </a:r>
            <a:r>
              <a:rPr lang="ru-RU" sz="3200" b="1" dirty="0" err="1" smtClean="0">
                <a:solidFill>
                  <a:srgbClr val="0070C0"/>
                </a:solidFill>
              </a:rPr>
              <a:t>ім</a:t>
            </a:r>
            <a:r>
              <a:rPr lang="ru-RU" sz="3200" b="1" dirty="0">
                <a:solidFill>
                  <a:srgbClr val="0070C0"/>
                </a:solidFill>
              </a:rPr>
              <a:t>. Леся </a:t>
            </a:r>
            <a:r>
              <a:rPr lang="ru-RU" sz="3200" b="1" dirty="0" err="1">
                <a:solidFill>
                  <a:srgbClr val="0070C0"/>
                </a:solidFill>
              </a:rPr>
              <a:t>Курбаса</a:t>
            </a:r>
            <a:endParaRPr lang="ru-RU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44055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pedsovet.su/_ld/379/6825970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755576" y="21162"/>
            <a:ext cx="81003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800" b="1" i="1" dirty="0" err="1">
                <a:solidFill>
                  <a:srgbClr val="FF0000"/>
                </a:solidFill>
              </a:rPr>
              <a:t>Життя</a:t>
            </a:r>
            <a:r>
              <a:rPr lang="ru-RU" sz="4800" b="1" i="1" dirty="0">
                <a:solidFill>
                  <a:srgbClr val="FF0000"/>
                </a:solidFill>
              </a:rPr>
              <a:t> </a:t>
            </a:r>
            <a:r>
              <a:rPr lang="ru-RU" sz="4800" b="1" i="1" dirty="0" err="1">
                <a:solidFill>
                  <a:srgbClr val="FF0000"/>
                </a:solidFill>
              </a:rPr>
              <a:t>після</a:t>
            </a:r>
            <a:r>
              <a:rPr lang="ru-RU" sz="4800" b="1" i="1" dirty="0">
                <a:solidFill>
                  <a:srgbClr val="FF0000"/>
                </a:solidFill>
              </a:rPr>
              <a:t> </a:t>
            </a:r>
            <a:r>
              <a:rPr lang="ru-RU" sz="4800" b="1" i="1" dirty="0" err="1" smtClean="0">
                <a:solidFill>
                  <a:srgbClr val="FF0000"/>
                </a:solidFill>
              </a:rPr>
              <a:t>смерті</a:t>
            </a:r>
            <a:r>
              <a:rPr lang="ru-RU" sz="4800" b="1" i="1" dirty="0" smtClean="0">
                <a:solidFill>
                  <a:srgbClr val="FF0000"/>
                </a:solidFill>
              </a:rPr>
              <a:t>:</a:t>
            </a:r>
            <a:endParaRPr lang="ru-RU" sz="4800" b="1" i="1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99592" y="756594"/>
            <a:ext cx="7776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0070C0"/>
                </a:solidFill>
              </a:rPr>
              <a:t>Документальна </a:t>
            </a:r>
            <a:r>
              <a:rPr lang="ru-RU" sz="2400" b="1" i="1" dirty="0" err="1">
                <a:solidFill>
                  <a:srgbClr val="0070C0"/>
                </a:solidFill>
              </a:rPr>
              <a:t>трилогія</a:t>
            </a:r>
            <a:r>
              <a:rPr lang="ru-RU" sz="2400" b="1" i="1" dirty="0">
                <a:solidFill>
                  <a:srgbClr val="0070C0"/>
                </a:solidFill>
              </a:rPr>
              <a:t> "</a:t>
            </a:r>
            <a:r>
              <a:rPr lang="ru-RU" sz="2400" b="1" i="1" dirty="0" err="1">
                <a:solidFill>
                  <a:srgbClr val="0070C0"/>
                </a:solidFill>
              </a:rPr>
              <a:t>Просвітлої</a:t>
            </a:r>
            <a:r>
              <a:rPr lang="ru-RU" sz="2400" b="1" i="1" dirty="0">
                <a:solidFill>
                  <a:srgbClr val="0070C0"/>
                </a:solidFill>
              </a:rPr>
              <a:t> дороги </a:t>
            </a:r>
            <a:r>
              <a:rPr lang="ru-RU" sz="2400" b="1" i="1" dirty="0" err="1">
                <a:solidFill>
                  <a:srgbClr val="0070C0"/>
                </a:solidFill>
              </a:rPr>
              <a:t>свічка</a:t>
            </a:r>
            <a:r>
              <a:rPr lang="ru-RU" sz="2400" b="1" i="1" dirty="0">
                <a:solidFill>
                  <a:srgbClr val="0070C0"/>
                </a:solidFill>
              </a:rPr>
              <a:t> </a:t>
            </a:r>
            <a:r>
              <a:rPr lang="ru-RU" sz="2400" b="1" i="1" dirty="0" err="1">
                <a:solidFill>
                  <a:srgbClr val="0070C0"/>
                </a:solidFill>
              </a:rPr>
              <a:t>чорна</a:t>
            </a:r>
            <a:r>
              <a:rPr lang="ru-RU" sz="2400" b="1" i="1" dirty="0">
                <a:solidFill>
                  <a:srgbClr val="0070C0"/>
                </a:solidFill>
              </a:rPr>
              <a:t>". </a:t>
            </a:r>
            <a:r>
              <a:rPr lang="ru-RU" sz="2400" b="1" i="1" dirty="0" err="1">
                <a:solidFill>
                  <a:srgbClr val="0070C0"/>
                </a:solidFill>
              </a:rPr>
              <a:t>Пам’яті</a:t>
            </a:r>
            <a:r>
              <a:rPr lang="ru-RU" sz="2400" b="1" i="1" dirty="0">
                <a:solidFill>
                  <a:srgbClr val="0070C0"/>
                </a:solidFill>
              </a:rPr>
              <a:t> Василя </a:t>
            </a:r>
            <a:r>
              <a:rPr lang="ru-RU" sz="2400" b="1" i="1" dirty="0" err="1">
                <a:solidFill>
                  <a:srgbClr val="0070C0"/>
                </a:solidFill>
              </a:rPr>
              <a:t>Стуса</a:t>
            </a:r>
            <a:r>
              <a:rPr lang="ru-RU" sz="2400" b="1" i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356400" y="1608128"/>
            <a:ext cx="549956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err="1"/>
              <a:t>фільм</a:t>
            </a:r>
            <a:r>
              <a:rPr lang="ru-RU" sz="2400" b="1" i="1" dirty="0"/>
              <a:t> 1: </a:t>
            </a:r>
            <a:r>
              <a:rPr lang="ru-RU" sz="2400" b="1" i="1" dirty="0">
                <a:solidFill>
                  <a:srgbClr val="FF0000"/>
                </a:solidFill>
              </a:rPr>
              <a:t>"Верни до мене, </a:t>
            </a:r>
            <a:r>
              <a:rPr lang="ru-RU" sz="2400" b="1" i="1" dirty="0" err="1">
                <a:solidFill>
                  <a:srgbClr val="FF0000"/>
                </a:solidFill>
              </a:rPr>
              <a:t>пам'яте</a:t>
            </a:r>
            <a:r>
              <a:rPr lang="ru-RU" sz="2400" b="1" i="1" dirty="0">
                <a:solidFill>
                  <a:srgbClr val="FF0000"/>
                </a:solidFill>
              </a:rPr>
              <a:t> моя" </a:t>
            </a:r>
          </a:p>
          <a:p>
            <a:r>
              <a:rPr lang="ru-RU" sz="2400" b="1" i="1" dirty="0" err="1"/>
              <a:t>фільм</a:t>
            </a:r>
            <a:r>
              <a:rPr lang="ru-RU" sz="2400" b="1" i="1" dirty="0"/>
              <a:t> 2: </a:t>
            </a:r>
            <a:r>
              <a:rPr lang="ru-RU" sz="2400" b="1" i="1" dirty="0">
                <a:solidFill>
                  <a:srgbClr val="FF0000"/>
                </a:solidFill>
              </a:rPr>
              <a:t>"У </a:t>
            </a:r>
            <a:r>
              <a:rPr lang="ru-RU" sz="2400" b="1" i="1" dirty="0" err="1">
                <a:solidFill>
                  <a:srgbClr val="FF0000"/>
                </a:solidFill>
              </a:rPr>
              <a:t>білій</a:t>
            </a:r>
            <a:r>
              <a:rPr lang="ru-RU" sz="2400" b="1" i="1" dirty="0">
                <a:solidFill>
                  <a:srgbClr val="FF0000"/>
                </a:solidFill>
              </a:rPr>
              <a:t> </a:t>
            </a:r>
            <a:r>
              <a:rPr lang="ru-RU" sz="2400" b="1" i="1" dirty="0" err="1">
                <a:solidFill>
                  <a:srgbClr val="FF0000"/>
                </a:solidFill>
              </a:rPr>
              <a:t>стужі</a:t>
            </a:r>
            <a:r>
              <a:rPr lang="ru-RU" sz="2400" b="1" i="1" dirty="0">
                <a:solidFill>
                  <a:srgbClr val="FF0000"/>
                </a:solidFill>
              </a:rPr>
              <a:t> </a:t>
            </a:r>
            <a:r>
              <a:rPr lang="ru-RU" sz="2400" b="1" i="1" dirty="0" err="1">
                <a:solidFill>
                  <a:srgbClr val="FF0000"/>
                </a:solidFill>
              </a:rPr>
              <a:t>сонце</a:t>
            </a:r>
            <a:r>
              <a:rPr lang="ru-RU" sz="2400" b="1" i="1" dirty="0">
                <a:solidFill>
                  <a:srgbClr val="FF0000"/>
                </a:solidFill>
              </a:rPr>
              <a:t> </a:t>
            </a:r>
            <a:r>
              <a:rPr lang="ru-RU" sz="2400" b="1" i="1" dirty="0" err="1">
                <a:solidFill>
                  <a:srgbClr val="FF0000"/>
                </a:solidFill>
              </a:rPr>
              <a:t>України</a:t>
            </a:r>
            <a:r>
              <a:rPr lang="ru-RU" sz="2400" b="1" i="1" dirty="0">
                <a:solidFill>
                  <a:srgbClr val="FF0000"/>
                </a:solidFill>
              </a:rPr>
              <a:t>"</a:t>
            </a:r>
          </a:p>
          <a:p>
            <a:r>
              <a:rPr lang="ru-RU" sz="2400" b="1" i="1" dirty="0" err="1"/>
              <a:t>фільм</a:t>
            </a:r>
            <a:r>
              <a:rPr lang="ru-RU" sz="2400" b="1" i="1" dirty="0"/>
              <a:t> 3: </a:t>
            </a:r>
            <a:r>
              <a:rPr lang="ru-RU" sz="2400" b="1" i="1" dirty="0">
                <a:solidFill>
                  <a:srgbClr val="FF0000"/>
                </a:solidFill>
              </a:rPr>
              <a:t>"</a:t>
            </a:r>
            <a:r>
              <a:rPr lang="ru-RU" sz="2400" b="1" i="1" dirty="0" err="1">
                <a:solidFill>
                  <a:srgbClr val="FF0000"/>
                </a:solidFill>
              </a:rPr>
              <a:t>Розіп"ятий</a:t>
            </a:r>
            <a:r>
              <a:rPr lang="ru-RU" sz="2400" b="1" i="1" dirty="0">
                <a:solidFill>
                  <a:srgbClr val="FF0000"/>
                </a:solidFill>
              </a:rPr>
              <a:t> на </a:t>
            </a:r>
            <a:r>
              <a:rPr lang="ru-RU" sz="2400" b="1" i="1" dirty="0" err="1">
                <a:solidFill>
                  <a:srgbClr val="FF0000"/>
                </a:solidFill>
              </a:rPr>
              <a:t>чорному</a:t>
            </a:r>
            <a:r>
              <a:rPr lang="ru-RU" sz="2400" b="1" i="1" dirty="0">
                <a:solidFill>
                  <a:srgbClr val="FF0000"/>
                </a:solidFill>
              </a:rPr>
              <a:t> </a:t>
            </a:r>
            <a:r>
              <a:rPr lang="ru-RU" sz="2400" b="1" i="1" dirty="0" err="1">
                <a:solidFill>
                  <a:srgbClr val="FF0000"/>
                </a:solidFill>
              </a:rPr>
              <a:t>хресті</a:t>
            </a:r>
            <a:r>
              <a:rPr lang="ru-RU" sz="2400" b="1" i="1" dirty="0">
                <a:solidFill>
                  <a:srgbClr val="FF0000"/>
                </a:solidFill>
              </a:rPr>
              <a:t>"</a:t>
            </a:r>
          </a:p>
          <a:p>
            <a:r>
              <a:rPr lang="ru-RU" sz="2400" b="1" i="1" dirty="0" err="1"/>
              <a:t>Режисер</a:t>
            </a:r>
            <a:r>
              <a:rPr lang="ru-RU" sz="2400" b="1" i="1" dirty="0"/>
              <a:t>: </a:t>
            </a:r>
            <a:r>
              <a:rPr lang="ru-RU" sz="2400" b="1" i="1" dirty="0" err="1"/>
              <a:t>Станіслав</a:t>
            </a:r>
            <a:r>
              <a:rPr lang="ru-RU" sz="2400" b="1" i="1" dirty="0"/>
              <a:t> </a:t>
            </a:r>
            <a:r>
              <a:rPr lang="ru-RU" sz="2400" b="1" i="1" dirty="0" err="1"/>
              <a:t>Чернілевський</a:t>
            </a:r>
            <a:r>
              <a:rPr lang="ru-RU" sz="2400" b="1" i="1" dirty="0"/>
              <a:t> </a:t>
            </a:r>
          </a:p>
          <a:p>
            <a:r>
              <a:rPr lang="ru-RU" sz="2400" b="1" i="1" dirty="0" err="1"/>
              <a:t>Сценарій</a:t>
            </a:r>
            <a:r>
              <a:rPr lang="ru-RU" sz="2400" b="1" i="1" dirty="0"/>
              <a:t>: </a:t>
            </a:r>
            <a:r>
              <a:rPr lang="ru-RU" sz="2400" b="1" i="1" dirty="0" err="1"/>
              <a:t>Дмитра</a:t>
            </a:r>
            <a:r>
              <a:rPr lang="ru-RU" sz="2400" b="1" i="1" dirty="0"/>
              <a:t> </a:t>
            </a:r>
            <a:r>
              <a:rPr lang="ru-RU" sz="2400" b="1" i="1" dirty="0" err="1"/>
              <a:t>Стуса</a:t>
            </a:r>
            <a:r>
              <a:rPr lang="ru-RU" sz="2400" b="1" i="1" dirty="0"/>
              <a:t>, </a:t>
            </a:r>
            <a:r>
              <a:rPr lang="ru-RU" sz="2400" b="1" i="1" dirty="0" err="1"/>
              <a:t>Володимира</a:t>
            </a:r>
            <a:r>
              <a:rPr lang="ru-RU" sz="2400" b="1" i="1" dirty="0"/>
              <a:t> </a:t>
            </a:r>
            <a:r>
              <a:rPr lang="ru-RU" sz="2400" b="1" i="1" dirty="0" err="1"/>
              <a:t>Шовкошитного</a:t>
            </a:r>
            <a:r>
              <a:rPr lang="ru-RU" sz="2400" b="1" i="1" dirty="0"/>
              <a:t>, </a:t>
            </a:r>
            <a:r>
              <a:rPr lang="ru-RU" sz="2400" b="1" i="1" dirty="0" err="1"/>
              <a:t>Станіслава</a:t>
            </a:r>
            <a:r>
              <a:rPr lang="ru-RU" sz="2400" b="1" i="1" dirty="0"/>
              <a:t> </a:t>
            </a:r>
            <a:r>
              <a:rPr lang="ru-RU" sz="2400" b="1" i="1" dirty="0" err="1" smtClean="0"/>
              <a:t>Чернілевського</a:t>
            </a:r>
            <a:endParaRPr lang="ru-RU" sz="2400" b="1" i="1" dirty="0" smtClean="0"/>
          </a:p>
          <a:p>
            <a:r>
              <a:rPr lang="ru-RU" sz="2400" b="1" i="1" dirty="0" err="1"/>
              <a:t>Кіностудія</a:t>
            </a:r>
            <a:r>
              <a:rPr lang="ru-RU" sz="2400" b="1" i="1" dirty="0"/>
              <a:t>: "</a:t>
            </a:r>
            <a:r>
              <a:rPr lang="ru-RU" sz="2400" b="1" i="1" dirty="0" err="1"/>
              <a:t>Галичина-фільм</a:t>
            </a:r>
            <a:r>
              <a:rPr lang="ru-RU" sz="2400" b="1" i="1" dirty="0"/>
              <a:t>" 1992</a:t>
            </a:r>
          </a:p>
        </p:txBody>
      </p:sp>
      <p:pic>
        <p:nvPicPr>
          <p:cNvPr id="9" name="Рисунок 8" descr="http://sumno.org.ua/media/images/galleries/2008/11/17/obkladynky/vasilstus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079" y="1587591"/>
            <a:ext cx="2628900" cy="356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683079" y="5517232"/>
            <a:ext cx="81728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solidFill>
                  <a:srgbClr val="0070C0"/>
                </a:solidFill>
              </a:rPr>
              <a:t>Творців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err="1">
                <a:solidFill>
                  <a:srgbClr val="0070C0"/>
                </a:solidFill>
              </a:rPr>
              <a:t>фільму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err="1">
                <a:solidFill>
                  <a:srgbClr val="0070C0"/>
                </a:solidFill>
              </a:rPr>
              <a:t>висували</a:t>
            </a:r>
            <a:r>
              <a:rPr lang="ru-RU" sz="2000" b="1" dirty="0">
                <a:solidFill>
                  <a:srgbClr val="0070C0"/>
                </a:solidFill>
              </a:rPr>
              <a:t> на </a:t>
            </a:r>
            <a:r>
              <a:rPr lang="ru-RU" sz="2000" b="1" dirty="0" err="1">
                <a:solidFill>
                  <a:srgbClr val="0070C0"/>
                </a:solidFill>
              </a:rPr>
              <a:t>здобуття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err="1">
                <a:solidFill>
                  <a:srgbClr val="0070C0"/>
                </a:solidFill>
              </a:rPr>
              <a:t>Шевченківської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err="1">
                <a:solidFill>
                  <a:srgbClr val="0070C0"/>
                </a:solidFill>
              </a:rPr>
              <a:t>премії</a:t>
            </a:r>
            <a:r>
              <a:rPr lang="ru-RU" sz="2000" b="1" dirty="0">
                <a:solidFill>
                  <a:srgbClr val="0070C0"/>
                </a:solidFill>
              </a:rPr>
              <a:t>, але </a:t>
            </a:r>
            <a:r>
              <a:rPr lang="ru-RU" sz="2000" b="1" dirty="0" err="1">
                <a:solidFill>
                  <a:srgbClr val="0070C0"/>
                </a:solidFill>
              </a:rPr>
              <a:t>місця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err="1">
                <a:solidFill>
                  <a:srgbClr val="0070C0"/>
                </a:solidFill>
              </a:rPr>
              <a:t>серед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err="1">
                <a:solidFill>
                  <a:srgbClr val="0070C0"/>
                </a:solidFill>
              </a:rPr>
              <a:t>її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err="1">
                <a:solidFill>
                  <a:srgbClr val="0070C0"/>
                </a:solidFill>
              </a:rPr>
              <a:t>лауреатів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err="1">
                <a:solidFill>
                  <a:srgbClr val="0070C0"/>
                </a:solidFill>
              </a:rPr>
              <a:t>їм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err="1">
                <a:solidFill>
                  <a:srgbClr val="0070C0"/>
                </a:solidFill>
              </a:rPr>
              <a:t>допоки</a:t>
            </a:r>
            <a:r>
              <a:rPr lang="ru-RU" sz="2000" b="1" dirty="0">
                <a:solidFill>
                  <a:srgbClr val="0070C0"/>
                </a:solidFill>
              </a:rPr>
              <a:t> не </a:t>
            </a:r>
            <a:r>
              <a:rPr lang="ru-RU" sz="2000" b="1" dirty="0" err="1">
                <a:solidFill>
                  <a:srgbClr val="0070C0"/>
                </a:solidFill>
              </a:rPr>
              <a:t>знайшлося</a:t>
            </a:r>
            <a:r>
              <a:rPr lang="ru-RU" sz="2000" b="1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5526244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 descr="http://pedsovet.su/_ld/379/6825970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60" y="0"/>
            <a:ext cx="9144000" cy="684691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611560" y="151180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 err="1">
                <a:solidFill>
                  <a:srgbClr val="FF0000"/>
                </a:solidFill>
              </a:rPr>
              <a:t>Життя</a:t>
            </a:r>
            <a:r>
              <a:rPr lang="ru-RU" sz="4800" b="1" i="1" dirty="0">
                <a:solidFill>
                  <a:srgbClr val="FF0000"/>
                </a:solidFill>
              </a:rPr>
              <a:t> </a:t>
            </a:r>
            <a:r>
              <a:rPr lang="ru-RU" sz="4800" b="1" i="1" dirty="0" err="1">
                <a:solidFill>
                  <a:srgbClr val="FF0000"/>
                </a:solidFill>
              </a:rPr>
              <a:t>після</a:t>
            </a:r>
            <a:r>
              <a:rPr lang="ru-RU" sz="4800" b="1" i="1" dirty="0">
                <a:solidFill>
                  <a:srgbClr val="FF0000"/>
                </a:solidFill>
              </a:rPr>
              <a:t> </a:t>
            </a:r>
            <a:r>
              <a:rPr lang="ru-RU" sz="4800" b="1" i="1" dirty="0" err="1" smtClean="0">
                <a:solidFill>
                  <a:srgbClr val="FF0000"/>
                </a:solidFill>
              </a:rPr>
              <a:t>смерті</a:t>
            </a:r>
            <a:r>
              <a:rPr lang="ru-RU" sz="4800" b="1" i="1" dirty="0" smtClean="0">
                <a:solidFill>
                  <a:srgbClr val="FF0000"/>
                </a:solidFill>
              </a:rPr>
              <a:t>:</a:t>
            </a:r>
            <a:endParaRPr lang="ru-RU" sz="4800" b="1" i="1" dirty="0">
              <a:solidFill>
                <a:srgbClr val="FF0000"/>
              </a:solidFill>
            </a:endParaRPr>
          </a:p>
        </p:txBody>
      </p:sp>
      <p:pic>
        <p:nvPicPr>
          <p:cNvPr id="10" name="Рисунок 9" descr="http://khpg.org/files/photos/135765218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1247" y="836713"/>
            <a:ext cx="3473834" cy="230425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3354353" y="3216207"/>
            <a:ext cx="32221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0070C0"/>
                </a:solidFill>
              </a:rPr>
              <a:t>Пам’ятник</a:t>
            </a:r>
            <a:r>
              <a:rPr lang="ru-RU" b="1" dirty="0">
                <a:solidFill>
                  <a:srgbClr val="0070C0"/>
                </a:solidFill>
              </a:rPr>
              <a:t> Василю </a:t>
            </a:r>
            <a:r>
              <a:rPr lang="ru-RU" b="1" dirty="0" err="1">
                <a:solidFill>
                  <a:srgbClr val="0070C0"/>
                </a:solidFill>
              </a:rPr>
              <a:t>Стусу</a:t>
            </a:r>
            <a:r>
              <a:rPr lang="ru-RU" b="1" dirty="0">
                <a:solidFill>
                  <a:srgbClr val="0070C0"/>
                </a:solidFill>
              </a:rPr>
              <a:t> в </a:t>
            </a:r>
            <a:r>
              <a:rPr lang="ru-RU" b="1" dirty="0" err="1">
                <a:solidFill>
                  <a:srgbClr val="0070C0"/>
                </a:solidFill>
              </a:rPr>
              <a:t>селі</a:t>
            </a:r>
            <a:endParaRPr lang="ru-RU" b="1" dirty="0">
              <a:solidFill>
                <a:srgbClr val="0070C0"/>
              </a:solidFill>
            </a:endParaRPr>
          </a:p>
          <a:p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Рахнівка</a:t>
            </a:r>
            <a:r>
              <a:rPr lang="ru-RU" b="1" dirty="0">
                <a:solidFill>
                  <a:srgbClr val="0070C0"/>
                </a:solidFill>
              </a:rPr>
              <a:t>  </a:t>
            </a:r>
            <a:r>
              <a:rPr lang="ru-RU" b="1" dirty="0" err="1">
                <a:solidFill>
                  <a:srgbClr val="0070C0"/>
                </a:solidFill>
              </a:rPr>
              <a:t>Вінницької</a:t>
            </a:r>
            <a:r>
              <a:rPr lang="ru-RU" b="1" dirty="0">
                <a:solidFill>
                  <a:srgbClr val="0070C0"/>
                </a:solidFill>
              </a:rPr>
              <a:t> обл.</a:t>
            </a:r>
          </a:p>
        </p:txBody>
      </p:sp>
      <p:pic>
        <p:nvPicPr>
          <p:cNvPr id="11" name="Рисунок 10" descr="http://s00.yaplakal.com/pics/pics_preview/0/2/7/88772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311" y="3683511"/>
            <a:ext cx="2119424" cy="201622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579984" y="5688024"/>
            <a:ext cx="25815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0070C0"/>
                </a:solidFill>
              </a:rPr>
              <a:t>Пам’ятник</a:t>
            </a:r>
            <a:r>
              <a:rPr lang="ru-RU" b="1" dirty="0">
                <a:solidFill>
                  <a:srgbClr val="0070C0"/>
                </a:solidFill>
              </a:rPr>
              <a:t> Василю </a:t>
            </a:r>
            <a:r>
              <a:rPr lang="ru-RU" b="1" dirty="0" err="1">
                <a:solidFill>
                  <a:srgbClr val="0070C0"/>
                </a:solidFill>
              </a:rPr>
              <a:t>Стусу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smtClean="0">
                <a:solidFill>
                  <a:srgbClr val="0070C0"/>
                </a:solidFill>
              </a:rPr>
              <a:t>у </a:t>
            </a:r>
            <a:r>
              <a:rPr lang="ru-RU" b="1" dirty="0" err="1">
                <a:solidFill>
                  <a:srgbClr val="0070C0"/>
                </a:solidFill>
              </a:rPr>
              <a:t>Вінниці</a:t>
            </a:r>
            <a:r>
              <a:rPr lang="ru-RU" b="1" dirty="0">
                <a:solidFill>
                  <a:srgbClr val="0070C0"/>
                </a:solidFill>
              </a:rPr>
              <a:t>  на </a:t>
            </a:r>
            <a:r>
              <a:rPr lang="ru-RU" b="1" dirty="0" err="1">
                <a:solidFill>
                  <a:srgbClr val="0070C0"/>
                </a:solidFill>
              </a:rPr>
              <a:t>площі</a:t>
            </a:r>
            <a:r>
              <a:rPr lang="ru-RU" b="1" dirty="0">
                <a:solidFill>
                  <a:srgbClr val="0070C0"/>
                </a:solidFill>
              </a:rPr>
              <a:t> Василя </a:t>
            </a:r>
            <a:r>
              <a:rPr lang="ru-RU" b="1" dirty="0" err="1">
                <a:solidFill>
                  <a:srgbClr val="0070C0"/>
                </a:solidFill>
              </a:rPr>
              <a:t>Стуса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12" name="Рисунок 11" descr="http://ukrgeroes.narod.ru/StusVS_pam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0517" y="824204"/>
            <a:ext cx="2105025" cy="280479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7125816" y="3664249"/>
            <a:ext cx="20162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0070C0"/>
                </a:solidFill>
              </a:rPr>
              <a:t>Пам’ятний</a:t>
            </a:r>
            <a:r>
              <a:rPr lang="ru-RU" b="1" dirty="0">
                <a:solidFill>
                  <a:srgbClr val="0070C0"/>
                </a:solidFill>
              </a:rPr>
              <a:t> знак Василю </a:t>
            </a:r>
            <a:r>
              <a:rPr lang="ru-RU" b="1" dirty="0" err="1">
                <a:solidFill>
                  <a:srgbClr val="0070C0"/>
                </a:solidFill>
              </a:rPr>
              <a:t>Стусу</a:t>
            </a:r>
            <a:r>
              <a:rPr lang="ru-RU" b="1" dirty="0">
                <a:solidFill>
                  <a:srgbClr val="0070C0"/>
                </a:solidFill>
              </a:rPr>
              <a:t> </a:t>
            </a:r>
          </a:p>
          <a:p>
            <a:r>
              <a:rPr lang="ru-RU" b="1" dirty="0">
                <a:solidFill>
                  <a:srgbClr val="0070C0"/>
                </a:solidFill>
              </a:rPr>
              <a:t>В </a:t>
            </a:r>
            <a:r>
              <a:rPr lang="ru-RU" b="1" dirty="0" err="1">
                <a:solidFill>
                  <a:srgbClr val="0070C0"/>
                </a:solidFill>
              </a:rPr>
              <a:t>Києві</a:t>
            </a:r>
            <a:r>
              <a:rPr lang="ru-RU" b="1" dirty="0">
                <a:solidFill>
                  <a:srgbClr val="0070C0"/>
                </a:solidFill>
              </a:rPr>
              <a:t> на </a:t>
            </a:r>
            <a:r>
              <a:rPr lang="ru-RU" b="1" dirty="0" err="1">
                <a:solidFill>
                  <a:srgbClr val="0070C0"/>
                </a:solidFill>
              </a:rPr>
              <a:t>місці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будинку</a:t>
            </a:r>
            <a:r>
              <a:rPr lang="ru-RU" b="1" dirty="0">
                <a:solidFill>
                  <a:srgbClr val="0070C0"/>
                </a:solidFill>
              </a:rPr>
              <a:t>,</a:t>
            </a:r>
          </a:p>
          <a:p>
            <a:r>
              <a:rPr lang="ru-RU" b="1" dirty="0">
                <a:solidFill>
                  <a:srgbClr val="0070C0"/>
                </a:solidFill>
              </a:rPr>
              <a:t>де </a:t>
            </a:r>
            <a:r>
              <a:rPr lang="ru-RU" b="1" dirty="0" err="1">
                <a:solidFill>
                  <a:srgbClr val="0070C0"/>
                </a:solidFill>
              </a:rPr>
              <a:t>він</a:t>
            </a:r>
            <a:r>
              <a:rPr lang="ru-RU" b="1" dirty="0">
                <a:solidFill>
                  <a:srgbClr val="0070C0"/>
                </a:solidFill>
              </a:rPr>
              <a:t> жив.</a:t>
            </a:r>
          </a:p>
        </p:txBody>
      </p:sp>
      <p:pic>
        <p:nvPicPr>
          <p:cNvPr id="14" name="Рисунок 13" descr="http://newvv.net/images/stories/photoreport/resized/317/1375700621_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862538"/>
            <a:ext cx="3156585" cy="210248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Прямоугольник 12"/>
          <p:cNvSpPr/>
          <p:nvPr/>
        </p:nvSpPr>
        <p:spPr>
          <a:xfrm>
            <a:off x="2772304" y="596502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err="1">
                <a:solidFill>
                  <a:srgbClr val="0070C0"/>
                </a:solidFill>
              </a:rPr>
              <a:t>Пам’ятник</a:t>
            </a:r>
            <a:r>
              <a:rPr lang="ru-RU" b="1" dirty="0">
                <a:solidFill>
                  <a:srgbClr val="0070C0"/>
                </a:solidFill>
              </a:rPr>
              <a:t> Василя </a:t>
            </a:r>
            <a:r>
              <a:rPr lang="ru-RU" b="1" dirty="0" err="1">
                <a:solidFill>
                  <a:srgbClr val="0070C0"/>
                </a:solidFill>
              </a:rPr>
              <a:t>Стуса</a:t>
            </a:r>
            <a:r>
              <a:rPr lang="ru-RU" b="1" dirty="0">
                <a:solidFill>
                  <a:srgbClr val="0070C0"/>
                </a:solidFill>
              </a:rPr>
              <a:t>, </a:t>
            </a:r>
            <a:r>
              <a:rPr lang="ru-RU" b="1" dirty="0" err="1" smtClean="0">
                <a:solidFill>
                  <a:srgbClr val="0070C0"/>
                </a:solidFill>
              </a:rPr>
              <a:t>який</a:t>
            </a:r>
            <a:r>
              <a:rPr lang="ru-RU" b="1" dirty="0" smtClean="0">
                <a:solidFill>
                  <a:srgbClr val="0070C0"/>
                </a:solidFill>
              </a:rPr>
              <a:t>  </a:t>
            </a:r>
            <a:r>
              <a:rPr lang="ru-RU" b="1" dirty="0" err="1">
                <a:solidFill>
                  <a:srgbClr val="0070C0"/>
                </a:solidFill>
              </a:rPr>
              <a:t>встановила</a:t>
            </a:r>
            <a:r>
              <a:rPr lang="ru-RU" b="1" dirty="0">
                <a:solidFill>
                  <a:srgbClr val="0070C0"/>
                </a:solidFill>
              </a:rPr>
              <a:t> </a:t>
            </a:r>
          </a:p>
          <a:p>
            <a:r>
              <a:rPr lang="ru-RU" b="1" dirty="0" err="1">
                <a:solidFill>
                  <a:srgbClr val="0070C0"/>
                </a:solidFill>
              </a:rPr>
              <a:t>ніжинська</a:t>
            </a:r>
            <a:r>
              <a:rPr lang="ru-RU" b="1" dirty="0">
                <a:solidFill>
                  <a:srgbClr val="0070C0"/>
                </a:solidFill>
              </a:rPr>
              <a:t>  «</a:t>
            </a:r>
            <a:r>
              <a:rPr lang="ru-RU" b="1" dirty="0" err="1">
                <a:solidFill>
                  <a:srgbClr val="0070C0"/>
                </a:solidFill>
              </a:rPr>
              <a:t>Просвіта</a:t>
            </a:r>
            <a:r>
              <a:rPr lang="ru-RU" b="1" dirty="0">
                <a:solidFill>
                  <a:srgbClr val="0070C0"/>
                </a:solidFill>
              </a:rPr>
              <a:t>».</a:t>
            </a:r>
          </a:p>
        </p:txBody>
      </p:sp>
      <p:pic>
        <p:nvPicPr>
          <p:cNvPr id="16" name="Рисунок 15" descr="http://ukrgeroes.narod.ru/StusVS_pam3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29" t="6254" r="7604" b="13089"/>
          <a:stretch/>
        </p:blipFill>
        <p:spPr bwMode="auto">
          <a:xfrm>
            <a:off x="585456" y="851858"/>
            <a:ext cx="2717981" cy="192677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Прямоугольник 14"/>
          <p:cNvSpPr/>
          <p:nvPr/>
        </p:nvSpPr>
        <p:spPr>
          <a:xfrm>
            <a:off x="583089" y="2748470"/>
            <a:ext cx="26207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0070C0"/>
                </a:solidFill>
              </a:rPr>
              <a:t>Пам'ятний</a:t>
            </a:r>
            <a:r>
              <a:rPr lang="ru-RU" b="1" dirty="0">
                <a:solidFill>
                  <a:srgbClr val="0070C0"/>
                </a:solidFill>
              </a:rPr>
              <a:t> знак </a:t>
            </a:r>
            <a:r>
              <a:rPr lang="ru-RU" b="1" dirty="0" err="1" smtClean="0">
                <a:solidFill>
                  <a:srgbClr val="0070C0"/>
                </a:solidFill>
              </a:rPr>
              <a:t>В.Стусу</a:t>
            </a:r>
            <a:endParaRPr lang="ru-RU" b="1" dirty="0">
              <a:solidFill>
                <a:srgbClr val="0070C0"/>
              </a:solidFill>
            </a:endParaRPr>
          </a:p>
          <a:p>
            <a:r>
              <a:rPr lang="ru-RU" b="1" dirty="0">
                <a:solidFill>
                  <a:srgbClr val="0070C0"/>
                </a:solidFill>
              </a:rPr>
              <a:t>у </a:t>
            </a:r>
            <a:r>
              <a:rPr lang="ru-RU" b="1" dirty="0" err="1">
                <a:solidFill>
                  <a:srgbClr val="0070C0"/>
                </a:solidFill>
              </a:rPr>
              <a:t>Калуші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Івано-Франківської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області</a:t>
            </a:r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68609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 descr="http://pedsovet.su/_ld/379/6825970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691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681945" y="-171400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 err="1">
                <a:solidFill>
                  <a:srgbClr val="FF0000"/>
                </a:solidFill>
              </a:rPr>
              <a:t>Життя</a:t>
            </a:r>
            <a:r>
              <a:rPr lang="ru-RU" sz="4800" b="1" i="1" dirty="0">
                <a:solidFill>
                  <a:srgbClr val="FF0000"/>
                </a:solidFill>
              </a:rPr>
              <a:t> </a:t>
            </a:r>
            <a:r>
              <a:rPr lang="ru-RU" sz="4800" b="1" i="1" dirty="0" err="1">
                <a:solidFill>
                  <a:srgbClr val="FF0000"/>
                </a:solidFill>
              </a:rPr>
              <a:t>після</a:t>
            </a:r>
            <a:r>
              <a:rPr lang="ru-RU" sz="4800" b="1" i="1" dirty="0">
                <a:solidFill>
                  <a:srgbClr val="FF0000"/>
                </a:solidFill>
              </a:rPr>
              <a:t> </a:t>
            </a:r>
            <a:r>
              <a:rPr lang="ru-RU" sz="4800" b="1" i="1" dirty="0" err="1" smtClean="0">
                <a:solidFill>
                  <a:srgbClr val="FF0000"/>
                </a:solidFill>
              </a:rPr>
              <a:t>смерті</a:t>
            </a:r>
            <a:r>
              <a:rPr lang="ru-RU" sz="4800" b="1" i="1" dirty="0" smtClean="0">
                <a:solidFill>
                  <a:srgbClr val="FF0000"/>
                </a:solidFill>
              </a:rPr>
              <a:t>:</a:t>
            </a:r>
            <a:endParaRPr lang="ru-RU" sz="4800" b="1" i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04257" y="476672"/>
            <a:ext cx="75608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err="1">
                <a:solidFill>
                  <a:srgbClr val="0070C0"/>
                </a:solidFill>
              </a:rPr>
              <a:t>Премія</a:t>
            </a:r>
            <a:r>
              <a:rPr lang="ru-RU" sz="4000" b="1" i="1" dirty="0">
                <a:solidFill>
                  <a:srgbClr val="0070C0"/>
                </a:solidFill>
              </a:rPr>
              <a:t> </a:t>
            </a:r>
            <a:r>
              <a:rPr lang="ru-RU" sz="4000" b="1" i="1" dirty="0" err="1">
                <a:solidFill>
                  <a:srgbClr val="0070C0"/>
                </a:solidFill>
              </a:rPr>
              <a:t>імені</a:t>
            </a:r>
            <a:r>
              <a:rPr lang="ru-RU" sz="4000" b="1" i="1" dirty="0">
                <a:solidFill>
                  <a:srgbClr val="0070C0"/>
                </a:solidFill>
              </a:rPr>
              <a:t> Василя </a:t>
            </a:r>
            <a:r>
              <a:rPr lang="ru-RU" sz="4000" b="1" i="1" dirty="0" err="1">
                <a:solidFill>
                  <a:srgbClr val="0070C0"/>
                </a:solidFill>
              </a:rPr>
              <a:t>Стуса</a:t>
            </a:r>
            <a:endParaRPr lang="ru-RU" sz="4000" b="1" i="1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45636" y="980728"/>
            <a:ext cx="808152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err="1"/>
              <a:t>П</a:t>
            </a:r>
            <a:r>
              <a:rPr lang="ru-RU" sz="2400" b="1" i="1" dirty="0" err="1" smtClean="0"/>
              <a:t>ремія</a:t>
            </a:r>
            <a:r>
              <a:rPr lang="ru-RU" sz="2400" b="1" i="1" dirty="0" smtClean="0"/>
              <a:t> </a:t>
            </a:r>
            <a:r>
              <a:rPr lang="ru-RU" sz="2400" b="1" i="1" dirty="0"/>
              <a:t>заснована 1989 </a:t>
            </a:r>
            <a:r>
              <a:rPr lang="ru-RU" sz="2400" b="1" i="1" dirty="0" err="1"/>
              <a:t>Українською</a:t>
            </a:r>
            <a:r>
              <a:rPr lang="ru-RU" sz="2400" b="1" i="1" dirty="0"/>
              <a:t> </a:t>
            </a:r>
            <a:r>
              <a:rPr lang="ru-RU" sz="2400" b="1" i="1" dirty="0" err="1"/>
              <a:t>асоціацією</a:t>
            </a:r>
            <a:r>
              <a:rPr lang="ru-RU" sz="2400" b="1" i="1" dirty="0"/>
              <a:t> </a:t>
            </a:r>
            <a:r>
              <a:rPr lang="ru-RU" sz="2400" b="1" i="1" dirty="0" err="1"/>
              <a:t>незалежної</a:t>
            </a:r>
            <a:r>
              <a:rPr lang="ru-RU" sz="2400" b="1" i="1" dirty="0"/>
              <a:t> </a:t>
            </a:r>
            <a:r>
              <a:rPr lang="ru-RU" sz="2400" b="1" i="1" dirty="0" err="1"/>
              <a:t>творчої</a:t>
            </a:r>
            <a:r>
              <a:rPr lang="ru-RU" sz="2400" b="1" i="1" dirty="0"/>
              <a:t> </a:t>
            </a:r>
            <a:r>
              <a:rPr lang="ru-RU" sz="2400" b="1" i="1" dirty="0" err="1"/>
              <a:t>інтелігенції</a:t>
            </a:r>
            <a:r>
              <a:rPr lang="ru-RU" sz="2400" b="1" i="1" dirty="0"/>
              <a:t> (УАНТІ). </a:t>
            </a:r>
            <a:r>
              <a:rPr lang="ru-RU" sz="2400" b="1" i="1" dirty="0" err="1"/>
              <a:t>Вперше</a:t>
            </a:r>
            <a:r>
              <a:rPr lang="ru-RU" sz="2400" b="1" i="1" dirty="0"/>
              <a:t> </a:t>
            </a:r>
            <a:r>
              <a:rPr lang="ru-RU" sz="2400" b="1" i="1" dirty="0" err="1"/>
              <a:t>вручалася</a:t>
            </a:r>
            <a:r>
              <a:rPr lang="ru-RU" sz="2400" b="1" i="1" dirty="0"/>
              <a:t> у </a:t>
            </a:r>
            <a:r>
              <a:rPr lang="ru-RU" sz="2400" b="1" i="1" dirty="0" err="1"/>
              <a:t>Львові</a:t>
            </a:r>
            <a:r>
              <a:rPr lang="ru-RU" sz="2400" b="1" i="1" dirty="0"/>
              <a:t>. 1990 </a:t>
            </a:r>
            <a:r>
              <a:rPr lang="ru-RU" sz="2400" b="1" i="1" dirty="0" err="1"/>
              <a:t>набула</a:t>
            </a:r>
            <a:r>
              <a:rPr lang="ru-RU" sz="2400" b="1" i="1" dirty="0"/>
              <a:t> столичного статусу.</a:t>
            </a:r>
          </a:p>
          <a:p>
            <a:r>
              <a:rPr lang="ru-RU" sz="2400" b="1" i="1" dirty="0" err="1" smtClean="0"/>
              <a:t>Премія</a:t>
            </a:r>
            <a:r>
              <a:rPr lang="ru-RU" sz="2400" b="1" i="1" dirty="0" smtClean="0"/>
              <a:t> </a:t>
            </a:r>
            <a:r>
              <a:rPr lang="ru-RU" sz="2400" b="1" i="1" dirty="0" err="1"/>
              <a:t>присуджується</a:t>
            </a:r>
            <a:r>
              <a:rPr lang="ru-RU" sz="2400" b="1" i="1" dirty="0"/>
              <a:t> авторам, </a:t>
            </a:r>
            <a:r>
              <a:rPr lang="ru-RU" sz="2400" b="1" i="1" dirty="0" err="1"/>
              <a:t>які</a:t>
            </a:r>
            <a:r>
              <a:rPr lang="ru-RU" sz="2400" b="1" i="1" dirty="0"/>
              <a:t> </a:t>
            </a:r>
            <a:r>
              <a:rPr lang="ru-RU" sz="2400" b="1" i="1" dirty="0" err="1"/>
              <a:t>мають</a:t>
            </a:r>
            <a:r>
              <a:rPr lang="ru-RU" sz="2400" b="1" i="1" dirty="0"/>
              <a:t> </a:t>
            </a:r>
            <a:r>
              <a:rPr lang="ru-RU" sz="2400" b="1" i="1" dirty="0" err="1"/>
              <a:t>видатні</a:t>
            </a:r>
            <a:r>
              <a:rPr lang="ru-RU" sz="2400" b="1" i="1" dirty="0"/>
              <a:t> </a:t>
            </a:r>
            <a:r>
              <a:rPr lang="ru-RU" sz="2400" b="1" i="1" dirty="0" err="1"/>
              <a:t>успіхи</a:t>
            </a:r>
            <a:r>
              <a:rPr lang="ru-RU" sz="2400" b="1" i="1" dirty="0"/>
              <a:t> у </a:t>
            </a:r>
            <a:r>
              <a:rPr lang="ru-RU" sz="2400" b="1" i="1" dirty="0" err="1"/>
              <a:t>своїй</a:t>
            </a:r>
            <a:r>
              <a:rPr lang="ru-RU" sz="2400" b="1" i="1" dirty="0"/>
              <a:t> </a:t>
            </a:r>
            <a:r>
              <a:rPr lang="ru-RU" sz="2400" b="1" i="1" dirty="0" err="1"/>
              <a:t>галузі</a:t>
            </a:r>
            <a:r>
              <a:rPr lang="ru-RU" sz="2400" b="1" i="1" dirty="0"/>
              <a:t>, </a:t>
            </a:r>
            <a:r>
              <a:rPr lang="ru-RU" sz="2400" b="1" i="1" dirty="0" err="1"/>
              <a:t>займають</a:t>
            </a:r>
            <a:r>
              <a:rPr lang="ru-RU" sz="2400" b="1" i="1" dirty="0"/>
              <a:t> </a:t>
            </a:r>
            <a:r>
              <a:rPr lang="ru-RU" sz="2400" b="1" i="1" dirty="0" err="1"/>
              <a:t>виразну</a:t>
            </a:r>
            <a:r>
              <a:rPr lang="ru-RU" sz="2400" b="1" i="1" dirty="0"/>
              <a:t> </a:t>
            </a:r>
            <a:r>
              <a:rPr lang="ru-RU" sz="2400" b="1" i="1" dirty="0" err="1"/>
              <a:t>громадянську</a:t>
            </a:r>
            <a:r>
              <a:rPr lang="ru-RU" sz="2400" b="1" i="1" dirty="0"/>
              <a:t> </a:t>
            </a:r>
            <a:r>
              <a:rPr lang="ru-RU" sz="2400" b="1" i="1" dirty="0" err="1"/>
              <a:t>позицію</a:t>
            </a:r>
            <a:r>
              <a:rPr lang="ru-RU" sz="2400" b="1" i="1" dirty="0"/>
              <a:t>, активно </a:t>
            </a:r>
            <a:r>
              <a:rPr lang="ru-RU" sz="2400" b="1" i="1" dirty="0" err="1"/>
              <a:t>присутні</a:t>
            </a:r>
            <a:r>
              <a:rPr lang="ru-RU" sz="2400" b="1" i="1" dirty="0"/>
              <a:t> в </a:t>
            </a:r>
            <a:r>
              <a:rPr lang="ru-RU" sz="2400" b="1" i="1" dirty="0" err="1"/>
              <a:t>українському</a:t>
            </a:r>
            <a:r>
              <a:rPr lang="ru-RU" sz="2400" b="1" i="1" dirty="0"/>
              <a:t> культурному </a:t>
            </a:r>
            <a:r>
              <a:rPr lang="ru-RU" sz="2400" b="1" i="1" dirty="0" err="1"/>
              <a:t>просторі</a:t>
            </a:r>
            <a:r>
              <a:rPr lang="ru-RU" sz="2400" b="1" i="1" dirty="0"/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29700" y="3473718"/>
            <a:ext cx="4723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err="1">
                <a:solidFill>
                  <a:srgbClr val="0070C0"/>
                </a:solidFill>
              </a:rPr>
              <a:t>Серед</a:t>
            </a:r>
            <a:r>
              <a:rPr lang="ru-RU" b="1" i="1" dirty="0">
                <a:solidFill>
                  <a:srgbClr val="0070C0"/>
                </a:solidFill>
              </a:rPr>
              <a:t> </a:t>
            </a:r>
            <a:r>
              <a:rPr lang="ru-RU" b="1" i="1" dirty="0" err="1">
                <a:solidFill>
                  <a:srgbClr val="0070C0"/>
                </a:solidFill>
              </a:rPr>
              <a:t>лауреатів</a:t>
            </a:r>
            <a:r>
              <a:rPr lang="ru-RU" b="1" i="1" dirty="0">
                <a:solidFill>
                  <a:srgbClr val="0070C0"/>
                </a:solidFill>
              </a:rPr>
              <a:t> </a:t>
            </a:r>
            <a:r>
              <a:rPr lang="ru-RU" b="1" i="1" dirty="0" err="1">
                <a:solidFill>
                  <a:srgbClr val="0070C0"/>
                </a:solidFill>
              </a:rPr>
              <a:t>премії</a:t>
            </a:r>
            <a:r>
              <a:rPr lang="ru-RU" b="1" i="1" dirty="0">
                <a:solidFill>
                  <a:srgbClr val="0070C0"/>
                </a:solidFill>
              </a:rPr>
              <a:t> (</a:t>
            </a:r>
            <a:r>
              <a:rPr lang="ru-RU" b="1" i="1" dirty="0" err="1">
                <a:solidFill>
                  <a:srgbClr val="0070C0"/>
                </a:solidFill>
              </a:rPr>
              <a:t>яких</a:t>
            </a:r>
            <a:r>
              <a:rPr lang="ru-RU" b="1" i="1" dirty="0">
                <a:solidFill>
                  <a:srgbClr val="0070C0"/>
                </a:solidFill>
              </a:rPr>
              <a:t> уже </a:t>
            </a:r>
            <a:r>
              <a:rPr lang="ru-RU" b="1" i="1" dirty="0" err="1">
                <a:solidFill>
                  <a:srgbClr val="0070C0"/>
                </a:solidFill>
              </a:rPr>
              <a:t>понад</a:t>
            </a:r>
            <a:r>
              <a:rPr lang="ru-RU" b="1" i="1" dirty="0">
                <a:solidFill>
                  <a:srgbClr val="0070C0"/>
                </a:solidFill>
              </a:rPr>
              <a:t> 60):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589664" y="3843050"/>
            <a:ext cx="30963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FF0000"/>
                </a:solidFill>
              </a:rPr>
              <a:t>14 </a:t>
            </a:r>
            <a:r>
              <a:rPr lang="ru-RU" sz="2400" b="1" i="1" dirty="0" err="1">
                <a:solidFill>
                  <a:srgbClr val="FF0000"/>
                </a:solidFill>
              </a:rPr>
              <a:t>січня</a:t>
            </a:r>
            <a:r>
              <a:rPr lang="ru-RU" sz="2400" b="1" i="1" dirty="0">
                <a:solidFill>
                  <a:srgbClr val="FF0000"/>
                </a:solidFill>
              </a:rPr>
              <a:t> </a:t>
            </a:r>
            <a:r>
              <a:rPr lang="ru-RU" sz="2400" b="1" i="1" dirty="0" smtClean="0">
                <a:solidFill>
                  <a:srgbClr val="FF0000"/>
                </a:solidFill>
              </a:rPr>
              <a:t>2014:</a:t>
            </a:r>
            <a:endParaRPr lang="ru-RU" sz="2400" b="1" i="1" dirty="0">
              <a:solidFill>
                <a:srgbClr val="FF0000"/>
              </a:solidFill>
            </a:endParaRPr>
          </a:p>
          <a:p>
            <a:r>
              <a:rPr lang="ru-RU" sz="2400" b="1" i="1" dirty="0" smtClean="0"/>
              <a:t>Святослав </a:t>
            </a:r>
            <a:r>
              <a:rPr lang="ru-RU" sz="2400" b="1" i="1" dirty="0"/>
              <a:t>Вакарчук</a:t>
            </a:r>
          </a:p>
          <a:p>
            <a:r>
              <a:rPr lang="ru-RU" sz="2400" b="1" i="1" dirty="0"/>
              <a:t>Руслана Лижичко</a:t>
            </a:r>
          </a:p>
          <a:p>
            <a:r>
              <a:rPr lang="ru-RU" sz="2400" b="1" i="1" dirty="0" err="1"/>
              <a:t>Олександр</a:t>
            </a:r>
            <a:r>
              <a:rPr lang="ru-RU" sz="2400" b="1" i="1" dirty="0"/>
              <a:t> </a:t>
            </a:r>
            <a:r>
              <a:rPr lang="ru-RU" sz="2400" b="1" i="1" dirty="0" err="1"/>
              <a:t>Положинський</a:t>
            </a:r>
            <a:endParaRPr lang="ru-RU" sz="2400" b="1" i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72643" y="3856096"/>
            <a:ext cx="1992454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https://encrypted-tbn2.gstatic.com/images?q=tbn:ANd9GcQRCO2OU7qBJ7iQYKyLrLKrN1qu_bqnkUf6D4gSwx24Odv-lzJJd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729"/>
          <a:stretch/>
        </p:blipFill>
        <p:spPr bwMode="auto">
          <a:xfrm>
            <a:off x="648679" y="3906539"/>
            <a:ext cx="1940985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encrypted-tbn3.gstatic.com/images?q=tbn:ANd9GcRvD_WcB6cciErGqRmsbuOGxCHY1_75pah6XKT9pNB-SgUXgUAd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813" r="11997" b="14285"/>
          <a:stretch/>
        </p:blipFill>
        <p:spPr bwMode="auto">
          <a:xfrm>
            <a:off x="5091564" y="5038122"/>
            <a:ext cx="1756676" cy="1819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78463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401"/>
            <a:ext cx="9144000" cy="6847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699792" y="837725"/>
            <a:ext cx="644420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err="1" smtClean="0"/>
              <a:t>Після</a:t>
            </a:r>
            <a:r>
              <a:rPr lang="ru-RU" sz="2800" b="1" i="1" dirty="0" smtClean="0"/>
              <a:t> Сковороди й </a:t>
            </a:r>
            <a:r>
              <a:rPr lang="ru-RU" sz="2800" b="1" i="1" dirty="0" err="1" smtClean="0"/>
              <a:t>Шевченка</a:t>
            </a:r>
            <a:r>
              <a:rPr lang="ru-RU" sz="2800" b="1" i="1" dirty="0" smtClean="0"/>
              <a:t>, </a:t>
            </a:r>
            <a:r>
              <a:rPr lang="ru-RU" sz="2800" b="1" i="1" dirty="0" err="1" smtClean="0"/>
              <a:t>після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Симоненка</a:t>
            </a:r>
            <a:r>
              <a:rPr lang="ru-RU" sz="2800" b="1" i="1" dirty="0" smtClean="0"/>
              <a:t> й </a:t>
            </a:r>
            <a:r>
              <a:rPr lang="ru-RU" sz="2800" b="1" i="1" dirty="0" err="1" smtClean="0"/>
              <a:t>Довженка</a:t>
            </a:r>
            <a:r>
              <a:rPr lang="ru-RU" sz="2800" b="1" i="1" dirty="0" smtClean="0"/>
              <a:t>, </a:t>
            </a:r>
            <a:r>
              <a:rPr lang="ru-RU" sz="2800" b="1" i="1" dirty="0" err="1" smtClean="0"/>
              <a:t>після</a:t>
            </a:r>
            <a:r>
              <a:rPr lang="ru-RU" sz="2800" b="1" i="1" dirty="0" smtClean="0"/>
              <a:t> Драй-Хмари і </a:t>
            </a:r>
            <a:r>
              <a:rPr lang="ru-RU" sz="2800" b="1" i="1" dirty="0" err="1" smtClean="0"/>
              <a:t>Вишні</a:t>
            </a:r>
            <a:r>
              <a:rPr lang="ru-RU" sz="2800" b="1" i="1" dirty="0" smtClean="0"/>
              <a:t>, </a:t>
            </a:r>
            <a:r>
              <a:rPr lang="ru-RU" sz="2800" b="1" i="1" dirty="0" err="1" smtClean="0"/>
              <a:t>після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тисяч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патріотів</a:t>
            </a:r>
            <a:r>
              <a:rPr lang="ru-RU" sz="2800" b="1" i="1" dirty="0" smtClean="0"/>
              <a:t> — </a:t>
            </a:r>
            <a:r>
              <a:rPr lang="ru-RU" sz="2800" b="1" i="1" dirty="0" err="1" smtClean="0"/>
              <a:t>потоптаних</a:t>
            </a:r>
            <a:r>
              <a:rPr lang="ru-RU" sz="2800" b="1" i="1" dirty="0" smtClean="0"/>
              <a:t>, </a:t>
            </a:r>
            <a:r>
              <a:rPr lang="ru-RU" sz="2800" b="1" i="1" dirty="0" err="1" smtClean="0"/>
              <a:t>понівечених</a:t>
            </a:r>
            <a:r>
              <a:rPr lang="ru-RU" sz="2800" b="1" i="1" dirty="0" smtClean="0"/>
              <a:t>, </a:t>
            </a:r>
            <a:r>
              <a:rPr lang="ru-RU" sz="2800" b="1" i="1" dirty="0" err="1" smtClean="0"/>
              <a:t>знищених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тоталітарною</a:t>
            </a:r>
            <a:r>
              <a:rPr lang="ru-RU" sz="2800" b="1" i="1" dirty="0" smtClean="0"/>
              <a:t> системою, </a:t>
            </a:r>
            <a:r>
              <a:rPr lang="ru-RU" sz="2800" b="1" i="1" dirty="0" err="1" smtClean="0"/>
              <a:t>Стус</a:t>
            </a:r>
            <a:r>
              <a:rPr lang="ru-RU" sz="2800" b="1" i="1" dirty="0" smtClean="0"/>
              <a:t> не </a:t>
            </a:r>
            <a:r>
              <a:rPr lang="ru-RU" sz="2800" b="1" i="1" dirty="0" err="1" smtClean="0"/>
              <a:t>зміг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жити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інакше</a:t>
            </a:r>
            <a:r>
              <a:rPr lang="ru-RU" sz="2800" b="1" i="1" dirty="0" smtClean="0"/>
              <a:t>: </a:t>
            </a:r>
            <a:r>
              <a:rPr lang="ru-RU" sz="2800" b="1" i="1" dirty="0" err="1" smtClean="0"/>
              <a:t>одверто</a:t>
            </a:r>
            <a:r>
              <a:rPr lang="ru-RU" sz="2800" b="1" i="1" dirty="0" smtClean="0"/>
              <a:t> став на прю з нею. </a:t>
            </a:r>
            <a:r>
              <a:rPr lang="ru-RU" sz="2800" b="1" i="1" dirty="0" err="1" smtClean="0"/>
              <a:t>Свідомо</a:t>
            </a:r>
            <a:r>
              <a:rPr lang="ru-RU" sz="2800" b="1" i="1" dirty="0" smtClean="0"/>
              <a:t>, </a:t>
            </a:r>
            <a:r>
              <a:rPr lang="ru-RU" sz="2800" b="1" i="1" dirty="0" err="1" smtClean="0"/>
              <a:t>беззастережно</a:t>
            </a:r>
            <a:r>
              <a:rPr lang="ru-RU" sz="2800" b="1" i="1" dirty="0" smtClean="0"/>
              <a:t>, з </a:t>
            </a:r>
            <a:r>
              <a:rPr lang="ru-RU" sz="2800" b="1" i="1" dirty="0" err="1" smtClean="0"/>
              <a:t>відкритим</a:t>
            </a:r>
            <a:r>
              <a:rPr lang="ru-RU" sz="2800" b="1" i="1" dirty="0" smtClean="0"/>
              <a:t> забралом. </a:t>
            </a:r>
            <a:r>
              <a:rPr lang="ru-RU" sz="2800" b="1" i="1" dirty="0" err="1" smtClean="0"/>
              <a:t>Поряд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із</a:t>
            </a:r>
            <a:r>
              <a:rPr lang="ru-RU" sz="2800" b="1" i="1" dirty="0" smtClean="0"/>
              <a:t> ним </a:t>
            </a:r>
            <a:r>
              <a:rPr lang="ru-RU" sz="2800" b="1" i="1" dirty="0" err="1" smtClean="0"/>
              <a:t>було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багато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сподвижників</a:t>
            </a:r>
            <a:r>
              <a:rPr lang="ru-RU" sz="2800" b="1" i="1" dirty="0" smtClean="0"/>
              <a:t>, але не </a:t>
            </a:r>
            <a:r>
              <a:rPr lang="ru-RU" sz="2800" b="1" i="1" dirty="0" err="1" smtClean="0"/>
              <a:t>кожен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із</a:t>
            </a:r>
            <a:r>
              <a:rPr lang="ru-RU" sz="2800" b="1" i="1" dirty="0" smtClean="0"/>
              <a:t> них </a:t>
            </a:r>
            <a:r>
              <a:rPr lang="ru-RU" sz="2800" b="1" i="1" dirty="0" err="1" smtClean="0"/>
              <a:t>пройшов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свій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трудний</a:t>
            </a:r>
            <a:r>
              <a:rPr lang="ru-RU" sz="2800" b="1" i="1" dirty="0" smtClean="0"/>
              <a:t> шлях </a:t>
            </a:r>
            <a:r>
              <a:rPr lang="ru-RU" sz="2800" b="1" i="1" dirty="0" err="1" smtClean="0"/>
              <a:t>від</a:t>
            </a:r>
            <a:r>
              <a:rPr lang="ru-RU" sz="2800" b="1" i="1" dirty="0" smtClean="0"/>
              <a:t> початку й до </a:t>
            </a:r>
            <a:r>
              <a:rPr lang="ru-RU" sz="2800" b="1" i="1" dirty="0" err="1" smtClean="0"/>
              <a:t>кінця</a:t>
            </a:r>
            <a:r>
              <a:rPr lang="ru-RU" sz="2800" b="1" i="1" dirty="0" smtClean="0"/>
              <a:t> так, як </a:t>
            </a:r>
            <a:r>
              <a:rPr lang="ru-RU" sz="2800" b="1" i="1" dirty="0" err="1" smtClean="0"/>
              <a:t>зробив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це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Стус</a:t>
            </a:r>
            <a:r>
              <a:rPr lang="ru-RU" sz="2800" b="1" i="1" dirty="0" smtClean="0"/>
              <a:t>.</a:t>
            </a:r>
          </a:p>
          <a:p>
            <a:r>
              <a:rPr lang="ru-RU" sz="2800" b="1" i="1" dirty="0"/>
              <a:t> </a:t>
            </a:r>
            <a:r>
              <a:rPr lang="ru-RU" sz="2800" b="1" i="1" dirty="0" smtClean="0"/>
              <a:t>           </a:t>
            </a:r>
            <a:r>
              <a:rPr lang="ru-RU" sz="2800" b="1" i="1" dirty="0" err="1" smtClean="0"/>
              <a:t>Григорій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Білоус</a:t>
            </a:r>
            <a:r>
              <a:rPr lang="ru-RU" sz="2800" b="1" i="1" dirty="0" smtClean="0"/>
              <a:t> </a:t>
            </a:r>
            <a:endParaRPr lang="ru-RU" sz="2800" b="1" i="1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1"/>
            <a:ext cx="2592288" cy="36292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27690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homepage.usask.ca/~vim458/virology/studpages2010/rabies/business_ppt_background-1204x927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-4734"/>
            <a:ext cx="9143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79512" y="302359"/>
            <a:ext cx="8136904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>
                <a:solidFill>
                  <a:srgbClr val="FF0000"/>
                </a:solidFill>
              </a:rPr>
              <a:t>258</a:t>
            </a:r>
            <a:r>
              <a:rPr lang="ru-RU" sz="2400" b="1" i="1" dirty="0"/>
              <a:t> </a:t>
            </a:r>
            <a:r>
              <a:rPr lang="ru-RU" sz="2400" b="1" i="1" dirty="0" err="1"/>
              <a:t>віршів</a:t>
            </a:r>
            <a:r>
              <a:rPr lang="ru-RU" sz="2400" b="1" i="1" dirty="0"/>
              <a:t> належать до </a:t>
            </a:r>
            <a:r>
              <a:rPr lang="ru-RU" sz="2400" b="1" i="1" dirty="0" err="1"/>
              <a:t>всіх</a:t>
            </a:r>
            <a:r>
              <a:rPr lang="ru-RU" sz="2400" b="1" i="1" dirty="0"/>
              <a:t> </a:t>
            </a:r>
            <a:r>
              <a:rPr lang="ru-RU" sz="2400" b="1" i="1" dirty="0" err="1"/>
              <a:t>періодів</a:t>
            </a:r>
            <a:r>
              <a:rPr lang="ru-RU" sz="2400" b="1" i="1" dirty="0"/>
              <a:t> </a:t>
            </a:r>
            <a:r>
              <a:rPr lang="ru-RU" sz="2400" b="1" i="1" dirty="0" err="1" smtClean="0"/>
              <a:t>творчості</a:t>
            </a:r>
            <a:endParaRPr lang="ru-RU" sz="2400" b="1" i="1" dirty="0" smtClean="0"/>
          </a:p>
          <a:p>
            <a:r>
              <a:rPr lang="ru-RU" sz="2400" b="1" i="1" dirty="0" smtClean="0"/>
              <a:t> </a:t>
            </a:r>
            <a:r>
              <a:rPr lang="ru-RU" sz="2400" b="1" i="1" dirty="0" err="1"/>
              <a:t>поета</a:t>
            </a:r>
            <a:r>
              <a:rPr lang="ru-RU" sz="2400" b="1" i="1" dirty="0"/>
              <a:t> </a:t>
            </a:r>
            <a:r>
              <a:rPr lang="ru-RU" sz="2400" b="1" i="1" dirty="0" err="1"/>
              <a:t>від</a:t>
            </a:r>
            <a:r>
              <a:rPr lang="ru-RU" sz="2400" b="1" i="1" dirty="0"/>
              <a:t> 1958-го до 1985-го, </a:t>
            </a:r>
            <a:r>
              <a:rPr lang="ru-RU" sz="2400" b="1" i="1" dirty="0" err="1"/>
              <a:t>останнього</a:t>
            </a:r>
            <a:r>
              <a:rPr lang="ru-RU" sz="2400" b="1" i="1" dirty="0"/>
              <a:t> </a:t>
            </a:r>
            <a:r>
              <a:rPr lang="ru-RU" sz="2400" b="1" i="1" dirty="0" err="1"/>
              <a:t>Василевого</a:t>
            </a:r>
            <a:r>
              <a:rPr lang="ru-RU" sz="2400" b="1" i="1" dirty="0"/>
              <a:t> року. </a:t>
            </a:r>
            <a:r>
              <a:rPr lang="ru-RU" sz="2400" b="1" i="1" dirty="0" err="1"/>
              <a:t>Поезія</a:t>
            </a:r>
            <a:r>
              <a:rPr lang="ru-RU" sz="2400" b="1" i="1" dirty="0"/>
              <a:t> </a:t>
            </a:r>
            <a:r>
              <a:rPr lang="ru-RU" sz="2400" b="1" i="1" dirty="0" err="1"/>
              <a:t>Стуса</a:t>
            </a:r>
            <a:r>
              <a:rPr lang="ru-RU" sz="2400" b="1" i="1" dirty="0"/>
              <a:t> </a:t>
            </a:r>
            <a:r>
              <a:rPr lang="ru-RU" sz="2400" b="1" i="1" dirty="0" err="1"/>
              <a:t>розмаїта</a:t>
            </a:r>
            <a:r>
              <a:rPr lang="ru-RU" sz="2400" b="1" i="1" dirty="0"/>
              <a:t> за </a:t>
            </a:r>
            <a:r>
              <a:rPr lang="ru-RU" sz="2400" b="1" i="1" dirty="0" smtClean="0"/>
              <a:t>формою…Та </a:t>
            </a:r>
            <a:r>
              <a:rPr lang="ru-RU" sz="2400" b="1" i="1" dirty="0"/>
              <a:t>— </a:t>
            </a:r>
            <a:r>
              <a:rPr lang="ru-RU" sz="2400" b="1" i="1" dirty="0" err="1"/>
              <a:t>найголовнішим</a:t>
            </a:r>
            <a:r>
              <a:rPr lang="ru-RU" sz="2400" b="1" i="1" dirty="0"/>
              <a:t>, </a:t>
            </a:r>
            <a:r>
              <a:rPr lang="ru-RU" sz="2400" b="1" i="1" dirty="0" err="1"/>
              <a:t>найвизначальнішим</a:t>
            </a:r>
            <a:r>
              <a:rPr lang="ru-RU" sz="2400" b="1" i="1" dirty="0"/>
              <a:t> є </a:t>
            </a:r>
            <a:r>
              <a:rPr lang="ru-RU" sz="2400" b="1" i="1" dirty="0" err="1"/>
              <a:t>Стусова</a:t>
            </a:r>
            <a:r>
              <a:rPr lang="ru-RU" sz="2400" b="1" i="1" dirty="0"/>
              <a:t> </a:t>
            </a:r>
            <a:r>
              <a:rPr lang="ru-RU" sz="2400" b="1" i="1" dirty="0" err="1"/>
              <a:t>філософічна</a:t>
            </a:r>
            <a:r>
              <a:rPr lang="ru-RU" sz="2400" b="1" i="1" dirty="0"/>
              <a:t> </a:t>
            </a:r>
            <a:r>
              <a:rPr lang="ru-RU" sz="2400" b="1" i="1" dirty="0" err="1"/>
              <a:t>заземленість</a:t>
            </a:r>
            <a:r>
              <a:rPr lang="ru-RU" sz="2400" b="1" i="1" dirty="0"/>
              <a:t>, </a:t>
            </a:r>
            <a:r>
              <a:rPr lang="ru-RU" sz="2400" b="1" i="1" dirty="0" err="1"/>
              <a:t>незвична</a:t>
            </a:r>
            <a:r>
              <a:rPr lang="ru-RU" sz="2400" b="1" i="1" dirty="0"/>
              <a:t> для </a:t>
            </a:r>
            <a:r>
              <a:rPr lang="ru-RU" sz="2400" b="1" i="1" dirty="0" err="1"/>
              <a:t>малопідготовленого</a:t>
            </a:r>
            <a:r>
              <a:rPr lang="ru-RU" sz="2400" b="1" i="1" dirty="0"/>
              <a:t> </a:t>
            </a:r>
            <a:r>
              <a:rPr lang="ru-RU" sz="2400" b="1" i="1" dirty="0" err="1"/>
              <a:t>читача</a:t>
            </a:r>
            <a:r>
              <a:rPr lang="ru-RU" sz="2400" b="1" i="1" dirty="0"/>
              <a:t>, «</a:t>
            </a:r>
            <a:r>
              <a:rPr lang="ru-RU" sz="2400" b="1" i="1" dirty="0" err="1"/>
              <a:t>космічність</a:t>
            </a:r>
            <a:r>
              <a:rPr lang="ru-RU" sz="2400" b="1" i="1" dirty="0"/>
              <a:t>» </a:t>
            </a:r>
            <a:r>
              <a:rPr lang="ru-RU" sz="2400" b="1" i="1" dirty="0" err="1"/>
              <a:t>його</a:t>
            </a:r>
            <a:r>
              <a:rPr lang="ru-RU" sz="2400" b="1" i="1" dirty="0"/>
              <a:t> </a:t>
            </a:r>
            <a:r>
              <a:rPr lang="ru-RU" sz="2400" b="1" i="1" dirty="0" err="1"/>
              <a:t>поетового</a:t>
            </a:r>
            <a:r>
              <a:rPr lang="ru-RU" sz="2400" b="1" i="1" dirty="0"/>
              <a:t> </a:t>
            </a:r>
            <a:r>
              <a:rPr lang="ru-RU" sz="2400" b="1" i="1" dirty="0" err="1"/>
              <a:t>мислення</a:t>
            </a:r>
            <a:r>
              <a:rPr lang="ru-RU" sz="2400" b="1" i="1" dirty="0"/>
              <a:t>. </a:t>
            </a:r>
            <a:r>
              <a:rPr lang="ru-RU" sz="2400" b="1" i="1" dirty="0" err="1"/>
              <a:t>Звідси</a:t>
            </a:r>
            <a:r>
              <a:rPr lang="ru-RU" sz="2400" b="1" i="1" dirty="0"/>
              <a:t> у </a:t>
            </a:r>
            <a:r>
              <a:rPr lang="ru-RU" sz="2400" b="1" i="1" dirty="0" err="1"/>
              <a:t>деяких</a:t>
            </a:r>
            <a:r>
              <a:rPr lang="ru-RU" sz="2400" b="1" i="1" dirty="0"/>
              <a:t> </a:t>
            </a:r>
            <a:r>
              <a:rPr lang="ru-RU" sz="2400" b="1" i="1" dirty="0" err="1"/>
              <a:t>читачів</a:t>
            </a:r>
            <a:r>
              <a:rPr lang="ru-RU" sz="2400" b="1" i="1" dirty="0"/>
              <a:t> теза: «</a:t>
            </a:r>
            <a:r>
              <a:rPr lang="ru-RU" sz="2400" b="1" i="1" dirty="0" err="1"/>
              <a:t>Стус</a:t>
            </a:r>
            <a:r>
              <a:rPr lang="ru-RU" sz="2400" b="1" i="1" dirty="0"/>
              <a:t> — </a:t>
            </a:r>
            <a:r>
              <a:rPr lang="ru-RU" sz="2400" b="1" i="1" dirty="0" err="1"/>
              <a:t>занадто</a:t>
            </a:r>
            <a:r>
              <a:rPr lang="ru-RU" sz="2400" b="1" i="1" dirty="0"/>
              <a:t> </a:t>
            </a:r>
            <a:r>
              <a:rPr lang="ru-RU" sz="2400" b="1" i="1" dirty="0" err="1"/>
              <a:t>складний</a:t>
            </a:r>
            <a:r>
              <a:rPr lang="ru-RU" sz="2400" b="1" i="1" dirty="0"/>
              <a:t> для нас...». ...».  Та не </a:t>
            </a:r>
            <a:r>
              <a:rPr lang="ru-RU" sz="2400" b="1" i="1" dirty="0" err="1"/>
              <a:t>поспішаймо</a:t>
            </a:r>
            <a:r>
              <a:rPr lang="ru-RU" sz="2400" b="1" i="1" dirty="0"/>
              <a:t> з </a:t>
            </a:r>
            <a:r>
              <a:rPr lang="ru-RU" sz="2400" b="1" i="1" dirty="0" err="1"/>
              <a:t>висновками</a:t>
            </a:r>
            <a:r>
              <a:rPr lang="ru-RU" sz="2400" b="1" i="1" dirty="0"/>
              <a:t>. Леся </a:t>
            </a:r>
            <a:r>
              <a:rPr lang="ru-RU" sz="2400" b="1" i="1" dirty="0" err="1"/>
              <a:t>Українка</a:t>
            </a:r>
            <a:r>
              <a:rPr lang="ru-RU" sz="2400" b="1" i="1" dirty="0"/>
              <a:t>, й </a:t>
            </a:r>
            <a:r>
              <a:rPr lang="ru-RU" sz="2400" b="1" i="1" dirty="0" err="1"/>
              <a:t>Іван</a:t>
            </a:r>
            <a:r>
              <a:rPr lang="ru-RU" sz="2400" b="1" i="1" dirty="0"/>
              <a:t> Франко, і </a:t>
            </a:r>
            <a:r>
              <a:rPr lang="ru-RU" sz="2400" b="1" i="1" dirty="0" err="1"/>
              <a:t>ранній</a:t>
            </a:r>
            <a:r>
              <a:rPr lang="ru-RU" sz="2400" b="1" i="1" dirty="0"/>
              <a:t> </a:t>
            </a:r>
            <a:r>
              <a:rPr lang="ru-RU" sz="2400" b="1" i="1" dirty="0" err="1"/>
              <a:t>Тичина</a:t>
            </a:r>
            <a:r>
              <a:rPr lang="ru-RU" sz="2400" b="1" i="1" dirty="0"/>
              <a:t>, і </a:t>
            </a:r>
            <a:r>
              <a:rPr lang="ru-RU" sz="2400" b="1" i="1" dirty="0" err="1"/>
              <a:t>символічний</a:t>
            </a:r>
            <a:r>
              <a:rPr lang="ru-RU" sz="2400" b="1" i="1" dirty="0"/>
              <a:t> Довженко </a:t>
            </a:r>
            <a:r>
              <a:rPr lang="ru-RU" sz="2400" b="1" i="1" dirty="0" err="1"/>
              <a:t>теж</a:t>
            </a:r>
            <a:r>
              <a:rPr lang="ru-RU" sz="2400" b="1" i="1" dirty="0"/>
              <a:t> </a:t>
            </a:r>
            <a:r>
              <a:rPr lang="ru-RU" sz="2400" b="1" i="1" dirty="0" err="1"/>
              <a:t>були</a:t>
            </a:r>
            <a:r>
              <a:rPr lang="ru-RU" sz="2400" b="1" i="1" dirty="0"/>
              <a:t> для </a:t>
            </a:r>
            <a:r>
              <a:rPr lang="ru-RU" sz="2400" b="1" i="1" dirty="0" err="1"/>
              <a:t>нашого</a:t>
            </a:r>
            <a:r>
              <a:rPr lang="ru-RU" sz="2400" b="1" i="1" dirty="0"/>
              <a:t> народу </a:t>
            </a:r>
            <a:r>
              <a:rPr lang="ru-RU" sz="2400" b="1" i="1" dirty="0" err="1"/>
              <a:t>спершу</a:t>
            </a:r>
            <a:r>
              <a:rPr lang="ru-RU" sz="2400" b="1" i="1" dirty="0"/>
              <a:t> «</a:t>
            </a:r>
            <a:r>
              <a:rPr lang="ru-RU" sz="2400" b="1" i="1" dirty="0" err="1"/>
              <a:t>складними</a:t>
            </a:r>
            <a:r>
              <a:rPr lang="ru-RU" sz="2400" b="1" i="1" dirty="0"/>
              <a:t>». </a:t>
            </a:r>
            <a:r>
              <a:rPr lang="ru-RU" sz="2400" b="1" i="1" dirty="0" err="1"/>
              <a:t>Мабуть</a:t>
            </a:r>
            <a:r>
              <a:rPr lang="ru-RU" sz="2400" b="1" i="1" dirty="0"/>
              <a:t>, </a:t>
            </a:r>
            <a:r>
              <a:rPr lang="ru-RU" sz="2400" b="1" i="1" dirty="0" err="1"/>
              <a:t>всім</a:t>
            </a:r>
            <a:r>
              <a:rPr lang="ru-RU" sz="2400" b="1" i="1" dirty="0"/>
              <a:t> нам треба «</a:t>
            </a:r>
            <a:r>
              <a:rPr lang="ru-RU" sz="2400" b="1" i="1" dirty="0" err="1"/>
              <a:t>підтягуватись</a:t>
            </a:r>
            <a:r>
              <a:rPr lang="ru-RU" sz="2400" b="1" i="1" dirty="0"/>
              <a:t>» до </a:t>
            </a:r>
            <a:r>
              <a:rPr lang="ru-RU" sz="2400" b="1" i="1" dirty="0" err="1"/>
              <a:t>Стусового</a:t>
            </a:r>
            <a:r>
              <a:rPr lang="ru-RU" sz="2400" b="1" i="1" dirty="0"/>
              <a:t> </a:t>
            </a:r>
            <a:r>
              <a:rPr lang="ru-RU" sz="2400" b="1" i="1" dirty="0" err="1"/>
              <a:t>обсервування</a:t>
            </a:r>
            <a:r>
              <a:rPr lang="ru-RU" sz="2400" b="1" i="1" dirty="0"/>
              <a:t> </a:t>
            </a:r>
            <a:r>
              <a:rPr lang="ru-RU" sz="2400" b="1" i="1" dirty="0" err="1"/>
              <a:t>дійсності</a:t>
            </a:r>
            <a:r>
              <a:rPr lang="ru-RU" sz="2400" b="1" i="1" dirty="0"/>
              <a:t>, </a:t>
            </a:r>
            <a:r>
              <a:rPr lang="ru-RU" sz="2400" b="1" i="1" dirty="0" err="1"/>
              <a:t>його</a:t>
            </a:r>
            <a:r>
              <a:rPr lang="ru-RU" sz="2400" b="1" i="1" dirty="0"/>
              <a:t> </a:t>
            </a:r>
            <a:r>
              <a:rPr lang="ru-RU" sz="2400" b="1" i="1" dirty="0" err="1"/>
              <a:t>світового</a:t>
            </a:r>
            <a:r>
              <a:rPr lang="ru-RU" sz="2400" b="1" i="1" dirty="0"/>
              <a:t> </a:t>
            </a:r>
            <a:r>
              <a:rPr lang="ru-RU" sz="2400" b="1" i="1" dirty="0" err="1"/>
              <a:t>рівня</a:t>
            </a:r>
            <a:r>
              <a:rPr lang="ru-RU" sz="2400" b="1" i="1" dirty="0"/>
              <a:t>. </a:t>
            </a:r>
            <a:endParaRPr lang="ru-RU" sz="2400" b="1" i="1" dirty="0" smtClean="0"/>
          </a:p>
          <a:p>
            <a:r>
              <a:rPr lang="ru-RU" sz="2400" b="1" i="1" dirty="0" err="1"/>
              <a:t>Поезія</a:t>
            </a:r>
            <a:r>
              <a:rPr lang="ru-RU" sz="2400" b="1" i="1" dirty="0"/>
              <a:t> </a:t>
            </a:r>
            <a:r>
              <a:rPr lang="ru-RU" sz="2400" b="1" i="1" dirty="0" err="1"/>
              <a:t>Стуса</a:t>
            </a:r>
            <a:r>
              <a:rPr lang="ru-RU" sz="2400" b="1" i="1" dirty="0"/>
              <a:t> </a:t>
            </a:r>
            <a:r>
              <a:rPr lang="ru-RU" sz="2400" b="1" i="1" dirty="0" err="1"/>
              <a:t>напливає</a:t>
            </a:r>
            <a:r>
              <a:rPr lang="ru-RU" sz="2400" b="1" i="1" dirty="0"/>
              <a:t> на </a:t>
            </a:r>
            <a:r>
              <a:rPr lang="ru-RU" sz="2400" b="1" i="1" dirty="0" err="1"/>
              <a:t>читача</a:t>
            </a:r>
            <a:r>
              <a:rPr lang="ru-RU" sz="2400" b="1" i="1" dirty="0"/>
              <a:t> </a:t>
            </a:r>
            <a:r>
              <a:rPr lang="ru-RU" sz="2400" b="1" i="1" dirty="0" err="1"/>
              <a:t>спокійними</a:t>
            </a:r>
            <a:r>
              <a:rPr lang="ru-RU" sz="2400" b="1" i="1" dirty="0"/>
              <a:t> </a:t>
            </a:r>
            <a:r>
              <a:rPr lang="ru-RU" sz="2400" b="1" i="1" dirty="0" err="1"/>
              <a:t>гомінливими</a:t>
            </a:r>
            <a:r>
              <a:rPr lang="ru-RU" sz="2400" b="1" i="1" dirty="0"/>
              <a:t> </a:t>
            </a:r>
            <a:r>
              <a:rPr lang="ru-RU" sz="2400" b="1" i="1" dirty="0" err="1"/>
              <a:t>хвилями</a:t>
            </a:r>
            <a:r>
              <a:rPr lang="ru-RU" sz="2400" b="1" i="1" dirty="0"/>
              <a:t>, </a:t>
            </a:r>
            <a:r>
              <a:rPr lang="ru-RU" sz="2400" b="1" i="1" dirty="0" err="1"/>
              <a:t>вливається</a:t>
            </a:r>
            <a:r>
              <a:rPr lang="ru-RU" sz="2400" b="1" i="1" dirty="0"/>
              <a:t> в душу, </a:t>
            </a:r>
            <a:r>
              <a:rPr lang="ru-RU" sz="2400" b="1" i="1" dirty="0" err="1"/>
              <a:t>розум</a:t>
            </a:r>
            <a:r>
              <a:rPr lang="ru-RU" sz="2400" b="1" i="1" dirty="0"/>
              <a:t>, </a:t>
            </a:r>
            <a:r>
              <a:rPr lang="ru-RU" sz="2400" b="1" i="1" dirty="0" err="1"/>
              <a:t>серця</a:t>
            </a:r>
            <a:r>
              <a:rPr lang="ru-RU" sz="2400" b="1" i="1" dirty="0"/>
              <a:t>, </a:t>
            </a:r>
            <a:r>
              <a:rPr lang="ru-RU" sz="2400" b="1" i="1" dirty="0" err="1"/>
              <a:t>викрешує</a:t>
            </a:r>
            <a:r>
              <a:rPr lang="ru-RU" sz="2400" b="1" i="1" dirty="0"/>
              <a:t> </a:t>
            </a:r>
            <a:r>
              <a:rPr lang="ru-RU" sz="2400" b="1" i="1" dirty="0" err="1"/>
              <a:t>свіжі</a:t>
            </a:r>
            <a:r>
              <a:rPr lang="ru-RU" sz="2400" b="1" i="1" dirty="0"/>
              <a:t> </a:t>
            </a:r>
            <a:r>
              <a:rPr lang="ru-RU" sz="2400" b="1" i="1" dirty="0" err="1"/>
              <a:t>мислі</a:t>
            </a:r>
            <a:r>
              <a:rPr lang="ru-RU" sz="2400" b="1" i="1" dirty="0"/>
              <a:t>, </a:t>
            </a:r>
            <a:r>
              <a:rPr lang="ru-RU" sz="2400" b="1" i="1" dirty="0" err="1"/>
              <a:t>шикує</a:t>
            </a:r>
            <a:r>
              <a:rPr lang="ru-RU" sz="2400" b="1" i="1" dirty="0"/>
              <a:t> </a:t>
            </a:r>
            <a:r>
              <a:rPr lang="ru-RU" sz="2400" b="1" i="1" dirty="0" err="1"/>
              <a:t>асоціації</a:t>
            </a:r>
            <a:r>
              <a:rPr lang="ru-RU" sz="2400" b="1" i="1" dirty="0"/>
              <a:t>. </a:t>
            </a:r>
            <a:endParaRPr lang="ru-RU" sz="2400" b="1" i="1" dirty="0" smtClean="0"/>
          </a:p>
          <a:p>
            <a:r>
              <a:rPr lang="ru-RU" sz="2400" b="1" i="1" dirty="0"/>
              <a:t>                            </a:t>
            </a:r>
            <a:r>
              <a:rPr lang="ru-RU" sz="2400" b="1" i="1" dirty="0" smtClean="0"/>
              <a:t>В</a:t>
            </a:r>
            <a:r>
              <a:rPr lang="ru-RU" sz="2400" b="1" i="1" dirty="0"/>
              <a:t>. </a:t>
            </a:r>
            <a:r>
              <a:rPr lang="ru-RU" sz="2400" b="1" i="1" dirty="0" err="1" smtClean="0"/>
              <a:t>Лутейко</a:t>
            </a:r>
            <a:r>
              <a:rPr lang="ru-RU" sz="2400" b="1" i="1" dirty="0"/>
              <a:t>, </a:t>
            </a:r>
            <a:r>
              <a:rPr lang="ru-RU" sz="2400" b="1" i="1" dirty="0" err="1" smtClean="0"/>
              <a:t>заслужений</a:t>
            </a:r>
            <a:r>
              <a:rPr lang="ru-RU" sz="2400" b="1" i="1" dirty="0" smtClean="0"/>
              <a:t> </a:t>
            </a:r>
            <a:r>
              <a:rPr lang="ru-RU" sz="2400" b="1" i="1" dirty="0"/>
              <a:t>учитель </a:t>
            </a:r>
            <a:r>
              <a:rPr lang="ru-RU" sz="2400" b="1" i="1" dirty="0" err="1"/>
              <a:t>України</a:t>
            </a:r>
            <a:r>
              <a:rPr lang="ru-RU" sz="2400" b="1" i="1" dirty="0"/>
              <a:t> </a:t>
            </a:r>
          </a:p>
        </p:txBody>
      </p:sp>
      <p:pic>
        <p:nvPicPr>
          <p:cNvPr id="7" name="Рисунок 6" descr="http://svitlytsia.crimea.ua/viewimg.php?f=images/articles/2006_4118.jpg&amp;hsize=15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352" y="764704"/>
            <a:ext cx="1505339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508290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homepage.usask.ca/~vim458/virology/studpages2010/rabies/business_ppt_background-1204x927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246"/>
            <a:ext cx="9144000" cy="686124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3491880" y="1052736"/>
            <a:ext cx="547260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i="1" dirty="0" err="1" smtClean="0"/>
              <a:t>Вирок</a:t>
            </a:r>
            <a:r>
              <a:rPr lang="ru-RU" sz="2600" b="1" i="1" dirty="0" smtClean="0"/>
              <a:t> </a:t>
            </a:r>
            <a:r>
              <a:rPr lang="ru-RU" sz="2600" b="1" i="1" dirty="0" err="1" smtClean="0"/>
              <a:t>Стусові</a:t>
            </a:r>
            <a:r>
              <a:rPr lang="ru-RU" sz="2600" b="1" i="1" dirty="0" smtClean="0"/>
              <a:t> — сором </a:t>
            </a:r>
            <a:r>
              <a:rPr lang="ru-RU" sz="2600" b="1" i="1" dirty="0" err="1" smtClean="0"/>
              <a:t>радянській</a:t>
            </a:r>
            <a:r>
              <a:rPr lang="ru-RU" sz="2600" b="1" i="1" dirty="0" smtClean="0"/>
              <a:t> </a:t>
            </a:r>
            <a:r>
              <a:rPr lang="ru-RU" sz="2600" b="1" i="1" dirty="0" err="1" smtClean="0"/>
              <a:t>репресивній</a:t>
            </a:r>
            <a:r>
              <a:rPr lang="ru-RU" sz="2600" b="1" i="1" dirty="0" smtClean="0"/>
              <a:t> </a:t>
            </a:r>
            <a:r>
              <a:rPr lang="ru-RU" sz="2600" b="1" i="1" dirty="0" err="1" smtClean="0"/>
              <a:t>системі</a:t>
            </a:r>
            <a:r>
              <a:rPr lang="ru-RU" sz="2600" b="1" i="1" dirty="0" smtClean="0"/>
              <a:t>. </a:t>
            </a:r>
            <a:r>
              <a:rPr lang="ru-RU" sz="2600" b="1" i="1" dirty="0" err="1" smtClean="0"/>
              <a:t>Стус</a:t>
            </a:r>
            <a:r>
              <a:rPr lang="ru-RU" sz="2600" b="1" i="1" dirty="0" smtClean="0"/>
              <a:t> — поет. </a:t>
            </a:r>
            <a:r>
              <a:rPr lang="ru-RU" sz="2600" b="1" i="1" dirty="0" err="1" smtClean="0"/>
              <a:t>Невже</a:t>
            </a:r>
            <a:r>
              <a:rPr lang="ru-RU" sz="2600" b="1" i="1" dirty="0" smtClean="0"/>
              <a:t> </a:t>
            </a:r>
            <a:r>
              <a:rPr lang="ru-RU" sz="2600" b="1" i="1" dirty="0" err="1" smtClean="0"/>
              <a:t>країна</a:t>
            </a:r>
            <a:r>
              <a:rPr lang="ru-RU" sz="2600" b="1" i="1" dirty="0" smtClean="0"/>
              <a:t>, в </a:t>
            </a:r>
            <a:r>
              <a:rPr lang="ru-RU" sz="2600" b="1" i="1" dirty="0" err="1" smtClean="0"/>
              <a:t>якій</a:t>
            </a:r>
            <a:r>
              <a:rPr lang="ru-RU" sz="2600" b="1" i="1" dirty="0" smtClean="0"/>
              <a:t> уже </a:t>
            </a:r>
            <a:r>
              <a:rPr lang="ru-RU" sz="2600" b="1" i="1" dirty="0" err="1" smtClean="0"/>
              <a:t>загинули</a:t>
            </a:r>
            <a:r>
              <a:rPr lang="ru-RU" sz="2600" b="1" i="1" dirty="0" smtClean="0"/>
              <a:t> </a:t>
            </a:r>
            <a:r>
              <a:rPr lang="ru-RU" sz="2600" b="1" i="1" dirty="0" err="1" smtClean="0"/>
              <a:t>або</a:t>
            </a:r>
            <a:r>
              <a:rPr lang="ru-RU" sz="2600" b="1" i="1" dirty="0" smtClean="0"/>
              <a:t> </a:t>
            </a:r>
            <a:r>
              <a:rPr lang="ru-RU" sz="2600" b="1" i="1" dirty="0" err="1" smtClean="0"/>
              <a:t>зазнали</a:t>
            </a:r>
            <a:r>
              <a:rPr lang="ru-RU" sz="2600" b="1" i="1" dirty="0" smtClean="0"/>
              <a:t> </a:t>
            </a:r>
            <a:r>
              <a:rPr lang="ru-RU" sz="2600" b="1" i="1" dirty="0" err="1" smtClean="0"/>
              <a:t>репресій</a:t>
            </a:r>
            <a:r>
              <a:rPr lang="ru-RU" sz="2600" b="1" i="1" dirty="0" smtClean="0"/>
              <a:t> і </a:t>
            </a:r>
            <a:r>
              <a:rPr lang="ru-RU" sz="2600" b="1" i="1" dirty="0" err="1" smtClean="0"/>
              <a:t>переслідувань</a:t>
            </a:r>
            <a:r>
              <a:rPr lang="ru-RU" sz="2600" b="1" i="1" dirty="0" smtClean="0"/>
              <a:t> </a:t>
            </a:r>
            <a:r>
              <a:rPr lang="ru-RU" sz="2600" b="1" i="1" dirty="0" err="1" smtClean="0"/>
              <a:t>численні</a:t>
            </a:r>
            <a:r>
              <a:rPr lang="ru-RU" sz="2600" b="1" i="1" dirty="0" smtClean="0"/>
              <a:t> </a:t>
            </a:r>
            <a:r>
              <a:rPr lang="ru-RU" sz="2600" b="1" i="1" dirty="0" err="1" smtClean="0"/>
              <a:t>її</a:t>
            </a:r>
            <a:r>
              <a:rPr lang="ru-RU" sz="2600" b="1" i="1" dirty="0" smtClean="0"/>
              <a:t> </a:t>
            </a:r>
            <a:r>
              <a:rPr lang="ru-RU" sz="2600" b="1" i="1" dirty="0" err="1" smtClean="0"/>
              <a:t>поети</a:t>
            </a:r>
            <a:r>
              <a:rPr lang="ru-RU" sz="2600" b="1" i="1" dirty="0" smtClean="0"/>
              <a:t>, </a:t>
            </a:r>
            <a:r>
              <a:rPr lang="ru-RU" sz="2600" b="1" i="1" dirty="0" err="1" smtClean="0"/>
              <a:t>потребує</a:t>
            </a:r>
            <a:r>
              <a:rPr lang="ru-RU" sz="2600" b="1" i="1" dirty="0" smtClean="0"/>
              <a:t> </a:t>
            </a:r>
            <a:r>
              <a:rPr lang="ru-RU" sz="2600" b="1" i="1" dirty="0" err="1" smtClean="0"/>
              <a:t>нової</a:t>
            </a:r>
            <a:r>
              <a:rPr lang="ru-RU" sz="2600" b="1" i="1" dirty="0" smtClean="0"/>
              <a:t> </a:t>
            </a:r>
            <a:r>
              <a:rPr lang="ru-RU" sz="2600" b="1" i="1" dirty="0" err="1" smtClean="0"/>
              <a:t>жертви</a:t>
            </a:r>
            <a:r>
              <a:rPr lang="ru-RU" sz="2600" b="1" i="1" dirty="0" smtClean="0"/>
              <a:t>, нового сорому? Я закликаю </a:t>
            </a:r>
            <a:r>
              <a:rPr lang="ru-RU" sz="2600" b="1" i="1" dirty="0" err="1" smtClean="0"/>
              <a:t>колег</a:t>
            </a:r>
            <a:r>
              <a:rPr lang="ru-RU" sz="2600" b="1" i="1" dirty="0" smtClean="0"/>
              <a:t> Василя </a:t>
            </a:r>
            <a:r>
              <a:rPr lang="ru-RU" sz="2600" b="1" i="1" dirty="0" err="1" smtClean="0"/>
              <a:t>Стуса</a:t>
            </a:r>
            <a:r>
              <a:rPr lang="ru-RU" sz="2600" b="1" i="1" dirty="0" smtClean="0"/>
              <a:t>, </a:t>
            </a:r>
            <a:r>
              <a:rPr lang="ru-RU" sz="2600" b="1" i="1" dirty="0" err="1" smtClean="0"/>
              <a:t>поетів</a:t>
            </a:r>
            <a:r>
              <a:rPr lang="ru-RU" sz="2600" b="1" i="1" dirty="0" smtClean="0"/>
              <a:t> і </a:t>
            </a:r>
            <a:r>
              <a:rPr lang="ru-RU" sz="2600" b="1" i="1" dirty="0" err="1" smtClean="0"/>
              <a:t>письменників</a:t>
            </a:r>
            <a:r>
              <a:rPr lang="ru-RU" sz="2600" b="1" i="1" dirty="0" smtClean="0"/>
              <a:t> у </a:t>
            </a:r>
            <a:r>
              <a:rPr lang="ru-RU" sz="2600" b="1" i="1" dirty="0" err="1" smtClean="0"/>
              <a:t>всьому</a:t>
            </a:r>
            <a:r>
              <a:rPr lang="ru-RU" sz="2600" b="1" i="1" dirty="0" smtClean="0"/>
              <a:t> </a:t>
            </a:r>
            <a:r>
              <a:rPr lang="ru-RU" sz="2600" b="1" i="1" dirty="0" err="1" smtClean="0"/>
              <a:t>світі</a:t>
            </a:r>
            <a:r>
              <a:rPr lang="ru-RU" sz="2600" b="1" i="1" dirty="0" smtClean="0"/>
              <a:t>, </a:t>
            </a:r>
            <a:r>
              <a:rPr lang="ru-RU" sz="2600" b="1" i="1" dirty="0" err="1" smtClean="0"/>
              <a:t>моїх</a:t>
            </a:r>
            <a:r>
              <a:rPr lang="ru-RU" sz="2600" b="1" i="1" dirty="0" smtClean="0"/>
              <a:t> </a:t>
            </a:r>
            <a:r>
              <a:rPr lang="ru-RU" sz="2600" b="1" i="1" dirty="0" err="1" smtClean="0"/>
              <a:t>колег-вчених</a:t>
            </a:r>
            <a:r>
              <a:rPr lang="ru-RU" sz="2600" b="1" i="1" dirty="0" smtClean="0"/>
              <a:t>, </a:t>
            </a:r>
            <a:r>
              <a:rPr lang="ru-RU" sz="2600" b="1" i="1" dirty="0" err="1" smtClean="0"/>
              <a:t>Міжнародну</a:t>
            </a:r>
            <a:r>
              <a:rPr lang="ru-RU" sz="2600" b="1" i="1" dirty="0" smtClean="0"/>
              <a:t> </a:t>
            </a:r>
            <a:r>
              <a:rPr lang="ru-RU" sz="2600" b="1" i="1" dirty="0" err="1" smtClean="0"/>
              <a:t>Амністію</a:t>
            </a:r>
            <a:r>
              <a:rPr lang="ru-RU" sz="2600" b="1" i="1" dirty="0" smtClean="0"/>
              <a:t>, </a:t>
            </a:r>
            <a:r>
              <a:rPr lang="ru-RU" sz="2600" b="1" i="1" dirty="0" err="1" smtClean="0"/>
              <a:t>всіх</a:t>
            </a:r>
            <a:r>
              <a:rPr lang="ru-RU" sz="2600" b="1" i="1" dirty="0" smtClean="0"/>
              <a:t>, кому дорога </a:t>
            </a:r>
            <a:r>
              <a:rPr lang="ru-RU" sz="2600" b="1" i="1" dirty="0" err="1" smtClean="0"/>
              <a:t>людська</a:t>
            </a:r>
            <a:r>
              <a:rPr lang="ru-RU" sz="2600" b="1" i="1" dirty="0" smtClean="0"/>
              <a:t> </a:t>
            </a:r>
            <a:r>
              <a:rPr lang="ru-RU" sz="2600" b="1" i="1" dirty="0" err="1" smtClean="0"/>
              <a:t>гідність</a:t>
            </a:r>
            <a:r>
              <a:rPr lang="ru-RU" sz="2600" b="1" i="1" dirty="0" smtClean="0"/>
              <a:t> і </a:t>
            </a:r>
            <a:r>
              <a:rPr lang="ru-RU" sz="2600" b="1" i="1" dirty="0" err="1" smtClean="0"/>
              <a:t>справедливість</a:t>
            </a:r>
            <a:r>
              <a:rPr lang="ru-RU" sz="2600" b="1" i="1" dirty="0" smtClean="0"/>
              <a:t>, </a:t>
            </a:r>
            <a:r>
              <a:rPr lang="ru-RU" sz="2600" b="1" i="1" dirty="0" err="1" smtClean="0"/>
              <a:t>виступити</a:t>
            </a:r>
            <a:r>
              <a:rPr lang="ru-RU" sz="2600" b="1" i="1" dirty="0" smtClean="0"/>
              <a:t> на </a:t>
            </a:r>
            <a:r>
              <a:rPr lang="ru-RU" sz="2600" b="1" i="1" dirty="0" err="1" smtClean="0"/>
              <a:t>захист</a:t>
            </a:r>
            <a:r>
              <a:rPr lang="ru-RU" sz="2600" b="1" i="1" dirty="0" smtClean="0"/>
              <a:t> </a:t>
            </a:r>
            <a:r>
              <a:rPr lang="ru-RU" sz="2600" b="1" i="1" dirty="0" err="1" smtClean="0"/>
              <a:t>Стуса</a:t>
            </a:r>
            <a:r>
              <a:rPr lang="ru-RU" sz="2600" b="1" i="1" dirty="0" smtClean="0"/>
              <a:t>.</a:t>
            </a:r>
          </a:p>
          <a:p>
            <a:r>
              <a:rPr lang="ru-RU" sz="2600" b="1" i="1" dirty="0"/>
              <a:t> </a:t>
            </a:r>
            <a:r>
              <a:rPr lang="ru-RU" sz="2600" b="1" i="1" dirty="0" smtClean="0"/>
              <a:t>                                </a:t>
            </a:r>
            <a:r>
              <a:rPr lang="ru-RU" sz="2600" b="1" i="1" dirty="0" err="1" smtClean="0"/>
              <a:t>Андрій</a:t>
            </a:r>
            <a:r>
              <a:rPr lang="ru-RU" sz="2600" b="1" i="1" dirty="0" smtClean="0"/>
              <a:t> Сахаров</a:t>
            </a:r>
            <a:endParaRPr lang="ru-RU" sz="2600" b="1" i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3106542" cy="37328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47986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homepage.usask.ca/~vim458/virology/studpages2010/rabies/business_ppt_background-1204x927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3635896" y="868187"/>
            <a:ext cx="550810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err="1" smtClean="0"/>
              <a:t>Що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міг</a:t>
            </a:r>
            <a:r>
              <a:rPr lang="ru-RU" sz="2800" b="1" i="1" dirty="0" smtClean="0"/>
              <a:t> — я </a:t>
            </a:r>
            <a:r>
              <a:rPr lang="ru-RU" sz="2800" b="1" i="1" dirty="0" err="1" smtClean="0"/>
              <a:t>зробив</a:t>
            </a:r>
            <a:r>
              <a:rPr lang="ru-RU" sz="2800" b="1" i="1" dirty="0" smtClean="0"/>
              <a:t>.</a:t>
            </a:r>
          </a:p>
          <a:p>
            <a:r>
              <a:rPr lang="ru-RU" sz="2800" b="1" i="1" dirty="0" err="1" smtClean="0"/>
              <a:t>Що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зможу</a:t>
            </a:r>
            <a:r>
              <a:rPr lang="ru-RU" sz="2800" b="1" i="1" dirty="0" smtClean="0"/>
              <a:t> — </a:t>
            </a:r>
            <a:r>
              <a:rPr lang="ru-RU" sz="2800" b="1" i="1" dirty="0" err="1" smtClean="0"/>
              <a:t>ще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зроблю</a:t>
            </a:r>
            <a:r>
              <a:rPr lang="ru-RU" sz="2800" b="1" i="1" dirty="0" smtClean="0"/>
              <a:t>.</a:t>
            </a:r>
          </a:p>
          <a:p>
            <a:r>
              <a:rPr lang="ru-RU" sz="2800" b="1" i="1" dirty="0" smtClean="0"/>
              <a:t>Але без </a:t>
            </a:r>
            <a:r>
              <a:rPr lang="ru-RU" sz="2800" b="1" i="1" dirty="0" err="1" smtClean="0"/>
              <a:t>України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мені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моторошно</a:t>
            </a:r>
            <a:r>
              <a:rPr lang="ru-RU" sz="2800" b="1" i="1" dirty="0" smtClean="0"/>
              <a:t>...</a:t>
            </a:r>
          </a:p>
          <a:p>
            <a:r>
              <a:rPr lang="ru-RU" sz="2800" b="1" i="1" dirty="0" smtClean="0"/>
              <a:t>Прошу </a:t>
            </a:r>
            <a:r>
              <a:rPr lang="ru-RU" sz="2800" b="1" i="1" dirty="0" err="1" smtClean="0"/>
              <a:t>тільки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вірити</a:t>
            </a:r>
            <a:r>
              <a:rPr lang="ru-RU" sz="2800" b="1" i="1" dirty="0" smtClean="0"/>
              <a:t>, </a:t>
            </a:r>
            <a:r>
              <a:rPr lang="ru-RU" sz="2800" b="1" i="1" dirty="0" err="1" smtClean="0"/>
              <a:t>що</a:t>
            </a:r>
            <a:r>
              <a:rPr lang="ru-RU" sz="2800" b="1" i="1" dirty="0" smtClean="0"/>
              <a:t> я </a:t>
            </a:r>
            <a:r>
              <a:rPr lang="ru-RU" sz="2800" b="1" i="1" dirty="0" err="1" smtClean="0"/>
              <a:t>нітрохи</a:t>
            </a:r>
            <a:endParaRPr lang="ru-RU" sz="2800" b="1" i="1" dirty="0" smtClean="0"/>
          </a:p>
          <a:p>
            <a:r>
              <a:rPr lang="ru-RU" sz="2800" b="1" i="1" dirty="0" smtClean="0"/>
              <a:t>Не </a:t>
            </a:r>
            <a:r>
              <a:rPr lang="ru-RU" sz="2800" b="1" i="1" dirty="0" err="1" smtClean="0"/>
              <a:t>змінився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проти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студентських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літ</a:t>
            </a:r>
            <a:r>
              <a:rPr lang="ru-RU" sz="2800" b="1" i="1" dirty="0" smtClean="0"/>
              <a:t>...</a:t>
            </a:r>
          </a:p>
          <a:p>
            <a:r>
              <a:rPr lang="ru-RU" sz="2800" b="1" i="1" dirty="0" smtClean="0"/>
              <a:t>У мене є </a:t>
            </a:r>
            <a:r>
              <a:rPr lang="ru-RU" sz="2800" b="1" i="1" dirty="0" err="1" smtClean="0"/>
              <a:t>мій</a:t>
            </a:r>
            <a:r>
              <a:rPr lang="ru-RU" sz="2800" b="1" i="1" dirty="0" smtClean="0"/>
              <a:t> народ...</a:t>
            </a:r>
          </a:p>
          <a:p>
            <a:r>
              <a:rPr lang="ru-RU" sz="2800" b="1" i="1" dirty="0" err="1" smtClean="0"/>
              <a:t>Його</a:t>
            </a:r>
            <a:r>
              <a:rPr lang="ru-RU" sz="2800" b="1" i="1" dirty="0" smtClean="0"/>
              <a:t> муки — то </a:t>
            </a:r>
            <a:r>
              <a:rPr lang="ru-RU" sz="2800" b="1" i="1" dirty="0" err="1" smtClean="0"/>
              <a:t>єдина</a:t>
            </a:r>
            <a:endParaRPr lang="ru-RU" sz="2800" b="1" i="1" dirty="0" smtClean="0"/>
          </a:p>
          <a:p>
            <a:r>
              <a:rPr lang="ru-RU" sz="2800" b="1" i="1" dirty="0" smtClean="0"/>
              <a:t>Моя </a:t>
            </a:r>
            <a:r>
              <a:rPr lang="ru-RU" sz="2800" b="1" i="1" dirty="0" err="1" smtClean="0"/>
              <a:t>скорб</a:t>
            </a:r>
            <a:r>
              <a:rPr lang="ru-RU" sz="2800" b="1" i="1" dirty="0" smtClean="0"/>
              <a:t>...</a:t>
            </a:r>
          </a:p>
          <a:p>
            <a:r>
              <a:rPr lang="ru-RU" sz="2800" b="1" i="1" dirty="0" smtClean="0"/>
              <a:t>                         Василь </a:t>
            </a:r>
            <a:r>
              <a:rPr lang="ru-RU" sz="2800" b="1" i="1" dirty="0" err="1" smtClean="0"/>
              <a:t>Стус</a:t>
            </a:r>
            <a:endParaRPr lang="ru-RU" sz="2800" b="1" i="1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16" r="-1"/>
          <a:stretch/>
        </p:blipFill>
        <p:spPr bwMode="auto">
          <a:xfrm>
            <a:off x="107504" y="868187"/>
            <a:ext cx="3456383" cy="51783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23027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http://pedsovet.su/_ld/270/0838456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545" y="-34957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38538" y="-11293"/>
            <a:ext cx="89289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rgbClr val="FF0000"/>
                </a:solidFill>
              </a:rPr>
              <a:t>В. </a:t>
            </a:r>
            <a:r>
              <a:rPr lang="ru-RU" sz="3600" b="1" i="1" dirty="0" err="1" smtClean="0">
                <a:solidFill>
                  <a:srgbClr val="FF0000"/>
                </a:solidFill>
              </a:rPr>
              <a:t>Стус</a:t>
            </a:r>
            <a:r>
              <a:rPr lang="ru-RU" sz="3600" b="1" i="1" dirty="0" smtClean="0">
                <a:solidFill>
                  <a:srgbClr val="FF0000"/>
                </a:solidFill>
              </a:rPr>
              <a:t> та  Т</a:t>
            </a:r>
            <a:r>
              <a:rPr lang="ru-RU" sz="3600" b="1" i="1" dirty="0">
                <a:solidFill>
                  <a:srgbClr val="FF0000"/>
                </a:solidFill>
              </a:rPr>
              <a:t>. </a:t>
            </a:r>
            <a:r>
              <a:rPr lang="ru-RU" sz="3600" b="1" i="1" dirty="0" smtClean="0">
                <a:solidFill>
                  <a:srgbClr val="FF0000"/>
                </a:solidFill>
              </a:rPr>
              <a:t>Шевченко</a:t>
            </a:r>
            <a:endParaRPr lang="ru-RU" sz="3600" b="1" i="1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548680"/>
            <a:ext cx="8928992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i="1" dirty="0" smtClean="0">
                <a:solidFill>
                  <a:srgbClr val="0070C0"/>
                </a:solidFill>
              </a:rPr>
              <a:t>    (</a:t>
            </a:r>
            <a:r>
              <a:rPr lang="ru-RU" sz="2200" b="1" i="1" dirty="0" err="1" smtClean="0">
                <a:solidFill>
                  <a:srgbClr val="0070C0"/>
                </a:solidFill>
              </a:rPr>
              <a:t>зі</a:t>
            </a:r>
            <a:r>
              <a:rPr lang="ru-RU" sz="2200" b="1" i="1" dirty="0" smtClean="0">
                <a:solidFill>
                  <a:srgbClr val="0070C0"/>
                </a:solidFill>
              </a:rPr>
              <a:t> </a:t>
            </a:r>
            <a:r>
              <a:rPr lang="ru-RU" sz="2200" b="1" i="1" dirty="0" err="1" smtClean="0">
                <a:solidFill>
                  <a:srgbClr val="0070C0"/>
                </a:solidFill>
              </a:rPr>
              <a:t>статті</a:t>
            </a:r>
            <a:r>
              <a:rPr lang="ru-RU" sz="2200" b="1" i="1" dirty="0" smtClean="0">
                <a:solidFill>
                  <a:srgbClr val="0070C0"/>
                </a:solidFill>
              </a:rPr>
              <a:t> С. </a:t>
            </a:r>
            <a:r>
              <a:rPr lang="ru-RU" sz="2200" b="1" i="1" dirty="0" err="1" smtClean="0">
                <a:solidFill>
                  <a:srgbClr val="0070C0"/>
                </a:solidFill>
              </a:rPr>
              <a:t>Тойми</a:t>
            </a:r>
            <a:r>
              <a:rPr lang="ru-RU" sz="2200" b="1" i="1" dirty="0">
                <a:solidFill>
                  <a:srgbClr val="0070C0"/>
                </a:solidFill>
              </a:rPr>
              <a:t> «Шевченко, </a:t>
            </a:r>
            <a:r>
              <a:rPr lang="ru-RU" sz="2200" b="1" i="1" dirty="0" err="1">
                <a:solidFill>
                  <a:srgbClr val="0070C0"/>
                </a:solidFill>
              </a:rPr>
              <a:t>який</a:t>
            </a:r>
            <a:r>
              <a:rPr lang="ru-RU" sz="2200" b="1" i="1" dirty="0">
                <a:solidFill>
                  <a:srgbClr val="0070C0"/>
                </a:solidFill>
              </a:rPr>
              <a:t> не </a:t>
            </a:r>
            <a:r>
              <a:rPr lang="ru-RU" sz="2200" b="1" i="1" dirty="0" err="1">
                <a:solidFill>
                  <a:srgbClr val="0070C0"/>
                </a:solidFill>
              </a:rPr>
              <a:t>вернувся</a:t>
            </a:r>
            <a:r>
              <a:rPr lang="ru-RU" sz="2200" b="1" i="1" dirty="0">
                <a:solidFill>
                  <a:srgbClr val="0070C0"/>
                </a:solidFill>
              </a:rPr>
              <a:t> з </a:t>
            </a:r>
            <a:r>
              <a:rPr lang="ru-RU" sz="2200" b="1" i="1" dirty="0" err="1">
                <a:solidFill>
                  <a:srgbClr val="0070C0"/>
                </a:solidFill>
              </a:rPr>
              <a:t>неволі</a:t>
            </a:r>
            <a:r>
              <a:rPr lang="ru-RU" sz="2200" b="1" i="1" dirty="0" smtClean="0">
                <a:solidFill>
                  <a:srgbClr val="0070C0"/>
                </a:solidFill>
              </a:rPr>
              <a:t>»). </a:t>
            </a:r>
          </a:p>
          <a:p>
            <a:r>
              <a:rPr lang="ru-RU" sz="2200" b="1" i="1" dirty="0" smtClean="0"/>
              <a:t> « </a:t>
            </a:r>
            <a:r>
              <a:rPr lang="ru-RU" sz="2400" b="1" i="1" dirty="0" smtClean="0"/>
              <a:t>З-</a:t>
            </a:r>
            <a:r>
              <a:rPr lang="ru-RU" sz="2400" b="1" i="1" dirty="0" err="1" smtClean="0"/>
              <a:t>поміж</a:t>
            </a:r>
            <a:r>
              <a:rPr lang="ru-RU" sz="2400" b="1" i="1" dirty="0" smtClean="0"/>
              <a:t> </a:t>
            </a:r>
            <a:r>
              <a:rPr lang="ru-RU" sz="2400" b="1" i="1" dirty="0" err="1"/>
              <a:t>українських</a:t>
            </a:r>
            <a:r>
              <a:rPr lang="ru-RU" sz="2400" b="1" i="1" dirty="0"/>
              <a:t> </a:t>
            </a:r>
            <a:r>
              <a:rPr lang="ru-RU" sz="2400" b="1" i="1" dirty="0" err="1"/>
              <a:t>письменників</a:t>
            </a:r>
            <a:r>
              <a:rPr lang="ru-RU" sz="2400" b="1" i="1" dirty="0"/>
              <a:t> </a:t>
            </a:r>
            <a:r>
              <a:rPr lang="en-US" sz="2400" b="1" i="1" dirty="0"/>
              <a:t>XX </a:t>
            </a:r>
            <a:r>
              <a:rPr lang="ru-RU" sz="2400" b="1" i="1" dirty="0"/>
              <a:t>ст. доля Василя </a:t>
            </a:r>
            <a:r>
              <a:rPr lang="ru-RU" sz="2400" b="1" i="1" dirty="0" err="1"/>
              <a:t>Стуса</a:t>
            </a:r>
            <a:r>
              <a:rPr lang="ru-RU" sz="2400" b="1" i="1" dirty="0"/>
              <a:t> </a:t>
            </a:r>
            <a:r>
              <a:rPr lang="ru-RU" sz="2400" b="1" i="1" dirty="0" err="1"/>
              <a:t>найбільш</a:t>
            </a:r>
            <a:r>
              <a:rPr lang="ru-RU" sz="2400" b="1" i="1" dirty="0"/>
              <a:t> схожа на Шевченкову. </a:t>
            </a:r>
            <a:r>
              <a:rPr lang="ru-RU" sz="2400" b="1" i="1" dirty="0" err="1"/>
              <a:t>Обох</a:t>
            </a:r>
            <a:r>
              <a:rPr lang="ru-RU" sz="2400" b="1" i="1" dirty="0"/>
              <a:t> </a:t>
            </a:r>
            <a:r>
              <a:rPr lang="ru-RU" sz="2400" b="1" i="1" dirty="0" err="1"/>
              <a:t>переслідувала</a:t>
            </a:r>
            <a:r>
              <a:rPr lang="ru-RU" sz="2400" b="1" i="1" dirty="0"/>
              <a:t> </a:t>
            </a:r>
            <a:r>
              <a:rPr lang="ru-RU" sz="2400" b="1" i="1" dirty="0" err="1"/>
              <a:t>імперія</a:t>
            </a:r>
            <a:r>
              <a:rPr lang="ru-RU" sz="2400" b="1" i="1" dirty="0"/>
              <a:t> — </a:t>
            </a:r>
            <a:r>
              <a:rPr lang="ru-RU" sz="2400" b="1" i="1" dirty="0" err="1"/>
              <a:t>відповідно</a:t>
            </a:r>
            <a:r>
              <a:rPr lang="ru-RU" sz="2400" b="1" i="1" dirty="0"/>
              <a:t> </a:t>
            </a:r>
            <a:r>
              <a:rPr lang="ru-RU" sz="2400" b="1" i="1" dirty="0" err="1"/>
              <a:t>царська</a:t>
            </a:r>
            <a:r>
              <a:rPr lang="ru-RU" sz="2400" b="1" i="1" dirty="0"/>
              <a:t> та </a:t>
            </a:r>
            <a:r>
              <a:rPr lang="ru-RU" sz="2400" b="1" i="1" dirty="0" err="1"/>
              <a:t>комуністична</a:t>
            </a:r>
            <a:r>
              <a:rPr lang="ru-RU" sz="2400" b="1" i="1" dirty="0"/>
              <a:t>. </a:t>
            </a:r>
            <a:r>
              <a:rPr lang="ru-RU" sz="2400" b="1" i="1" dirty="0" err="1"/>
              <a:t>Обоє</a:t>
            </a:r>
            <a:r>
              <a:rPr lang="ru-RU" sz="2400" b="1" i="1" dirty="0"/>
              <a:t> </a:t>
            </a:r>
            <a:r>
              <a:rPr lang="ru-RU" sz="2400" b="1" i="1" dirty="0" err="1"/>
              <a:t>зазнали</a:t>
            </a:r>
            <a:r>
              <a:rPr lang="ru-RU" sz="2400" b="1" i="1" dirty="0"/>
              <a:t> </a:t>
            </a:r>
            <a:r>
              <a:rPr lang="ru-RU" sz="2400" b="1" i="1" dirty="0" err="1"/>
              <a:t>заслання</a:t>
            </a:r>
            <a:r>
              <a:rPr lang="ru-RU" sz="2400" b="1" i="1" dirty="0"/>
              <a:t> </a:t>
            </a:r>
            <a:r>
              <a:rPr lang="ru-RU" sz="2400" b="1" i="1" dirty="0" err="1"/>
              <a:t>із</a:t>
            </a:r>
            <a:r>
              <a:rPr lang="ru-RU" sz="2400" b="1" i="1" dirty="0"/>
              <a:t> забороною на </a:t>
            </a:r>
            <a:r>
              <a:rPr lang="ru-RU" sz="2400" b="1" i="1" dirty="0" err="1"/>
              <a:t>творчу</a:t>
            </a:r>
            <a:r>
              <a:rPr lang="ru-RU" sz="2400" b="1" i="1" dirty="0"/>
              <a:t> </a:t>
            </a:r>
            <a:r>
              <a:rPr lang="ru-RU" sz="2400" b="1" i="1" dirty="0" err="1"/>
              <a:t>діяльність</a:t>
            </a:r>
            <a:r>
              <a:rPr lang="ru-RU" sz="2400" b="1" i="1" dirty="0"/>
              <a:t>. В </a:t>
            </a:r>
            <a:r>
              <a:rPr lang="ru-RU" sz="2400" b="1" i="1" dirty="0" err="1"/>
              <a:t>обох</a:t>
            </a:r>
            <a:r>
              <a:rPr lang="ru-RU" sz="2400" b="1" i="1" dirty="0"/>
              <a:t> </a:t>
            </a:r>
            <a:r>
              <a:rPr lang="ru-RU" sz="2400" b="1" i="1" dirty="0" err="1"/>
              <a:t>життя</a:t>
            </a:r>
            <a:r>
              <a:rPr lang="ru-RU" sz="2400" b="1" i="1" dirty="0"/>
              <a:t> </a:t>
            </a:r>
            <a:r>
              <a:rPr lang="ru-RU" sz="2400" b="1" i="1" dirty="0" err="1"/>
              <a:t>обірвалося</a:t>
            </a:r>
            <a:r>
              <a:rPr lang="ru-RU" sz="2400" b="1" i="1" dirty="0"/>
              <a:t> на </a:t>
            </a:r>
            <a:r>
              <a:rPr lang="ru-RU" sz="2400" b="1" i="1" dirty="0" err="1"/>
              <a:t>півдорозі</a:t>
            </a:r>
            <a:r>
              <a:rPr lang="ru-RU" sz="2400" b="1" i="1" dirty="0"/>
              <a:t> </a:t>
            </a:r>
            <a:r>
              <a:rPr lang="ru-RU" sz="3200" b="1" i="1" dirty="0" smtClean="0">
                <a:solidFill>
                  <a:srgbClr val="FF0000"/>
                </a:solidFill>
              </a:rPr>
              <a:t>( 47 </a:t>
            </a:r>
            <a:r>
              <a:rPr lang="ru-RU" sz="3200" b="1" i="1" dirty="0" err="1" smtClean="0">
                <a:solidFill>
                  <a:srgbClr val="FF0000"/>
                </a:solidFill>
              </a:rPr>
              <a:t>років</a:t>
            </a:r>
            <a:r>
              <a:rPr lang="ru-RU" sz="3200" b="1" i="1" dirty="0">
                <a:solidFill>
                  <a:srgbClr val="FF0000"/>
                </a:solidFill>
              </a:rPr>
              <a:t>). </a:t>
            </a:r>
            <a:r>
              <a:rPr lang="ru-RU" sz="2400" b="1" i="1" dirty="0" smtClean="0"/>
              <a:t>У </a:t>
            </a:r>
            <a:r>
              <a:rPr lang="ru-RU" sz="2400" b="1" i="1" dirty="0" err="1"/>
              <a:t>народній</a:t>
            </a:r>
            <a:r>
              <a:rPr lang="ru-RU" sz="2400" b="1" i="1" dirty="0"/>
              <a:t> </a:t>
            </a:r>
            <a:r>
              <a:rPr lang="ru-RU" sz="2400" b="1" i="1" dirty="0" err="1"/>
              <a:t>уяві</a:t>
            </a:r>
            <a:r>
              <a:rPr lang="ru-RU" sz="2400" b="1" i="1" dirty="0"/>
              <a:t> </a:t>
            </a:r>
            <a:r>
              <a:rPr lang="ru-RU" sz="2400" b="1" i="1" dirty="0" err="1"/>
              <a:t>обоє</a:t>
            </a:r>
            <a:r>
              <a:rPr lang="ru-RU" sz="2400" b="1" i="1" dirty="0"/>
              <a:t> </a:t>
            </a:r>
            <a:r>
              <a:rPr lang="ru-RU" sz="2400" b="1" i="1" dirty="0" err="1"/>
              <a:t>окреслюються</a:t>
            </a:r>
            <a:r>
              <a:rPr lang="ru-RU" sz="2400" b="1" i="1" dirty="0"/>
              <a:t> </a:t>
            </a:r>
            <a:r>
              <a:rPr lang="ru-RU" sz="2400" b="1" i="1" dirty="0" err="1"/>
              <a:t>передовсім</a:t>
            </a:r>
            <a:r>
              <a:rPr lang="ru-RU" sz="2400" b="1" i="1" dirty="0"/>
              <a:t> як </a:t>
            </a:r>
            <a:r>
              <a:rPr lang="ru-RU" sz="2400" b="1" i="1" dirty="0" err="1"/>
              <a:t>борці</a:t>
            </a:r>
            <a:r>
              <a:rPr lang="ru-RU" sz="2400" b="1" i="1" dirty="0"/>
              <a:t> за </a:t>
            </a:r>
            <a:r>
              <a:rPr lang="ru-RU" sz="2400" b="1" i="1" dirty="0" err="1"/>
              <a:t>зневажені</a:t>
            </a:r>
            <a:r>
              <a:rPr lang="ru-RU" sz="2400" b="1" i="1" dirty="0"/>
              <a:t> </a:t>
            </a:r>
            <a:r>
              <a:rPr lang="ru-RU" sz="2400" b="1" i="1" dirty="0" err="1"/>
              <a:t>людські</a:t>
            </a:r>
            <a:r>
              <a:rPr lang="ru-RU" sz="2400" b="1" i="1" dirty="0"/>
              <a:t> права, за </a:t>
            </a:r>
            <a:r>
              <a:rPr lang="ru-RU" sz="2400" b="1" i="1" dirty="0" err="1"/>
              <a:t>зганьблену</a:t>
            </a:r>
            <a:r>
              <a:rPr lang="ru-RU" sz="2400" b="1" i="1" dirty="0"/>
              <a:t> </a:t>
            </a:r>
            <a:r>
              <a:rPr lang="ru-RU" sz="2400" b="1" i="1" dirty="0" err="1"/>
              <a:t>національну</a:t>
            </a:r>
            <a:r>
              <a:rPr lang="ru-RU" sz="2400" b="1" i="1" dirty="0"/>
              <a:t> </a:t>
            </a:r>
            <a:r>
              <a:rPr lang="ru-RU" sz="2400" b="1" i="1" dirty="0" err="1" smtClean="0"/>
              <a:t>гідність</a:t>
            </a:r>
            <a:r>
              <a:rPr lang="ru-RU" sz="2400" b="1" i="1" dirty="0" smtClean="0"/>
              <a:t>.</a:t>
            </a:r>
          </a:p>
          <a:p>
            <a:r>
              <a:rPr lang="ru-RU" sz="2400" b="1" i="1" dirty="0"/>
              <a:t>Сорок </a:t>
            </a:r>
            <a:r>
              <a:rPr lang="ru-RU" sz="2400" b="1" i="1" dirty="0" err="1"/>
              <a:t>сім</a:t>
            </a:r>
            <a:r>
              <a:rPr lang="ru-RU" sz="2400" b="1" i="1" dirty="0"/>
              <a:t> </a:t>
            </a:r>
            <a:r>
              <a:rPr lang="ru-RU" sz="2400" b="1" i="1" dirty="0" err="1"/>
              <a:t>літ</a:t>
            </a:r>
            <a:r>
              <a:rPr lang="ru-RU" sz="2400" b="1" i="1" dirty="0"/>
              <a:t> прожив </a:t>
            </a:r>
            <a:r>
              <a:rPr lang="ru-RU" sz="2400" b="1" i="1" dirty="0" err="1"/>
              <a:t>Стус</a:t>
            </a:r>
            <a:r>
              <a:rPr lang="ru-RU" sz="2400" b="1" i="1" dirty="0"/>
              <a:t>. </a:t>
            </a:r>
            <a:r>
              <a:rPr lang="ru-RU" sz="2400" b="1" i="1" dirty="0" err="1">
                <a:solidFill>
                  <a:srgbClr val="0070C0"/>
                </a:solidFill>
              </a:rPr>
              <a:t>Тринадцять</a:t>
            </a:r>
            <a:r>
              <a:rPr lang="ru-RU" sz="2400" b="1" i="1" dirty="0"/>
              <a:t> з них — у таборах. А </a:t>
            </a:r>
            <a:r>
              <a:rPr lang="ru-RU" sz="2400" b="1" i="1" dirty="0" err="1"/>
              <a:t>загальний</a:t>
            </a:r>
            <a:r>
              <a:rPr lang="ru-RU" sz="2400" b="1" i="1" dirty="0"/>
              <a:t> строк, </a:t>
            </a:r>
            <a:r>
              <a:rPr lang="ru-RU" sz="2400" b="1" i="1" dirty="0" err="1"/>
              <a:t>присуджений</a:t>
            </a:r>
            <a:r>
              <a:rPr lang="ru-RU" sz="2400" b="1" i="1" dirty="0"/>
              <a:t> </a:t>
            </a:r>
            <a:r>
              <a:rPr lang="ru-RU" sz="2400" b="1" i="1" dirty="0" err="1"/>
              <a:t>йому</a:t>
            </a:r>
            <a:r>
              <a:rPr lang="ru-RU" sz="2400" b="1" i="1" dirty="0"/>
              <a:t>, — </a:t>
            </a:r>
            <a:r>
              <a:rPr lang="ru-RU" sz="2400" b="1" i="1" dirty="0">
                <a:solidFill>
                  <a:srgbClr val="0070C0"/>
                </a:solidFill>
              </a:rPr>
              <a:t>22 (!) </a:t>
            </a:r>
            <a:r>
              <a:rPr lang="ru-RU" sz="2400" b="1" i="1" dirty="0"/>
              <a:t>роки — не дала </a:t>
            </a:r>
            <a:r>
              <a:rPr lang="ru-RU" sz="2400" b="1" i="1" dirty="0" err="1"/>
              <a:t>відбути</a:t>
            </a:r>
            <a:r>
              <a:rPr lang="ru-RU" sz="2400" b="1" i="1" dirty="0"/>
              <a:t> до </a:t>
            </a:r>
            <a:r>
              <a:rPr lang="ru-RU" sz="2400" b="1" i="1" dirty="0" err="1"/>
              <a:t>кінця</a:t>
            </a:r>
            <a:r>
              <a:rPr lang="ru-RU" sz="2400" b="1" i="1" dirty="0"/>
              <a:t> смерть. </a:t>
            </a:r>
          </a:p>
          <a:p>
            <a:r>
              <a:rPr lang="ru-RU" sz="2400" b="1" i="1" dirty="0" err="1">
                <a:solidFill>
                  <a:srgbClr val="0070C0"/>
                </a:solidFill>
              </a:rPr>
              <a:t>Двадцять</a:t>
            </a:r>
            <a:r>
              <a:rPr lang="ru-RU" sz="2400" b="1" i="1" dirty="0">
                <a:solidFill>
                  <a:srgbClr val="0070C0"/>
                </a:solidFill>
              </a:rPr>
              <a:t> два роки </a:t>
            </a:r>
            <a:r>
              <a:rPr lang="ru-RU" sz="2400" b="1" i="1" dirty="0"/>
              <a:t>— </a:t>
            </a:r>
            <a:r>
              <a:rPr lang="ru-RU" sz="2400" b="1" i="1" dirty="0" smtClean="0"/>
              <a:t>не </a:t>
            </a:r>
            <a:r>
              <a:rPr lang="ru-RU" sz="2400" b="1" i="1" dirty="0"/>
              <a:t>за </a:t>
            </a:r>
            <a:r>
              <a:rPr lang="ru-RU" sz="2400" b="1" i="1" dirty="0" err="1" smtClean="0"/>
              <a:t>вбивство</a:t>
            </a:r>
            <a:r>
              <a:rPr lang="ru-RU" sz="2400" b="1" i="1" dirty="0"/>
              <a:t>, не за </a:t>
            </a:r>
            <a:r>
              <a:rPr lang="ru-RU" sz="2400" b="1" i="1" dirty="0" err="1"/>
              <a:t>розбій</a:t>
            </a:r>
            <a:r>
              <a:rPr lang="ru-RU" sz="2400" b="1" i="1" dirty="0"/>
              <a:t> — </a:t>
            </a:r>
            <a:r>
              <a:rPr lang="ru-RU" sz="2600" b="1" i="1" dirty="0">
                <a:solidFill>
                  <a:srgbClr val="FF0000"/>
                </a:solidFill>
              </a:rPr>
              <a:t>за </a:t>
            </a:r>
            <a:r>
              <a:rPr lang="ru-RU" sz="2600" b="1" i="1" dirty="0" err="1">
                <a:solidFill>
                  <a:srgbClr val="FF0000"/>
                </a:solidFill>
              </a:rPr>
              <a:t>вірші</a:t>
            </a:r>
            <a:r>
              <a:rPr lang="ru-RU" sz="2600" b="1" i="1" dirty="0">
                <a:solidFill>
                  <a:srgbClr val="FF0000"/>
                </a:solidFill>
              </a:rPr>
              <a:t>. </a:t>
            </a:r>
          </a:p>
          <a:p>
            <a:r>
              <a:rPr lang="ru-RU" sz="2400" b="1" i="1" dirty="0"/>
              <a:t>Тарас Шевченко за участь у </a:t>
            </a:r>
            <a:r>
              <a:rPr lang="ru-RU" sz="2400" b="1" i="1" dirty="0" err="1"/>
              <a:t>таємному</a:t>
            </a:r>
            <a:r>
              <a:rPr lang="ru-RU" sz="2400" b="1" i="1" dirty="0"/>
              <a:t> </a:t>
            </a:r>
            <a:r>
              <a:rPr lang="ru-RU" sz="2400" b="1" i="1" dirty="0" err="1"/>
              <a:t>Кирило-Мефодіївському</a:t>
            </a:r>
            <a:r>
              <a:rPr lang="ru-RU" sz="2400" b="1" i="1" dirty="0"/>
              <a:t> </a:t>
            </a:r>
            <a:r>
              <a:rPr lang="ru-RU" sz="2400" b="1" i="1" dirty="0" err="1"/>
              <a:t>товаристві</a:t>
            </a:r>
            <a:r>
              <a:rPr lang="ru-RU" sz="2400" b="1" i="1" dirty="0"/>
              <a:t> (не за </a:t>
            </a:r>
            <a:r>
              <a:rPr lang="ru-RU" sz="2400" b="1" i="1" dirty="0" err="1"/>
              <a:t>поезію</a:t>
            </a:r>
            <a:r>
              <a:rPr lang="ru-RU" sz="2400" b="1" i="1" dirty="0"/>
              <a:t>! </a:t>
            </a:r>
            <a:r>
              <a:rPr lang="ru-RU" sz="2400" b="1" i="1" dirty="0" err="1"/>
              <a:t>Хоча</a:t>
            </a:r>
            <a:r>
              <a:rPr lang="ru-RU" sz="2400" b="1" i="1" dirty="0"/>
              <a:t> у </a:t>
            </a:r>
            <a:r>
              <a:rPr lang="ru-RU" sz="2400" b="1" i="1" dirty="0" err="1"/>
              <a:t>віршах</a:t>
            </a:r>
            <a:r>
              <a:rPr lang="ru-RU" sz="2400" b="1" i="1" dirty="0"/>
              <a:t> </a:t>
            </a:r>
            <a:r>
              <a:rPr lang="ru-RU" sz="2400" b="1" i="1" dirty="0" err="1"/>
              <a:t>своїх</a:t>
            </a:r>
            <a:r>
              <a:rPr lang="ru-RU" sz="2400" b="1" i="1" dirty="0"/>
              <a:t> і царя, і вельмож </a:t>
            </a:r>
            <a:r>
              <a:rPr lang="ru-RU" sz="2400" b="1" i="1" dirty="0" err="1"/>
              <a:t>його</a:t>
            </a:r>
            <a:r>
              <a:rPr lang="ru-RU" sz="2400" b="1" i="1" dirty="0"/>
              <a:t> </a:t>
            </a:r>
            <a:r>
              <a:rPr lang="ru-RU" sz="2400" b="1" i="1" dirty="0" err="1"/>
              <a:t>таврував</a:t>
            </a:r>
            <a:r>
              <a:rPr lang="ru-RU" sz="2400" b="1" i="1" dirty="0"/>
              <a:t>, до бунту </a:t>
            </a:r>
            <a:r>
              <a:rPr lang="ru-RU" sz="2400" b="1" i="1" dirty="0" err="1"/>
              <a:t>закликаючи</a:t>
            </a:r>
            <a:r>
              <a:rPr lang="ru-RU" sz="2400" b="1" i="1" dirty="0"/>
              <a:t>, і москалям перепадало) </a:t>
            </a:r>
            <a:r>
              <a:rPr lang="ru-RU" sz="2400" b="1" i="1" dirty="0" err="1"/>
              <a:t>був</a:t>
            </a:r>
            <a:r>
              <a:rPr lang="ru-RU" sz="2400" b="1" i="1" dirty="0"/>
              <a:t> </a:t>
            </a:r>
            <a:r>
              <a:rPr lang="ru-RU" sz="2400" b="1" i="1" dirty="0" err="1"/>
              <a:t>засланий</a:t>
            </a:r>
            <a:r>
              <a:rPr lang="ru-RU" sz="2400" b="1" i="1" dirty="0"/>
              <a:t> у </a:t>
            </a:r>
            <a:r>
              <a:rPr lang="ru-RU" sz="2400" b="1" i="1" dirty="0" err="1"/>
              <a:t>солдати</a:t>
            </a:r>
            <a:r>
              <a:rPr lang="ru-RU" sz="2400" b="1" i="1" dirty="0"/>
              <a:t> на </a:t>
            </a:r>
            <a:r>
              <a:rPr lang="ru-RU" sz="2400" b="1" i="1" dirty="0">
                <a:solidFill>
                  <a:srgbClr val="0070C0"/>
                </a:solidFill>
              </a:rPr>
              <a:t>десять </a:t>
            </a:r>
            <a:r>
              <a:rPr lang="ru-RU" sz="2400" b="1" i="1" dirty="0" err="1">
                <a:solidFill>
                  <a:srgbClr val="0070C0"/>
                </a:solidFill>
              </a:rPr>
              <a:t>років</a:t>
            </a:r>
            <a:r>
              <a:rPr lang="ru-RU" sz="2400" b="1" i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1332703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pedsovet.su/_ld/270/08384568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-20456"/>
            <a:ext cx="9143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323528" y="641267"/>
            <a:ext cx="864096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0070C0"/>
                </a:solidFill>
              </a:rPr>
              <a:t>(</a:t>
            </a:r>
            <a:r>
              <a:rPr lang="ru-RU" sz="2400" b="1" i="1" dirty="0" err="1">
                <a:solidFill>
                  <a:srgbClr val="0070C0"/>
                </a:solidFill>
              </a:rPr>
              <a:t>зі</a:t>
            </a:r>
            <a:r>
              <a:rPr lang="ru-RU" sz="2400" b="1" i="1" dirty="0">
                <a:solidFill>
                  <a:srgbClr val="0070C0"/>
                </a:solidFill>
              </a:rPr>
              <a:t> </a:t>
            </a:r>
            <a:r>
              <a:rPr lang="ru-RU" sz="2400" b="1" i="1" dirty="0" err="1">
                <a:solidFill>
                  <a:srgbClr val="0070C0"/>
                </a:solidFill>
              </a:rPr>
              <a:t>статті</a:t>
            </a:r>
            <a:r>
              <a:rPr lang="ru-RU" sz="2400" b="1" i="1" dirty="0">
                <a:solidFill>
                  <a:srgbClr val="0070C0"/>
                </a:solidFill>
              </a:rPr>
              <a:t> С. </a:t>
            </a:r>
            <a:r>
              <a:rPr lang="ru-RU" sz="2400" b="1" i="1" dirty="0" err="1">
                <a:solidFill>
                  <a:srgbClr val="0070C0"/>
                </a:solidFill>
              </a:rPr>
              <a:t>Тойми</a:t>
            </a:r>
            <a:r>
              <a:rPr lang="ru-RU" sz="2400" b="1" i="1" dirty="0">
                <a:solidFill>
                  <a:srgbClr val="0070C0"/>
                </a:solidFill>
              </a:rPr>
              <a:t> «Шевченко, </a:t>
            </a:r>
            <a:r>
              <a:rPr lang="ru-RU" sz="2400" b="1" i="1" dirty="0" err="1">
                <a:solidFill>
                  <a:srgbClr val="0070C0"/>
                </a:solidFill>
              </a:rPr>
              <a:t>який</a:t>
            </a:r>
            <a:r>
              <a:rPr lang="ru-RU" sz="2400" b="1" i="1" dirty="0">
                <a:solidFill>
                  <a:srgbClr val="0070C0"/>
                </a:solidFill>
              </a:rPr>
              <a:t> не </a:t>
            </a:r>
            <a:r>
              <a:rPr lang="ru-RU" sz="2400" b="1" i="1" dirty="0" err="1">
                <a:solidFill>
                  <a:srgbClr val="0070C0"/>
                </a:solidFill>
              </a:rPr>
              <a:t>вернувся</a:t>
            </a:r>
            <a:r>
              <a:rPr lang="ru-RU" sz="2400" b="1" i="1" dirty="0">
                <a:solidFill>
                  <a:srgbClr val="0070C0"/>
                </a:solidFill>
              </a:rPr>
              <a:t> з </a:t>
            </a:r>
            <a:r>
              <a:rPr lang="ru-RU" sz="2400" b="1" i="1" dirty="0" err="1">
                <a:solidFill>
                  <a:srgbClr val="0070C0"/>
                </a:solidFill>
              </a:rPr>
              <a:t>неволі</a:t>
            </a:r>
            <a:r>
              <a:rPr lang="ru-RU" sz="2400" b="1" i="1" dirty="0">
                <a:solidFill>
                  <a:srgbClr val="0070C0"/>
                </a:solidFill>
              </a:rPr>
              <a:t>»). </a:t>
            </a:r>
          </a:p>
          <a:p>
            <a:r>
              <a:rPr lang="ru-RU" sz="2400" b="1" i="1" dirty="0" smtClean="0"/>
              <a:t>В</a:t>
            </a:r>
            <a:r>
              <a:rPr lang="ru-RU" sz="2400" b="1" i="1" dirty="0"/>
              <a:t>. </a:t>
            </a:r>
            <a:r>
              <a:rPr lang="ru-RU" sz="2400" b="1" i="1" dirty="0" err="1"/>
              <a:t>Стус</a:t>
            </a:r>
            <a:r>
              <a:rPr lang="ru-RU" sz="2400" b="1" i="1" dirty="0"/>
              <a:t> у </a:t>
            </a:r>
            <a:r>
              <a:rPr lang="ru-RU" sz="2400" b="1" i="1" dirty="0" err="1"/>
              <a:t>жодних</a:t>
            </a:r>
            <a:r>
              <a:rPr lang="ru-RU" sz="2400" b="1" i="1" dirty="0"/>
              <a:t> </a:t>
            </a:r>
            <a:r>
              <a:rPr lang="ru-RU" sz="2400" b="1" i="1" dirty="0" err="1"/>
              <a:t>таємних</a:t>
            </a:r>
            <a:r>
              <a:rPr lang="ru-RU" sz="2400" b="1" i="1" dirty="0"/>
              <a:t> </a:t>
            </a:r>
            <a:r>
              <a:rPr lang="ru-RU" sz="2400" b="1" i="1" dirty="0" err="1"/>
              <a:t>антидержавних</a:t>
            </a:r>
            <a:r>
              <a:rPr lang="ru-RU" sz="2400" b="1" i="1" dirty="0"/>
              <a:t> </a:t>
            </a:r>
            <a:r>
              <a:rPr lang="ru-RU" sz="2400" b="1" i="1" dirty="0" err="1"/>
              <a:t>товариствах</a:t>
            </a:r>
            <a:r>
              <a:rPr lang="ru-RU" sz="2400" b="1" i="1" dirty="0"/>
              <a:t> не </a:t>
            </a:r>
            <a:r>
              <a:rPr lang="ru-RU" sz="2400" b="1" i="1" dirty="0" err="1"/>
              <a:t>був</a:t>
            </a:r>
            <a:r>
              <a:rPr lang="ru-RU" sz="2400" b="1" i="1" dirty="0"/>
              <a:t>, </a:t>
            </a:r>
            <a:r>
              <a:rPr lang="ru-RU" sz="2400" b="1" i="1" dirty="0" err="1"/>
              <a:t>нинішніх</a:t>
            </a:r>
            <a:r>
              <a:rPr lang="ru-RU" sz="2400" b="1" i="1" dirty="0"/>
              <a:t> вельмож не </a:t>
            </a:r>
            <a:r>
              <a:rPr lang="ru-RU" sz="2400" b="1" i="1" dirty="0" err="1"/>
              <a:t>таврував</a:t>
            </a:r>
            <a:r>
              <a:rPr lang="ru-RU" sz="2400" b="1" i="1" dirty="0"/>
              <a:t>, а </a:t>
            </a:r>
            <a:r>
              <a:rPr lang="ru-RU" sz="2400" b="1" i="1" dirty="0" err="1"/>
              <a:t>що</a:t>
            </a:r>
            <a:r>
              <a:rPr lang="ru-RU" sz="2400" b="1" i="1" dirty="0"/>
              <a:t> </a:t>
            </a:r>
            <a:r>
              <a:rPr lang="ru-RU" sz="2400" b="1" i="1" dirty="0" err="1"/>
              <a:t>вже</a:t>
            </a:r>
            <a:r>
              <a:rPr lang="ru-RU" sz="2400" b="1" i="1" dirty="0"/>
              <a:t> про «</a:t>
            </a:r>
            <a:r>
              <a:rPr lang="ru-RU" sz="2400" b="1" i="1" dirty="0" err="1"/>
              <a:t>москалів</a:t>
            </a:r>
            <a:r>
              <a:rPr lang="ru-RU" sz="2400" b="1" i="1" dirty="0"/>
              <a:t>», то й не кажу — такого слова </a:t>
            </a:r>
            <a:r>
              <a:rPr lang="ru-RU" sz="2400" b="1" i="1" dirty="0" err="1"/>
              <a:t>взагалі</a:t>
            </a:r>
            <a:r>
              <a:rPr lang="ru-RU" sz="2400" b="1" i="1" dirty="0"/>
              <a:t> </a:t>
            </a:r>
            <a:r>
              <a:rPr lang="ru-RU" sz="2400" b="1" i="1" dirty="0" err="1"/>
              <a:t>немає</a:t>
            </a:r>
            <a:r>
              <a:rPr lang="ru-RU" sz="2400" b="1" i="1" dirty="0"/>
              <a:t> в </a:t>
            </a:r>
            <a:r>
              <a:rPr lang="ru-RU" sz="2400" b="1" i="1" dirty="0" err="1"/>
              <a:t>його</a:t>
            </a:r>
            <a:r>
              <a:rPr lang="ru-RU" sz="2400" b="1" i="1" dirty="0"/>
              <a:t> </a:t>
            </a:r>
            <a:r>
              <a:rPr lang="ru-RU" sz="2400" b="1" i="1" dirty="0" err="1"/>
              <a:t>поезії</a:t>
            </a:r>
            <a:r>
              <a:rPr lang="ru-RU" sz="2400" b="1" i="1" dirty="0"/>
              <a:t>. </a:t>
            </a:r>
            <a:r>
              <a:rPr lang="ru-RU" sz="2400" b="1" i="1" dirty="0" err="1"/>
              <a:t>Він</a:t>
            </a:r>
            <a:r>
              <a:rPr lang="ru-RU" sz="2400" b="1" i="1" dirty="0"/>
              <a:t> просто писав </a:t>
            </a:r>
            <a:r>
              <a:rPr lang="ru-RU" sz="2400" b="1" i="1" dirty="0" err="1"/>
              <a:t>вірші</a:t>
            </a:r>
            <a:r>
              <a:rPr lang="ru-RU" sz="2400" b="1" i="1" dirty="0"/>
              <a:t>. Але — </a:t>
            </a:r>
            <a:r>
              <a:rPr lang="ru-RU" sz="2400" b="1" i="1" dirty="0" err="1"/>
              <a:t>щирі</a:t>
            </a:r>
            <a:r>
              <a:rPr lang="ru-RU" sz="2400" b="1" i="1" dirty="0"/>
              <a:t>, </a:t>
            </a:r>
            <a:r>
              <a:rPr lang="ru-RU" sz="2400" b="1" i="1" dirty="0" err="1" smtClean="0"/>
              <a:t>розкріпачені</a:t>
            </a:r>
            <a:r>
              <a:rPr lang="ru-RU" sz="2400" b="1" i="1" dirty="0" smtClean="0"/>
              <a:t>. </a:t>
            </a:r>
            <a:r>
              <a:rPr lang="ru-RU" sz="2400" b="1" i="1" dirty="0"/>
              <a:t>Й говорив про </a:t>
            </a:r>
            <a:r>
              <a:rPr lang="ru-RU" sz="2400" b="1" i="1" dirty="0" err="1"/>
              <a:t>одне</a:t>
            </a:r>
            <a:r>
              <a:rPr lang="ru-RU" sz="2400" b="1" i="1" dirty="0"/>
              <a:t> — про </a:t>
            </a:r>
            <a:r>
              <a:rPr lang="ru-RU" sz="2400" b="1" i="1" dirty="0" err="1"/>
              <a:t>любов</a:t>
            </a:r>
            <a:r>
              <a:rPr lang="ru-RU" sz="2400" b="1" i="1" dirty="0"/>
              <a:t> до </a:t>
            </a:r>
            <a:r>
              <a:rPr lang="ru-RU" sz="2400" b="1" i="1" dirty="0" err="1"/>
              <a:t>України</a:t>
            </a:r>
            <a:r>
              <a:rPr lang="ru-RU" sz="2400" b="1" i="1" dirty="0"/>
              <a:t>, </a:t>
            </a:r>
            <a:r>
              <a:rPr lang="ru-RU" sz="2400" b="1" i="1" dirty="0" err="1"/>
              <a:t>вільної</a:t>
            </a:r>
            <a:r>
              <a:rPr lang="ru-RU" sz="2400" b="1" i="1" dirty="0"/>
              <a:t>, </a:t>
            </a:r>
            <a:r>
              <a:rPr lang="ru-RU" sz="2400" b="1" i="1" dirty="0" err="1"/>
              <a:t>незалежної</a:t>
            </a:r>
            <a:r>
              <a:rPr lang="ru-RU" sz="2400" b="1" i="1" dirty="0" smtClean="0"/>
              <a:t>...</a:t>
            </a:r>
          </a:p>
          <a:p>
            <a:r>
              <a:rPr lang="ru-RU" sz="2400" b="1" i="1" dirty="0"/>
              <a:t> </a:t>
            </a:r>
            <a:r>
              <a:rPr lang="ru-RU" sz="2400" b="1" i="1" dirty="0" smtClean="0"/>
              <a:t>У </a:t>
            </a:r>
            <a:r>
              <a:rPr lang="ru-RU" sz="2400" b="1" i="1" dirty="0" err="1"/>
              <a:t>їхніх</a:t>
            </a:r>
            <a:r>
              <a:rPr lang="ru-RU" sz="2400" b="1" i="1" dirty="0"/>
              <a:t> долях та </a:t>
            </a:r>
            <a:r>
              <a:rPr lang="ru-RU" sz="2400" b="1" i="1" dirty="0" err="1"/>
              <a:t>поезії</a:t>
            </a:r>
            <a:r>
              <a:rPr lang="ru-RU" sz="2400" b="1" i="1" dirty="0"/>
              <a:t> </a:t>
            </a:r>
            <a:r>
              <a:rPr lang="ru-RU" sz="2400" b="1" i="1" dirty="0" err="1"/>
              <a:t>напрочуд</a:t>
            </a:r>
            <a:r>
              <a:rPr lang="ru-RU" sz="2400" b="1" i="1" dirty="0"/>
              <a:t> </a:t>
            </a:r>
            <a:r>
              <a:rPr lang="ru-RU" sz="2400" b="1" i="1" dirty="0" err="1" smtClean="0"/>
              <a:t>багато</a:t>
            </a:r>
            <a:r>
              <a:rPr lang="ru-RU" sz="2400" b="1" i="1" dirty="0" smtClean="0"/>
              <a:t> « </a:t>
            </a:r>
            <a:r>
              <a:rPr lang="ru-RU" sz="2400" b="1" i="1" dirty="0" err="1" smtClean="0"/>
              <a:t>спільного</a:t>
            </a:r>
            <a:r>
              <a:rPr lang="ru-RU" sz="2400" b="1" i="1" dirty="0" smtClean="0"/>
              <a:t>». </a:t>
            </a:r>
            <a:r>
              <a:rPr lang="ru-RU" sz="2400" b="1" i="1" dirty="0"/>
              <a:t>І є </a:t>
            </a:r>
            <a:r>
              <a:rPr lang="ru-RU" sz="2400" b="1" i="1" dirty="0" err="1"/>
              <a:t>щось</a:t>
            </a:r>
            <a:r>
              <a:rPr lang="ru-RU" sz="2400" b="1" i="1" dirty="0"/>
              <a:t> </a:t>
            </a:r>
            <a:r>
              <a:rPr lang="ru-RU" sz="2400" b="1" i="1" dirty="0" err="1"/>
              <a:t>містичне</a:t>
            </a:r>
            <a:r>
              <a:rPr lang="ru-RU" sz="2400" b="1" i="1" dirty="0"/>
              <a:t> в тому, </a:t>
            </a:r>
            <a:r>
              <a:rPr lang="ru-RU" sz="2400" b="1" i="1" dirty="0" err="1"/>
              <a:t>що</a:t>
            </a:r>
            <a:r>
              <a:rPr lang="ru-RU" sz="2400" b="1" i="1" dirty="0"/>
              <a:t> </a:t>
            </a:r>
            <a:r>
              <a:rPr lang="ru-RU" sz="2400" b="1" i="1" dirty="0" err="1"/>
              <a:t>обидва</a:t>
            </a:r>
            <a:r>
              <a:rPr lang="ru-RU" sz="2400" b="1" i="1" dirty="0"/>
              <a:t> прожили </a:t>
            </a:r>
            <a:r>
              <a:rPr lang="ru-RU" sz="2400" b="1" i="1" dirty="0" err="1"/>
              <a:t>рівно</a:t>
            </a:r>
            <a:r>
              <a:rPr lang="ru-RU" sz="2400" b="1" i="1" dirty="0"/>
              <a:t> по 47 </a:t>
            </a:r>
            <a:r>
              <a:rPr lang="ru-RU" sz="2400" b="1" i="1" dirty="0" err="1"/>
              <a:t>років</a:t>
            </a:r>
            <a:r>
              <a:rPr lang="ru-RU" sz="2400" b="1" i="1" dirty="0"/>
              <a:t>. Але треба </a:t>
            </a:r>
            <a:r>
              <a:rPr lang="ru-RU" sz="2400" b="1" i="1" dirty="0" err="1"/>
              <a:t>відверто</a:t>
            </a:r>
            <a:r>
              <a:rPr lang="ru-RU" sz="2400" b="1" i="1" dirty="0"/>
              <a:t> </a:t>
            </a:r>
            <a:r>
              <a:rPr lang="ru-RU" sz="2400" b="1" i="1" dirty="0" err="1"/>
              <a:t>сказати</a:t>
            </a:r>
            <a:r>
              <a:rPr lang="ru-RU" sz="2400" b="1" i="1" dirty="0"/>
              <a:t>: те, </a:t>
            </a:r>
            <a:r>
              <a:rPr lang="ru-RU" sz="2400" b="1" i="1" dirty="0" err="1"/>
              <a:t>що</a:t>
            </a:r>
            <a:r>
              <a:rPr lang="ru-RU" sz="2400" b="1" i="1" dirty="0"/>
              <a:t> </a:t>
            </a:r>
            <a:r>
              <a:rPr lang="ru-RU" sz="2400" b="1" i="1" dirty="0" err="1"/>
              <a:t>випало</a:t>
            </a:r>
            <a:r>
              <a:rPr lang="ru-RU" sz="2400" b="1" i="1" dirty="0"/>
              <a:t> на долю </a:t>
            </a:r>
            <a:r>
              <a:rPr lang="ru-RU" sz="2400" b="1" i="1" dirty="0" err="1"/>
              <a:t>Стуса</a:t>
            </a:r>
            <a:r>
              <a:rPr lang="ru-RU" sz="2400" b="1" i="1" dirty="0"/>
              <a:t>, </a:t>
            </a:r>
            <a:r>
              <a:rPr lang="ru-RU" sz="2400" b="1" i="1" dirty="0" err="1"/>
              <a:t>своєю</a:t>
            </a:r>
            <a:r>
              <a:rPr lang="ru-RU" sz="2400" b="1" i="1" dirty="0"/>
              <a:t> </a:t>
            </a:r>
            <a:r>
              <a:rPr lang="ru-RU" sz="2400" b="1" i="1" dirty="0" err="1"/>
              <a:t>нещадністю</a:t>
            </a:r>
            <a:r>
              <a:rPr lang="ru-RU" sz="2400" b="1" i="1" dirty="0"/>
              <a:t> та </a:t>
            </a:r>
            <a:r>
              <a:rPr lang="ru-RU" sz="2400" b="1" i="1" dirty="0" err="1"/>
              <a:t>жорстокістю</a:t>
            </a:r>
            <a:r>
              <a:rPr lang="ru-RU" sz="2400" b="1" i="1" dirty="0"/>
              <a:t>, </a:t>
            </a:r>
            <a:r>
              <a:rPr lang="ru-RU" sz="2400" b="1" i="1" dirty="0" err="1"/>
              <a:t>своєю</a:t>
            </a:r>
            <a:r>
              <a:rPr lang="ru-RU" sz="2400" b="1" i="1" dirty="0"/>
              <a:t> </a:t>
            </a:r>
            <a:r>
              <a:rPr lang="ru-RU" sz="2400" b="1" i="1" dirty="0" err="1"/>
              <a:t>антиукраїнською</a:t>
            </a:r>
            <a:r>
              <a:rPr lang="ru-RU" sz="2400" b="1" i="1" dirty="0"/>
              <a:t> </a:t>
            </a:r>
            <a:r>
              <a:rPr lang="ru-RU" sz="2400" b="1" i="1" dirty="0" err="1"/>
              <a:t>спрямованістю</a:t>
            </a:r>
            <a:r>
              <a:rPr lang="ru-RU" sz="2400" b="1" i="1" dirty="0"/>
              <a:t> не </a:t>
            </a:r>
            <a:r>
              <a:rPr lang="ru-RU" sz="2400" b="1" i="1" dirty="0" err="1"/>
              <a:t>можна</a:t>
            </a:r>
            <a:r>
              <a:rPr lang="ru-RU" sz="2400" b="1" i="1" dirty="0"/>
              <a:t> </a:t>
            </a:r>
            <a:r>
              <a:rPr lang="ru-RU" sz="2400" b="1" i="1" dirty="0" err="1"/>
              <a:t>порівняти</a:t>
            </a:r>
            <a:r>
              <a:rPr lang="ru-RU" sz="2400" b="1" i="1" dirty="0"/>
              <a:t> </a:t>
            </a:r>
            <a:r>
              <a:rPr lang="ru-RU" sz="2400" b="1" i="1" dirty="0" err="1"/>
              <a:t>навіть</a:t>
            </a:r>
            <a:r>
              <a:rPr lang="ru-RU" sz="2400" b="1" i="1" dirty="0"/>
              <a:t> з </a:t>
            </a:r>
            <a:r>
              <a:rPr lang="ru-RU" sz="2400" b="1" i="1" dirty="0" err="1"/>
              <a:t>тим</a:t>
            </a:r>
            <a:r>
              <a:rPr lang="ru-RU" sz="2400" b="1" i="1" dirty="0"/>
              <a:t>, </a:t>
            </a:r>
            <a:r>
              <a:rPr lang="ru-RU" sz="2400" b="1" i="1" dirty="0" err="1"/>
              <a:t>що</a:t>
            </a:r>
            <a:r>
              <a:rPr lang="ru-RU" sz="2400" b="1" i="1" dirty="0"/>
              <a:t> пережив Шевченко. </a:t>
            </a:r>
            <a:r>
              <a:rPr lang="ru-RU" sz="2400" b="1" i="1" dirty="0" err="1"/>
              <a:t>Стус</a:t>
            </a:r>
            <a:r>
              <a:rPr lang="ru-RU" sz="2400" b="1" i="1" dirty="0"/>
              <a:t> — </a:t>
            </a:r>
            <a:r>
              <a:rPr lang="ru-RU" sz="2400" b="1" i="1" dirty="0" err="1"/>
              <a:t>це</a:t>
            </a:r>
            <a:r>
              <a:rPr lang="ru-RU" sz="2400" b="1" i="1" dirty="0"/>
              <a:t> </a:t>
            </a:r>
            <a:r>
              <a:rPr lang="ru-RU" sz="2400" b="1" i="1" dirty="0" err="1"/>
              <a:t>справді</a:t>
            </a:r>
            <a:r>
              <a:rPr lang="ru-RU" sz="2400" b="1" i="1" dirty="0"/>
              <a:t> Шевченко. Але той, </a:t>
            </a:r>
            <a:r>
              <a:rPr lang="ru-RU" sz="2400" b="1" i="1" dirty="0" err="1"/>
              <a:t>що</a:t>
            </a:r>
            <a:r>
              <a:rPr lang="ru-RU" sz="2400" b="1" i="1" dirty="0"/>
              <a:t> не </a:t>
            </a:r>
            <a:r>
              <a:rPr lang="ru-RU" sz="2400" b="1" i="1" dirty="0" err="1"/>
              <a:t>повернувся</a:t>
            </a:r>
            <a:r>
              <a:rPr lang="ru-RU" sz="2400" b="1" i="1" dirty="0"/>
              <a:t> </a:t>
            </a:r>
            <a:r>
              <a:rPr lang="ru-RU" sz="2400" b="1" i="1" dirty="0" err="1"/>
              <a:t>із</a:t>
            </a:r>
            <a:r>
              <a:rPr lang="ru-RU" sz="2400" b="1" i="1" dirty="0"/>
              <a:t> </a:t>
            </a:r>
            <a:r>
              <a:rPr lang="ru-RU" sz="2400" b="1" i="1" dirty="0" err="1"/>
              <a:t>заслання</a:t>
            </a:r>
            <a:r>
              <a:rPr lang="ru-RU" sz="2400" b="1" i="1" dirty="0"/>
              <a:t>. Помер у </a:t>
            </a:r>
            <a:r>
              <a:rPr lang="ru-RU" sz="2400" b="1" i="1" dirty="0" err="1"/>
              <a:t>неволі</a:t>
            </a:r>
            <a:r>
              <a:rPr lang="ru-RU" sz="2400" b="1" i="1" dirty="0"/>
              <a:t>. Тут </a:t>
            </a:r>
            <a:r>
              <a:rPr lang="ru-RU" sz="2400" b="1" i="1" dirty="0" err="1"/>
              <a:t>проліг</a:t>
            </a:r>
            <a:r>
              <a:rPr lang="ru-RU" sz="2400" b="1" i="1" dirty="0"/>
              <a:t> </a:t>
            </a:r>
            <a:r>
              <a:rPr lang="ru-RU" sz="2400" b="1" i="1" dirty="0" err="1"/>
              <a:t>вододіл</a:t>
            </a:r>
            <a:r>
              <a:rPr lang="ru-RU" sz="2400" b="1" i="1" dirty="0"/>
              <a:t>. Й у </a:t>
            </a:r>
            <a:r>
              <a:rPr lang="ru-RU" sz="2400" b="1" i="1" dirty="0" err="1"/>
              <a:t>цьому</a:t>
            </a:r>
            <a:r>
              <a:rPr lang="ru-RU" sz="2400" b="1" i="1" dirty="0"/>
              <a:t> — </a:t>
            </a:r>
            <a:r>
              <a:rPr lang="ru-RU" sz="2400" b="1" i="1" dirty="0" err="1"/>
              <a:t>велич</a:t>
            </a:r>
            <a:r>
              <a:rPr lang="ru-RU" sz="2400" b="1" i="1" dirty="0"/>
              <a:t> і </a:t>
            </a:r>
            <a:r>
              <a:rPr lang="ru-RU" sz="2400" b="1" i="1" dirty="0" err="1"/>
              <a:t>трагізм</a:t>
            </a:r>
            <a:r>
              <a:rPr lang="ru-RU" sz="2400" b="1" i="1" dirty="0"/>
              <a:t> </a:t>
            </a:r>
            <a:r>
              <a:rPr lang="ru-RU" sz="2400" b="1" i="1" dirty="0" err="1"/>
              <a:t>його</a:t>
            </a:r>
            <a:r>
              <a:rPr lang="ru-RU" sz="2400" b="1" i="1" dirty="0"/>
              <a:t> </a:t>
            </a:r>
            <a:r>
              <a:rPr lang="ru-RU" sz="2400" b="1" i="1" dirty="0" err="1" smtClean="0"/>
              <a:t>постаті</a:t>
            </a:r>
            <a:r>
              <a:rPr lang="ru-RU" sz="2400" b="1" i="1" dirty="0" smtClean="0"/>
              <a:t>».</a:t>
            </a:r>
          </a:p>
          <a:p>
            <a:r>
              <a:rPr lang="uk-UA" sz="2400" b="1" i="1" dirty="0"/>
              <a:t> </a:t>
            </a:r>
            <a:r>
              <a:rPr lang="uk-UA" sz="2400" b="1" i="1" dirty="0" smtClean="0"/>
              <a:t>              </a:t>
            </a:r>
            <a:endParaRPr lang="ru-RU" sz="2400" b="1" i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9436"/>
            <a:ext cx="8856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i="1" dirty="0">
                <a:solidFill>
                  <a:srgbClr val="FF0000"/>
                </a:solidFill>
              </a:rPr>
              <a:t>В. </a:t>
            </a:r>
            <a:r>
              <a:rPr lang="ru-RU" sz="3600" b="1" i="1" dirty="0" err="1">
                <a:solidFill>
                  <a:srgbClr val="FF0000"/>
                </a:solidFill>
              </a:rPr>
              <a:t>Стус</a:t>
            </a:r>
            <a:r>
              <a:rPr lang="ru-RU" sz="3600" b="1" i="1" dirty="0">
                <a:solidFill>
                  <a:srgbClr val="FF0000"/>
                </a:solidFill>
              </a:rPr>
              <a:t> та  Т. Шевченко</a:t>
            </a:r>
          </a:p>
        </p:txBody>
      </p:sp>
    </p:spTree>
    <p:extLst>
      <p:ext uri="{BB962C8B-B14F-4D97-AF65-F5344CB8AC3E}">
        <p14:creationId xmlns:p14="http://schemas.microsoft.com/office/powerpoint/2010/main" xmlns="" val="317804584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</TotalTime>
  <Words>3065</Words>
  <Application>Microsoft Office PowerPoint</Application>
  <PresentationFormat>Экран (4:3)</PresentationFormat>
  <Paragraphs>287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RePack by SPecialiST</cp:lastModifiedBy>
  <cp:revision>48</cp:revision>
  <dcterms:created xsi:type="dcterms:W3CDTF">2014-07-09T16:27:43Z</dcterms:created>
  <dcterms:modified xsi:type="dcterms:W3CDTF">2015-04-01T20:38:40Z</dcterms:modified>
</cp:coreProperties>
</file>