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4" r:id="rId3"/>
    <p:sldId id="271" r:id="rId4"/>
    <p:sldId id="267" r:id="rId5"/>
    <p:sldId id="259" r:id="rId6"/>
    <p:sldId id="263" r:id="rId7"/>
    <p:sldId id="266" r:id="rId8"/>
    <p:sldId id="272" r:id="rId9"/>
    <p:sldId id="268" r:id="rId10"/>
    <p:sldId id="269" r:id="rId11"/>
    <p:sldId id="265" r:id="rId12"/>
    <p:sldId id="262" r:id="rId13"/>
    <p:sldId id="260" r:id="rId14"/>
    <p:sldId id="26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24CFD63-E30E-4E75-B445-913D6BA1A441}" type="datetimeFigureOut">
              <a:rPr lang="ru-RU" smtClean="0"/>
              <a:pPr/>
              <a:t>13.02.2011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9CAFEBE-9D98-4FBC-B92E-6748B95261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4CFD63-E30E-4E75-B445-913D6BA1A441}" type="datetimeFigureOut">
              <a:rPr lang="ru-RU" smtClean="0"/>
              <a:pPr/>
              <a:t>13.02.2011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CAFEBE-9D98-4FBC-B92E-6748B95261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4CFD63-E30E-4E75-B445-913D6BA1A441}" type="datetimeFigureOut">
              <a:rPr lang="ru-RU" smtClean="0"/>
              <a:pPr/>
              <a:t>13.02.2011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CAFEBE-9D98-4FBC-B92E-6748B95261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4CFD63-E30E-4E75-B445-913D6BA1A441}" type="datetimeFigureOut">
              <a:rPr lang="ru-RU" smtClean="0"/>
              <a:pPr/>
              <a:t>13.02.2011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CAFEBE-9D98-4FBC-B92E-6748B95261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4CFD63-E30E-4E75-B445-913D6BA1A441}" type="datetimeFigureOut">
              <a:rPr lang="ru-RU" smtClean="0"/>
              <a:pPr/>
              <a:t>13.02.2011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CAFEBE-9D98-4FBC-B92E-6748B95261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4CFD63-E30E-4E75-B445-913D6BA1A441}" type="datetimeFigureOut">
              <a:rPr lang="ru-RU" smtClean="0"/>
              <a:pPr/>
              <a:t>13.02.2011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CAFEBE-9D98-4FBC-B92E-6748B95261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4CFD63-E30E-4E75-B445-913D6BA1A441}" type="datetimeFigureOut">
              <a:rPr lang="ru-RU" smtClean="0"/>
              <a:pPr/>
              <a:t>13.02.2011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CAFEBE-9D98-4FBC-B92E-6748B95261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4CFD63-E30E-4E75-B445-913D6BA1A441}" type="datetimeFigureOut">
              <a:rPr lang="ru-RU" smtClean="0"/>
              <a:pPr/>
              <a:t>13.02.2011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CAFEBE-9D98-4FBC-B92E-6748B95261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4CFD63-E30E-4E75-B445-913D6BA1A441}" type="datetimeFigureOut">
              <a:rPr lang="ru-RU" smtClean="0"/>
              <a:pPr/>
              <a:t>13.02.2011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CAFEBE-9D98-4FBC-B92E-6748B95261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24CFD63-E30E-4E75-B445-913D6BA1A441}" type="datetimeFigureOut">
              <a:rPr lang="ru-RU" smtClean="0"/>
              <a:pPr/>
              <a:t>13.02.2011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CAFEBE-9D98-4FBC-B92E-6748B95261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24CFD63-E30E-4E75-B445-913D6BA1A441}" type="datetimeFigureOut">
              <a:rPr lang="ru-RU" smtClean="0"/>
              <a:pPr/>
              <a:t>13.02.2011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9CAFEBE-9D98-4FBC-B92E-6748B95261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rgbClr val="000082">
                <a:alpha val="0"/>
              </a:srgbClr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24CFD63-E30E-4E75-B445-913D6BA1A441}" type="datetimeFigureOut">
              <a:rPr lang="ru-RU" smtClean="0"/>
              <a:pPr/>
              <a:t>13.02.2011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9CAFEBE-9D98-4FBC-B92E-6748B95261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6953" t="3943" r="6141" b="9605"/>
          <a:stretch>
            <a:fillRect/>
          </a:stretch>
        </p:blipFill>
        <p:spPr bwMode="auto">
          <a:xfrm>
            <a:off x="4857752" y="642917"/>
            <a:ext cx="4071966" cy="5863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14282" y="2357431"/>
            <a:ext cx="478634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Максим 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Рильський</a:t>
            </a:r>
            <a:endParaRPr lang="ru-RU" sz="5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1895 - 1964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85728"/>
            <a:ext cx="7358114" cy="522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285852" y="5786454"/>
            <a:ext cx="6357982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Володимир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Сосюра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(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праворуч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)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і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Максим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Рильський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 1957 р.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4071966" cy="5558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14282" y="6000768"/>
            <a:ext cx="392909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3"/>
                </a:solidFill>
              </a:rPr>
              <a:t>МАКСИМ РИЛЬСЬКИЙ З ОНУКОМ ТАРАСОМ. ГОЛОСIЇВ. 1963 р.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29124" y="500043"/>
            <a:ext cx="4500594" cy="61247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Поетичні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збірки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«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Троянди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й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виноград» (1957), «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Далекі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небосхили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» (1959), «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Голосіївська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осінь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» (1959)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синтезували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в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собі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здобутки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попередніх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етапів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Провідними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для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поета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стали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філософські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роздуми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про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вічні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цінності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буття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працю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красу, добро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і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гуманізм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285728"/>
            <a:ext cx="2214579" cy="3021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428868"/>
            <a:ext cx="2428892" cy="3389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0"/>
            <a:ext cx="2914651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1571612"/>
            <a:ext cx="2143140" cy="340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33" y="1857364"/>
            <a:ext cx="2357454" cy="3771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28596" y="5934670"/>
            <a:ext cx="83134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Творче надбання поета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642918"/>
            <a:ext cx="428628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1964 році поета </a:t>
            </a:r>
            <a:r>
              <a:rPr lang="uk-UA" sz="36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нестало</a:t>
            </a:r>
            <a:r>
              <a:rPr lang="uk-UA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під шатами Голосіївського лісу на околиці Києва, він відійшов у вічність.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85728"/>
            <a:ext cx="4071966" cy="5761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785918" y="5929330"/>
            <a:ext cx="5429288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dirty="0" err="1" smtClean="0">
                <a:ln/>
                <a:solidFill>
                  <a:schemeClr val="accent3"/>
                </a:solidFill>
              </a:rPr>
              <a:t>Надгробок</a:t>
            </a:r>
            <a:r>
              <a:rPr lang="ru-RU" sz="2400" b="1" dirty="0" smtClean="0">
                <a:ln/>
                <a:solidFill>
                  <a:schemeClr val="accent3"/>
                </a:solidFill>
              </a:rPr>
              <a:t> М. </a:t>
            </a:r>
            <a:r>
              <a:rPr lang="ru-RU" sz="2400" b="1" dirty="0" err="1" smtClean="0">
                <a:ln/>
                <a:solidFill>
                  <a:schemeClr val="accent3"/>
                </a:solidFill>
              </a:rPr>
              <a:t>Рильського</a:t>
            </a:r>
            <a:r>
              <a:rPr lang="ru-RU" sz="2400" b="1" dirty="0" smtClean="0">
                <a:ln/>
                <a:solidFill>
                  <a:schemeClr val="accent3"/>
                </a:solidFill>
              </a:rPr>
              <a:t> на Байковому </a:t>
            </a:r>
            <a:r>
              <a:rPr lang="ru-RU" sz="2400" b="1" dirty="0" err="1" smtClean="0">
                <a:ln/>
                <a:solidFill>
                  <a:schemeClr val="accent3"/>
                </a:solidFill>
              </a:rPr>
              <a:t>кладовищі</a:t>
            </a:r>
            <a:r>
              <a:rPr lang="ru-RU" sz="2400" b="1" dirty="0" smtClean="0">
                <a:ln/>
                <a:solidFill>
                  <a:schemeClr val="accent3"/>
                </a:solidFill>
              </a:rPr>
              <a:t> в </a:t>
            </a:r>
            <a:r>
              <a:rPr lang="ru-RU" sz="2400" b="1" dirty="0" err="1" smtClean="0">
                <a:ln/>
                <a:solidFill>
                  <a:schemeClr val="accent3"/>
                </a:solidFill>
              </a:rPr>
              <a:t>Києві</a:t>
            </a:r>
            <a:endParaRPr lang="ru-RU" sz="24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428604"/>
            <a:ext cx="7358114" cy="4736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28596" y="5214950"/>
            <a:ext cx="7215238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Пам'ятник</a:t>
            </a:r>
            <a:endParaRPr lang="ru-RU" sz="28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М.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Рильському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біля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головного входу до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Голосіївського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парку в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Києві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3643338" cy="5783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42844" y="5934670"/>
            <a:ext cx="43577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Тадей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Максим </a:t>
            </a:r>
            <a:r>
              <a:rPr lang="ru-RU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Рильський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Володимир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Антонович у 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 </a:t>
            </a:r>
            <a:r>
              <a:rPr lang="ru-RU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Романівці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1900 р.</a:t>
            </a:r>
            <a:endParaRPr lang="ru-RU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00496" y="285728"/>
            <a:ext cx="4929222" cy="64940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cs typeface="Arial" pitchFamily="34" charset="0"/>
              </a:rPr>
              <a:t>Народився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cs typeface="Arial" pitchFamily="34" charset="0"/>
              </a:rPr>
              <a:t> у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cs typeface="Arial" pitchFamily="34" charset="0"/>
              </a:rPr>
              <a:t>Києві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cs typeface="Arial" pitchFamily="34" charset="0"/>
              </a:rPr>
              <a:t> в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cs typeface="Arial" pitchFamily="34" charset="0"/>
              </a:rPr>
              <a:t>сім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cs typeface="Arial" pitchFamily="34" charset="0"/>
              </a:rPr>
              <a:t>’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cs typeface="Arial" pitchFamily="34" charset="0"/>
              </a:rPr>
              <a:t>ї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cs typeface="Arial" pitchFamily="34" charset="0"/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cs typeface="Arial" pitchFamily="34" charset="0"/>
              </a:rPr>
              <a:t>Тадея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cs typeface="Arial" pitchFamily="34" charset="0"/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cs typeface="Arial" pitchFamily="34" charset="0"/>
              </a:rPr>
              <a:t>Розеславовича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cs typeface="Arial" pitchFamily="34" charset="0"/>
              </a:rPr>
              <a:t>,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cs typeface="Arial" pitchFamily="34" charset="0"/>
              </a:rPr>
              <a:t>відомого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cs typeface="Arial" pitchFamily="34" charset="0"/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cs typeface="Arial" pitchFamily="34" charset="0"/>
              </a:rPr>
              <a:t>етнографа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cs typeface="Arial" pitchFamily="34" charset="0"/>
              </a:rPr>
              <a:t> та </a:t>
            </a:r>
            <a:r>
              <a:rPr lang="ru-RU" sz="32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cs typeface="Arial" pitchFamily="34" charset="0"/>
              </a:rPr>
              <a:t>Меланії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cs typeface="Arial" pitchFamily="34" charset="0"/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cs typeface="Arial" pitchFamily="34" charset="0"/>
              </a:rPr>
              <a:t>Федорівни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cs typeface="Arial" pitchFamily="34" charset="0"/>
              </a:rPr>
              <a:t>,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cs typeface="Arial" pitchFamily="34" charset="0"/>
              </a:rPr>
              <a:t>простої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cs typeface="Arial" pitchFamily="34" charset="0"/>
              </a:rPr>
              <a:t>,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cs typeface="Arial" pitchFamily="34" charset="0"/>
              </a:rPr>
              <a:t>щирої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cs typeface="Arial" pitchFamily="34" charset="0"/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cs typeface="Arial" pitchFamily="34" charset="0"/>
              </a:rPr>
              <a:t>жінки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cs typeface="Arial" pitchFamily="34" charset="0"/>
              </a:rPr>
              <a:t>.</a:t>
            </a:r>
          </a:p>
          <a:p>
            <a:pPr algn="ctr"/>
            <a:r>
              <a:rPr lang="uk-UA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cs typeface="Arial" pitchFamily="34" charset="0"/>
              </a:rPr>
              <a:t>Ім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cs typeface="Arial" pitchFamily="34" charset="0"/>
              </a:rPr>
              <a:t>’</a:t>
            </a:r>
            <a:r>
              <a:rPr lang="uk-UA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cs typeface="Arial" pitchFamily="34" charset="0"/>
              </a:rPr>
              <a:t>я вибирав батько з друзями, назвали в честь улюбленого героя Максима Залізняка.</a:t>
            </a:r>
          </a:p>
          <a:p>
            <a:pPr algn="ctr"/>
            <a:r>
              <a:rPr lang="uk-UA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cs typeface="Arial" pitchFamily="34" charset="0"/>
              </a:rPr>
              <a:t>В сім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cs typeface="Arial" pitchFamily="34" charset="0"/>
              </a:rPr>
              <a:t>’</a:t>
            </a:r>
            <a:r>
              <a:rPr lang="uk-UA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cs typeface="Arial" pitchFamily="34" charset="0"/>
              </a:rPr>
              <a:t>ї було 3 сини – Іван, Богдан і Максим.  </a:t>
            </a: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85728"/>
            <a:ext cx="4582815" cy="607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14282" y="428604"/>
            <a:ext cx="4214843" cy="64940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Перші ази читання й письма дав батько. У </a:t>
            </a:r>
            <a:r>
              <a:rPr lang="uk-UA" sz="32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с.Романівка</a:t>
            </a:r>
            <a:r>
              <a:rPr lang="uk-UA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батько заснував школу для селян і був там викладачем.</a:t>
            </a:r>
          </a:p>
          <a:p>
            <a:pPr algn="ctr"/>
            <a:r>
              <a:rPr lang="uk-UA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“Гордість</a:t>
            </a:r>
            <a:r>
              <a:rPr lang="uk-UA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переповнює серце при думці, що я син того </a:t>
            </a:r>
            <a:r>
              <a:rPr lang="uk-UA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Тадея”</a:t>
            </a:r>
            <a:r>
              <a:rPr lang="uk-UA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– напише Максим про батька.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3643338" cy="5721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42844" y="6000768"/>
            <a:ext cx="3786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Максим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Рильський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евакуації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1943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рік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14744" y="1071546"/>
            <a:ext cx="5429256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32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“Коли</a:t>
            </a:r>
            <a:r>
              <a:rPr lang="uk-UA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хочеш зробити зле, поміркуй як слід, а тоді не роби. Коли ж задумав добре, не вагайся. Ніколи не чини вдень такого, що заважало б спати вночі ”. – часто вчила мати, коли хлопцеві було 8 років.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3" y="214290"/>
            <a:ext cx="3869559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500694" y="5934670"/>
            <a:ext cx="3428992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3"/>
                </a:solidFill>
              </a:rPr>
              <a:t>МАКСИМ РИЛЬСЬКИЙ З ДРУЖИНОЮ. ІРПІНЬ, 1946 р.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14290"/>
            <a:ext cx="5500694" cy="65556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1908 р.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він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вступив до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приватної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Київської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гімназії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В.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Науменка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і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здобув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там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глибоку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гуманітарну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освіту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 З 1915 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p. M.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Рильський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навчався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в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Київському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університеті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-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спочатку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на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медичному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а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потім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на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історико-філологічному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факультеті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Революція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та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громадянська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війна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не дали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змоги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закінчити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освіту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і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М.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Рильський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змушений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був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переїхати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на село, де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вчителював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до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осені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1923 р.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28604"/>
            <a:ext cx="4500594" cy="5813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572000" y="357167"/>
            <a:ext cx="4357718" cy="61247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 1943 р. М.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Рильський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був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обраний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дійсним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членом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Академії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наук УРСР, а у 1958 р. -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академіком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АН СРСР,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очолював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Інститут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мистецтвознавства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фольклору та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етнографії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АН УРСР,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залишивши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критичні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та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наукові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праці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мовознавства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літературознавства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і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фольклористики. 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14290"/>
            <a:ext cx="4357718" cy="61247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 перших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літературних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спроб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вдався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ще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в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дитинстві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а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вже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у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п'ятнадцять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років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видав свою першу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поетичну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збірку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«На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білих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островах», яка, попри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учнівський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характер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віршів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була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прихильно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зустрінута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критикою. 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1918 р.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вийшла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наступна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збірка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- «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Під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осінніми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зорями».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428604"/>
            <a:ext cx="4312664" cy="607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285720" y="714356"/>
            <a:ext cx="4271992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429124" y="214290"/>
            <a:ext cx="4572032" cy="65556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Найвищого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творчого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розвитку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М.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Рильський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досяг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у 1920-х 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pp.,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 так званий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неокласичний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період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Збірки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«Синя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далечінь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» (1922), «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Крізь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бурю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й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сніг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» (1925), «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Тринадцята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весна» (1926), «Де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сходяться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дороги» (1929), «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Гомін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і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відгомін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» (1929)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засвідчили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розквіт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самобутнього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таланту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поета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2143116"/>
            <a:ext cx="5214974" cy="4534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14282" y="5929330"/>
            <a:ext cx="3408514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smtClean="0">
                <a:ln/>
                <a:solidFill>
                  <a:schemeClr val="accent3"/>
                </a:solidFill>
              </a:rPr>
              <a:t>М.Рильський на полюванні</a:t>
            </a:r>
            <a:endParaRPr lang="ru-RU" sz="2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85728"/>
            <a:ext cx="8643998" cy="206210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 роки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Великої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Вітчизняної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війни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М.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Рильський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створив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такі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твори, як «Слово про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рідну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матір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»,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поеми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«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Жага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»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і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«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Мандрівка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в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молодість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»</a:t>
            </a: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109</TotalTime>
  <Words>548</Words>
  <Application>Microsoft Office PowerPoint</Application>
  <PresentationFormat>Экран (4:3)</PresentationFormat>
  <Paragraphs>28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123</cp:lastModifiedBy>
  <cp:revision>12</cp:revision>
  <dcterms:created xsi:type="dcterms:W3CDTF">2011-02-08T21:38:18Z</dcterms:created>
  <dcterms:modified xsi:type="dcterms:W3CDTF">2011-02-13T06:02:23Z</dcterms:modified>
</cp:coreProperties>
</file>