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9/8/2013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hyperlink" Target="http://uk.wikipedia.org/wiki/%D0%9A%D0%BD%D0%B8%D0%B3%D0%B0%D1%80%D1%8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6778" y="-898301"/>
            <a:ext cx="8915399" cy="2262781"/>
          </a:xfrm>
          <a:ln>
            <a:noFill/>
          </a:ln>
          <a:effectLst>
            <a:outerShdw blurRad="44450" dist="27940" dir="5400000" algn="ctr">
              <a:srgbClr val="000000">
                <a:alpha val="32000"/>
              </a:srgbClr>
            </a:outerShdw>
            <a:reflection blurRad="6350" stA="50000" endA="300" endPos="55500" dist="101600" dir="5400000" sy="-100000" algn="bl" rotWithShape="0"/>
          </a:effectLst>
          <a:scene3d>
            <a:camera prst="perspectiveAbove"/>
            <a:lightRig rig="balanced" dir="t">
              <a:rot lat="0" lon="0" rev="8700000"/>
            </a:lightRig>
          </a:scene3d>
          <a:sp3d>
            <a:bevelT w="190500" h="38100"/>
          </a:sp3d>
        </p:spPr>
        <p:txBody>
          <a:bodyPr>
            <a:normAutofit/>
          </a:bodyPr>
          <a:lstStyle/>
          <a:p>
            <a:r>
              <a:rPr lang="uk-UA" sz="6000" dirty="0" smtClean="0">
                <a:effectLst>
                  <a:outerShdw blurRad="38100" dist="38100" dir="2700000" algn="tl">
                    <a:srgbClr val="000000">
                      <a:alpha val="43137"/>
                    </a:srgbClr>
                  </a:outerShdw>
                </a:effectLst>
              </a:rPr>
              <a:t>Іван Нечуй-Левицький</a:t>
            </a:r>
            <a:endParaRPr lang="uk-UA" sz="6000"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850266" y="5968675"/>
            <a:ext cx="10341734" cy="889325"/>
          </a:xfrm>
        </p:spPr>
        <p:txBody>
          <a:bodyPr/>
          <a:lstStyle/>
          <a:p>
            <a:r>
              <a:rPr lang="uk-UA" i="1" dirty="0" smtClean="0">
                <a:effectLst>
                  <a:outerShdw blurRad="38100" dist="38100" dir="2700000" algn="tl">
                    <a:srgbClr val="000000">
                      <a:alpha val="43137"/>
                    </a:srgbClr>
                  </a:outerShdw>
                </a:effectLst>
              </a:rPr>
              <a:t>«Іван Левицький – се великий артист зору, колосальне, всеобіймаюче око України.»</a:t>
            </a:r>
          </a:p>
          <a:p>
            <a:r>
              <a:rPr lang="uk-UA" dirty="0" smtClean="0"/>
              <a:t>                                                                                                                                         </a:t>
            </a:r>
            <a:r>
              <a:rPr lang="uk-UA" dirty="0" err="1" smtClean="0"/>
              <a:t>І.Франко</a:t>
            </a:r>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8665" y="1946445"/>
            <a:ext cx="2772929" cy="38766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235" y="1891049"/>
            <a:ext cx="4654638" cy="3987474"/>
          </a:xfrm>
          <a:prstGeom prst="ellipse">
            <a:avLst/>
          </a:prstGeom>
          <a:ln>
            <a:noFill/>
          </a:ln>
          <a:effectLst>
            <a:softEdge rad="112500"/>
          </a:effectLst>
        </p:spPr>
      </p:pic>
    </p:spTree>
    <p:extLst>
      <p:ext uri="{BB962C8B-B14F-4D97-AF65-F5344CB8AC3E}">
        <p14:creationId xmlns:p14="http://schemas.microsoft.com/office/powerpoint/2010/main" val="3026559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70329" y="304799"/>
            <a:ext cx="5923724" cy="6334260"/>
          </a:xfrm>
        </p:spPr>
        <p:txBody>
          <a:bodyPr/>
          <a:lstStyle/>
          <a:p>
            <a:r>
              <a:rPr lang="uk-UA" i="1" dirty="0"/>
              <a:t>Іван Нечуй-Левицький увійшов в історію української літератури як видатний майстер художньої прози. Створивши ряд високохудожніх соціально-побутових оповідань та повістей, відобразивши в них тяжке життя українського народу другої половини </a:t>
            </a:r>
            <a:r>
              <a:rPr lang="pl-PL" i="1" dirty="0"/>
              <a:t>XIX </a:t>
            </a:r>
            <a:r>
              <a:rPr lang="uk-UA" i="1" dirty="0"/>
              <a:t>століття, показавши життя селянства й заробітчан, злиднями гнаних з рідних осель на фабрики та рибні промисли, І. Нечуй-Левицький увів в українську літературу нові теми й мотиви, змалював їх яскравими художніми засобами.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053" y="924059"/>
            <a:ext cx="3810000" cy="571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1118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912" y="12879"/>
            <a:ext cx="6821510" cy="1280890"/>
          </a:xfrm>
          <a:effectLst>
            <a:outerShdw blurRad="50800" dist="38100" dir="5400000" algn="t" rotWithShape="0">
              <a:prstClr val="black">
                <a:alpha val="40000"/>
              </a:prstClr>
            </a:outerShdw>
          </a:effectLst>
        </p:spPr>
        <p:txBody>
          <a:bodyPr/>
          <a:lstStyle/>
          <a:p>
            <a:r>
              <a:rPr lang="uk-UA" i="1" dirty="0" smtClean="0">
                <a:effectLst>
                  <a:outerShdw blurRad="38100" dist="38100" dir="2700000" algn="tl">
                    <a:srgbClr val="000000">
                      <a:alpha val="43137"/>
                    </a:srgbClr>
                  </a:outerShdw>
                </a:effectLst>
              </a:rPr>
              <a:t>Дитинство маленького Івана</a:t>
            </a:r>
            <a:endParaRPr lang="uk-UA" i="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326525" y="640445"/>
            <a:ext cx="10865475" cy="4343679"/>
          </a:xfrm>
        </p:spPr>
        <p:txBody>
          <a:bodyPr>
            <a:normAutofit fontScale="92500" lnSpcReduction="10000"/>
          </a:bodyPr>
          <a:lstStyle/>
          <a:p>
            <a:r>
              <a:rPr lang="uk-UA" dirty="0"/>
              <a:t>Іван Левицький </a:t>
            </a:r>
            <a:r>
              <a:rPr lang="uk-UA" dirty="0" smtClean="0"/>
              <a:t>народився </a:t>
            </a:r>
            <a:r>
              <a:rPr lang="uk-UA" dirty="0"/>
              <a:t>25 листопада 1838 р. </a:t>
            </a:r>
            <a:r>
              <a:rPr lang="uk-UA" dirty="0" smtClean="0"/>
              <a:t>в </a:t>
            </a:r>
            <a:r>
              <a:rPr lang="uk-UA" dirty="0" err="1"/>
              <a:t>Стеблеві</a:t>
            </a:r>
            <a:r>
              <a:rPr lang="uk-UA" dirty="0"/>
              <a:t> Київської губернії Канівського повіту (нині — Черкаська область, Корсунь-Шевченківський район) у сім'ї сільського священика. Батько його був освіченою людиною прогресивних поглядів, мав велику домашню книгозбірню і на власні кошти влаштував школу для селян, у якій його син і навчився читати й писати. Змалку цікавився звичаями і побутом селян, пізнавав скарби українського фольклору та поезії Шевченка, що згодом яскраво відбилося в його творчості. Змалку І. Левицький познайомився з історією України з книжок у батьківській бібліотеці. На сьомому році життя хлопця віддали в науку до дядька, який вчителював у духовному училищі при Б</a:t>
            </a:r>
            <a:r>
              <a:rPr lang="uk-UA" dirty="0" smtClean="0"/>
              <a:t>огуславському </a:t>
            </a:r>
            <a:r>
              <a:rPr lang="uk-UA" dirty="0"/>
              <a:t>монастирі. Там опанував латинську, грецьку та церковнослов'янську мови. Незважаючи на сувору дисципліну, покарання й схоластичні методи викладання, Левицький навчався успішно й після училища в чотирнадцятилітньому віці вступив до Київської духовної семінарії, де навчався з 1853 по 1859 рік. У. семінарії захоплювався творами Т. Шевченка, О. Пушкіна та М. Гоголя. </a:t>
            </a:r>
            <a:r>
              <a:rPr lang="uk-UA" dirty="0" smtClean="0"/>
              <a:t> </a:t>
            </a:r>
          </a:p>
          <a:p>
            <a:r>
              <a:rPr lang="uk-UA" dirty="0" smtClean="0"/>
              <a:t>Його мати була надзвичайною людиною. Саме вона заклала у нього любов до рідної землі і рідного слова. Вона, наче жива бібліотека, знала багато пісень, віршів, звичаїв простого українського народу. Іван рано втратив матір – всього лише йому було 13 років. Це була важка втрата для нього. </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712" y="2524125"/>
            <a:ext cx="7134225" cy="4333875"/>
          </a:xfrm>
          <a:prstGeom prst="rect">
            <a:avLst/>
          </a:prstGeom>
          <a:ln>
            <a:noFill/>
          </a:ln>
          <a:effectLst>
            <a:softEdge rad="112500"/>
          </a:effectLst>
        </p:spPr>
      </p:pic>
    </p:spTree>
    <p:extLst>
      <p:ext uri="{BB962C8B-B14F-4D97-AF65-F5344CB8AC3E}">
        <p14:creationId xmlns:p14="http://schemas.microsoft.com/office/powerpoint/2010/main" val="1642648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4857" y="0"/>
            <a:ext cx="8911687" cy="1280890"/>
          </a:xfrm>
          <a:effectLst>
            <a:outerShdw blurRad="50800" dist="38100" dir="5400000" algn="t" rotWithShape="0">
              <a:prstClr val="black">
                <a:alpha val="40000"/>
              </a:prstClr>
            </a:outerShdw>
          </a:effectLst>
        </p:spPr>
        <p:txBody>
          <a:bodyPr/>
          <a:lstStyle/>
          <a:p>
            <a:r>
              <a:rPr lang="uk-UA" i="1" dirty="0" smtClean="0">
                <a:effectLst>
                  <a:outerShdw blurRad="38100" dist="38100" dir="2700000" algn="tl">
                    <a:srgbClr val="000000">
                      <a:alpha val="43137"/>
                    </a:srgbClr>
                  </a:outerShdw>
                </a:effectLst>
              </a:rPr>
              <a:t>Навчання юного письменника</a:t>
            </a:r>
            <a:endParaRPr lang="uk-UA" i="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184857" y="819955"/>
            <a:ext cx="5243224" cy="6038045"/>
          </a:xfrm>
        </p:spPr>
        <p:txBody>
          <a:bodyPr>
            <a:normAutofit lnSpcReduction="10000"/>
          </a:bodyPr>
          <a:lstStyle/>
          <a:p>
            <a:r>
              <a:rPr lang="uk-UA" dirty="0"/>
              <a:t>Закінчивши семінарію, І. Левицький рік хворів, а потім деякий час працював у Богуславському духовному училищі викладачем церковнослов'янської мови, арифметики та географії. </a:t>
            </a:r>
            <a:r>
              <a:rPr lang="uk-UA" dirty="0" smtClean="0"/>
              <a:t>1861</a:t>
            </a:r>
            <a:r>
              <a:rPr lang="uk-UA" dirty="0"/>
              <a:t> року Левицький вступає </a:t>
            </a:r>
            <a:r>
              <a:rPr lang="uk-UA" dirty="0" smtClean="0"/>
              <a:t>до Київської </a:t>
            </a:r>
            <a:r>
              <a:rPr lang="uk-UA" dirty="0"/>
              <a:t>духовної академії. Не задовольняючись рівнем освіти в академії, вдосконалює свої знання самотужки: вивчає французьку й німецьку мови, читає твори української та російської класики, </a:t>
            </a:r>
            <a:r>
              <a:rPr lang="uk-UA" dirty="0" smtClean="0"/>
              <a:t>європейських письменників</a:t>
            </a:r>
            <a:r>
              <a:rPr lang="uk-UA" dirty="0"/>
              <a:t> Данте, Сервантеса, </a:t>
            </a:r>
            <a:r>
              <a:rPr lang="uk-UA" dirty="0" err="1" smtClean="0"/>
              <a:t>Лесажа</a:t>
            </a:r>
            <a:r>
              <a:rPr lang="uk-UA" dirty="0"/>
              <a:t> та ін., цікавиться творами прогресивних філософів того часу</a:t>
            </a:r>
            <a:r>
              <a:rPr lang="uk-UA" dirty="0" smtClean="0"/>
              <a:t>. 1865</a:t>
            </a:r>
            <a:r>
              <a:rPr lang="uk-UA" dirty="0"/>
              <a:t> року І. Левицький закінчує академію із званням магістра, але відмовляється від духовної кар'єри й викладає російську мову, літературу, історію та географію в Полтавській духовній семінарії (1865—1866), в гімназіях </a:t>
            </a:r>
            <a:r>
              <a:rPr lang="uk-UA" dirty="0" err="1"/>
              <a:t>Каліша</a:t>
            </a:r>
            <a:r>
              <a:rPr lang="uk-UA" dirty="0"/>
              <a:t> (1866—1867) та </a:t>
            </a:r>
            <a:r>
              <a:rPr lang="uk-UA" dirty="0" err="1" smtClean="0"/>
              <a:t>С</a:t>
            </a:r>
            <a:r>
              <a:rPr lang="uk-UA" dirty="0" err="1"/>
              <a:t>едлеця</a:t>
            </a:r>
            <a:r>
              <a:rPr lang="uk-UA" dirty="0" smtClean="0"/>
              <a:t> (1867—1872</a:t>
            </a:r>
            <a:r>
              <a:rPr lang="uk-UA"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414" y="640445"/>
            <a:ext cx="5763919" cy="48488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46079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8373" y="108955"/>
            <a:ext cx="8911687" cy="1280890"/>
          </a:xfrm>
          <a:effectLst>
            <a:outerShdw blurRad="50800" dist="38100" dir="5400000" algn="t" rotWithShape="0">
              <a:prstClr val="black">
                <a:alpha val="40000"/>
              </a:prstClr>
            </a:outerShdw>
          </a:effectLst>
        </p:spPr>
        <p:txBody>
          <a:bodyPr/>
          <a:lstStyle/>
          <a:p>
            <a:r>
              <a:rPr lang="uk-UA" i="1" dirty="0" smtClean="0">
                <a:effectLst>
                  <a:outerShdw blurRad="38100" dist="38100" dir="2700000" algn="tl">
                    <a:srgbClr val="000000">
                      <a:alpha val="43137"/>
                    </a:srgbClr>
                  </a:outerShdw>
                </a:effectLst>
              </a:rPr>
              <a:t>Життя у ролі педагога-творця</a:t>
            </a:r>
            <a:endParaRPr lang="uk-UA" i="1"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020" y="229873"/>
            <a:ext cx="4238223" cy="33905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Объект 2"/>
          <p:cNvSpPr>
            <a:spLocks noGrp="1"/>
          </p:cNvSpPr>
          <p:nvPr>
            <p:ph idx="1"/>
          </p:nvPr>
        </p:nvSpPr>
        <p:spPr>
          <a:xfrm>
            <a:off x="1275568" y="749400"/>
            <a:ext cx="6271452" cy="6108600"/>
          </a:xfrm>
        </p:spPr>
        <p:txBody>
          <a:bodyPr>
            <a:normAutofit lnSpcReduction="10000"/>
          </a:bodyPr>
          <a:lstStyle/>
          <a:p>
            <a:r>
              <a:rPr lang="uk-UA" dirty="0"/>
              <a:t>Одночасно з педагогічною діяльністю І. Левицький починає писати. У 60-х роках він написав комедію «</a:t>
            </a:r>
            <a:r>
              <a:rPr lang="uk-UA" dirty="0" err="1"/>
              <a:t>Жизнь</a:t>
            </a:r>
            <a:r>
              <a:rPr lang="uk-UA" dirty="0"/>
              <a:t> пропив, долю </a:t>
            </a:r>
            <a:r>
              <a:rPr lang="uk-UA" dirty="0" err="1"/>
              <a:t>проспав</a:t>
            </a:r>
            <a:r>
              <a:rPr lang="uk-UA" dirty="0"/>
              <a:t>» і повість «Наймит </a:t>
            </a:r>
            <a:r>
              <a:rPr lang="uk-UA" dirty="0" err="1"/>
              <a:t>Яріш</a:t>
            </a:r>
            <a:r>
              <a:rPr lang="uk-UA" dirty="0"/>
              <a:t> Джеря». Працюючи в Полтавській семінарії, він у 1865 році створює повість «Дві московки». Згодом з'явилися оповідання «Панас Круть» та велика стаття «Світогляд українського народу в прикладі до сьогочасності», що побачили світ у львівському журналі «Правда», оскільки через Валуєвський циркуляр 1863 року українська література на Наддніпрянщині була під забороною. З 1873 року І. Левицький працює у Кишинівській чоловічій гімназії викладачем російської словесності, де очолює гурток прогресивно настроєних учителів, які на таємних зібраннях обговорювали гострі національні та соціальні проблеми. У той час І. Левицький, який пропагував у </a:t>
            </a:r>
            <a:r>
              <a:rPr lang="uk-UA" dirty="0" err="1"/>
              <a:t>Кишиневі</a:t>
            </a:r>
            <a:r>
              <a:rPr lang="uk-UA" dirty="0"/>
              <a:t> українську літературу, потрапив під таємний нагляд жандармерії. 1874 року вийшов у світ роман «Хмари», а наступного року — драматичні твори «Маруся Богуславка», «На Кожум'яках» та оповідання «Благословіть бабі Палажці </a:t>
            </a:r>
            <a:r>
              <a:rPr lang="uk-UA" dirty="0" err="1"/>
              <a:t>скоропостижно</a:t>
            </a:r>
            <a:r>
              <a:rPr lang="uk-UA" dirty="0"/>
              <a:t> вмерти».</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079" y="3620452"/>
            <a:ext cx="4863921" cy="3237547"/>
          </a:xfrm>
          <a:prstGeom prst="ellipse">
            <a:avLst/>
          </a:prstGeom>
          <a:ln>
            <a:noFill/>
          </a:ln>
          <a:effectLst>
            <a:softEdge rad="112500"/>
          </a:effectLst>
        </p:spPr>
      </p:pic>
    </p:spTree>
    <p:extLst>
      <p:ext uri="{BB962C8B-B14F-4D97-AF65-F5344CB8AC3E}">
        <p14:creationId xmlns:p14="http://schemas.microsoft.com/office/powerpoint/2010/main" val="4044086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5952" y="199107"/>
            <a:ext cx="2584382" cy="663777"/>
          </a:xfrm>
          <a:effectLst>
            <a:outerShdw blurRad="50800" dist="38100" dir="5400000" algn="t" rotWithShape="0">
              <a:prstClr val="black">
                <a:alpha val="40000"/>
              </a:prstClr>
            </a:outerShdw>
          </a:effectLst>
        </p:spPr>
        <p:txBody>
          <a:bodyPr/>
          <a:lstStyle/>
          <a:p>
            <a:r>
              <a:rPr lang="uk-UA" i="1" dirty="0" smtClean="0">
                <a:effectLst>
                  <a:outerShdw blurRad="38100" dist="38100" dir="2700000" algn="tl">
                    <a:srgbClr val="000000">
                      <a:alpha val="43137"/>
                    </a:srgbClr>
                  </a:outerShdw>
                </a:effectLst>
              </a:rPr>
              <a:t>Творчість</a:t>
            </a:r>
            <a:endParaRPr lang="uk-UA" i="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249809" y="721217"/>
            <a:ext cx="5331296" cy="6136783"/>
          </a:xfrm>
        </p:spPr>
        <p:txBody>
          <a:bodyPr>
            <a:normAutofit/>
          </a:bodyPr>
          <a:lstStyle/>
          <a:p>
            <a:r>
              <a:rPr lang="uk-UA" dirty="0"/>
              <a:t>Пізніше письменник створює такі шедеври української літератури, як «Микола Джеря» (1878), «Кайдашева сім'я» (1879), «Бурлачка» (1880), «Старосвітські батюшки та матушки» (1884). 1885 року </a:t>
            </a:r>
            <a:r>
              <a:rPr lang="uk-UA" dirty="0" err="1"/>
              <a:t>І.Нечуй</a:t>
            </a:r>
            <a:r>
              <a:rPr lang="uk-UA" dirty="0"/>
              <a:t>-Левицький йде у відставку й перебирається до Києва, де присвячує себе винятково літературній праці. У Києві він написав оповідання «Пропащі» (1888) та «Афонський пройдисвіт» (1890), казку «Скривджені» (1892), повість «Поміж порогами» (1893). На початку століття письменник звертається до малих форм прози, пише здебільшого статті, нариси, зокрема статті «Сорок п'яті роковини смерті Тараса Шевченка» (1906) та «Українська поезія</a:t>
            </a:r>
            <a:r>
              <a:rPr lang="uk-UA" dirty="0" smtClean="0"/>
              <a:t>».</a:t>
            </a:r>
          </a:p>
          <a:p>
            <a:endParaRPr lang="uk-UA" dirty="0"/>
          </a:p>
        </p:txBody>
      </p:sp>
      <p:sp>
        <p:nvSpPr>
          <p:cNvPr id="5" name="Объект 2"/>
          <p:cNvSpPr txBox="1">
            <a:spLocks/>
          </p:cNvSpPr>
          <p:nvPr/>
        </p:nvSpPr>
        <p:spPr>
          <a:xfrm>
            <a:off x="6244665" y="530995"/>
            <a:ext cx="5331296" cy="61367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uk-UA" dirty="0"/>
          </a:p>
        </p:txBody>
      </p:sp>
      <p:sp>
        <p:nvSpPr>
          <p:cNvPr id="7" name="Объект 2"/>
          <p:cNvSpPr txBox="1">
            <a:spLocks/>
          </p:cNvSpPr>
          <p:nvPr/>
        </p:nvSpPr>
        <p:spPr>
          <a:xfrm>
            <a:off x="6581104" y="3479731"/>
            <a:ext cx="5610895" cy="33782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uk-UA" dirty="0"/>
          </a:p>
        </p:txBody>
      </p:sp>
      <p:sp>
        <p:nvSpPr>
          <p:cNvPr id="10" name="Rectangle 4"/>
          <p:cNvSpPr>
            <a:spLocks noChangeArrowheads="1"/>
          </p:cNvSpPr>
          <p:nvPr/>
        </p:nvSpPr>
        <p:spPr bwMode="auto">
          <a:xfrm>
            <a:off x="6899814" y="3789608"/>
            <a:ext cx="5238522" cy="3033508"/>
          </a:xfrm>
          <a:prstGeom prst="rect">
            <a:avLst/>
          </a:prstGeom>
          <a:solidFill>
            <a:schemeClr val="tx2">
              <a:lumMod val="20000"/>
              <a:lumOff val="80000"/>
            </a:schemeClr>
          </a:solidFill>
          <a:ln>
            <a:noFill/>
          </a:ln>
          <a:effectLst/>
        </p:spPr>
        <p:txBody>
          <a:bodyPr vert="horz" wrap="square" lIns="253920" tIns="4761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1" i="1" u="none" strike="noStrike" cap="none" normalizeH="0" baseline="0" dirty="0" smtClean="0">
                <a:ln>
                  <a:noFill/>
                </a:ln>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Основні твори</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Романи</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«Хмари» (1874),</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«Над Чорним морем» (1890),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«Князь Єремія Вишневецький» (1897, </a:t>
            </a:r>
            <a:r>
              <a:rPr kumimoji="0" lang="uk-UA" sz="16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опубл</a:t>
            </a:r>
            <a:r>
              <a:rPr kumimoji="0" lang="uk-UA"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1932)</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Повісті</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«Дві московки» (1868),</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«Рибалка Панас Круть» (1868),</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«Причепа» (1869),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1600" b="0" i="0" u="none" strike="noStrike" cap="none" normalizeH="0" baseline="0" dirty="0" smtClean="0">
                <a:ln>
                  <a:noFill/>
                </a:ln>
                <a:effectLst/>
                <a:latin typeface="Arial" panose="020B0604020202020204" pitchFamily="34" charset="0"/>
                <a:cs typeface="Arial" panose="020B0604020202020204" pitchFamily="34" charset="0"/>
              </a:rPr>
              <a:t>«Микола Джеря» (1878),</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1600" b="0" i="0" u="none" strike="noStrike" cap="none" normalizeH="0" baseline="0" dirty="0" smtClean="0">
                <a:ln>
                  <a:noFill/>
                </a:ln>
                <a:effectLst/>
                <a:latin typeface="Arial" panose="020B0604020202020204" pitchFamily="34" charset="0"/>
                <a:cs typeface="Arial" panose="020B0604020202020204" pitchFamily="34" charset="0"/>
              </a:rPr>
              <a:t>«Кайдашева сім'я»</a:t>
            </a:r>
            <a:r>
              <a:rPr kumimoji="0" lang="uk-UA"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(1879)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anose="020B0604020202020204" pitchFamily="34" charset="0"/>
            </a:endParaRPr>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573" y="59164"/>
            <a:ext cx="5557233" cy="36955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04910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6858" y="173349"/>
            <a:ext cx="10655142" cy="1217569"/>
          </a:xfrm>
          <a:effectLst>
            <a:outerShdw blurRad="50800" dist="38100" dir="5400000" algn="t" rotWithShape="0">
              <a:prstClr val="black">
                <a:alpha val="40000"/>
              </a:prstClr>
            </a:outerShdw>
          </a:effectLst>
        </p:spPr>
        <p:txBody>
          <a:bodyPr>
            <a:normAutofit fontScale="90000"/>
          </a:bodyPr>
          <a:lstStyle/>
          <a:p>
            <a:r>
              <a:rPr lang="ru-RU" i="1" dirty="0">
                <a:effectLst>
                  <a:outerShdw blurRad="38100" dist="38100" dir="2700000" algn="tl">
                    <a:srgbClr val="000000">
                      <a:alpha val="43137"/>
                    </a:srgbClr>
                  </a:outerShdw>
                </a:effectLst>
              </a:rPr>
              <a:t>Погляди на </a:t>
            </a:r>
            <a:r>
              <a:rPr lang="ru-RU" i="1" dirty="0" err="1">
                <a:effectLst>
                  <a:outerShdw blurRad="38100" dist="38100" dir="2700000" algn="tl">
                    <a:srgbClr val="000000">
                      <a:alpha val="43137"/>
                    </a:srgbClr>
                  </a:outerShdw>
                </a:effectLst>
              </a:rPr>
              <a:t>розвиток</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української</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мови</a:t>
            </a:r>
            <a:r>
              <a:rPr lang="ru-RU" i="1" dirty="0">
                <a:effectLst>
                  <a:outerShdw blurRad="38100" dist="38100" dir="2700000" algn="tl">
                    <a:srgbClr val="000000">
                      <a:alpha val="43137"/>
                    </a:srgbClr>
                  </a:outerShdw>
                </a:effectLst>
              </a:rPr>
              <a:t> і </a:t>
            </a:r>
            <a:r>
              <a:rPr lang="ru-RU" i="1" dirty="0" err="1">
                <a:effectLst>
                  <a:outerShdw blurRad="38100" dist="38100" dir="2700000" algn="tl">
                    <a:srgbClr val="000000">
                      <a:alpha val="43137"/>
                    </a:srgbClr>
                  </a:outerShdw>
                </a:effectLst>
              </a:rPr>
              <a:t>літератури</a:t>
            </a:r>
            <a:r>
              <a:rPr lang="ru-RU" dirty="0"/>
              <a:t/>
            </a:r>
            <a:br>
              <a:rPr lang="ru-RU" dirty="0"/>
            </a:br>
            <a:endParaRPr lang="uk-UA" dirty="0"/>
          </a:p>
        </p:txBody>
      </p:sp>
      <p:sp>
        <p:nvSpPr>
          <p:cNvPr id="3" name="Объект 2"/>
          <p:cNvSpPr>
            <a:spLocks noGrp="1"/>
          </p:cNvSpPr>
          <p:nvPr>
            <p:ph idx="1"/>
          </p:nvPr>
        </p:nvSpPr>
        <p:spPr>
          <a:xfrm>
            <a:off x="1536858" y="782132"/>
            <a:ext cx="7838962" cy="6075867"/>
          </a:xfrm>
        </p:spPr>
        <p:txBody>
          <a:bodyPr>
            <a:normAutofit lnSpcReduction="10000"/>
          </a:bodyPr>
          <a:lstStyle/>
          <a:p>
            <a:r>
              <a:rPr lang="ru-RU" dirty="0" err="1"/>
              <a:t>Маючи</a:t>
            </a:r>
            <a:r>
              <a:rPr lang="ru-RU" dirty="0"/>
              <a:t> </a:t>
            </a:r>
            <a:r>
              <a:rPr lang="ru-RU" dirty="0" err="1"/>
              <a:t>м'яку</a:t>
            </a:r>
            <a:r>
              <a:rPr lang="ru-RU" dirty="0"/>
              <a:t> </a:t>
            </a:r>
            <a:r>
              <a:rPr lang="ru-RU" dirty="0" err="1"/>
              <a:t>вдачу</a:t>
            </a:r>
            <a:r>
              <a:rPr lang="ru-RU" dirty="0"/>
              <a:t>, </a:t>
            </a:r>
            <a:r>
              <a:rPr lang="ru-RU" dirty="0" err="1"/>
              <a:t>Іван</a:t>
            </a:r>
            <a:r>
              <a:rPr lang="ru-RU" dirty="0"/>
              <a:t> </a:t>
            </a:r>
            <a:r>
              <a:rPr lang="ru-RU" dirty="0" err="1"/>
              <a:t>Нечуй-Левицький</a:t>
            </a:r>
            <a:r>
              <a:rPr lang="ru-RU" dirty="0"/>
              <a:t> </a:t>
            </a:r>
            <a:r>
              <a:rPr lang="ru-RU" dirty="0" err="1"/>
              <a:t>показував</a:t>
            </a:r>
            <a:r>
              <a:rPr lang="ru-RU" dirty="0"/>
              <a:t> </a:t>
            </a:r>
            <a:r>
              <a:rPr lang="ru-RU" dirty="0" err="1"/>
              <a:t>дивовижну</a:t>
            </a:r>
            <a:r>
              <a:rPr lang="ru-RU" dirty="0"/>
              <a:t> </a:t>
            </a:r>
            <a:r>
              <a:rPr lang="ru-RU" dirty="0" err="1"/>
              <a:t>твердість</a:t>
            </a:r>
            <a:r>
              <a:rPr lang="ru-RU" dirty="0"/>
              <a:t> та </a:t>
            </a:r>
            <a:r>
              <a:rPr lang="ru-RU" dirty="0" err="1"/>
              <a:t>категоричність</a:t>
            </a:r>
            <a:r>
              <a:rPr lang="ru-RU" dirty="0"/>
              <a:t>, коли </a:t>
            </a:r>
            <a:r>
              <a:rPr lang="ru-RU" dirty="0" err="1"/>
              <a:t>йшлося</a:t>
            </a:r>
            <a:r>
              <a:rPr lang="ru-RU" dirty="0"/>
              <a:t> про </a:t>
            </a:r>
            <a:r>
              <a:rPr lang="ru-RU" dirty="0" err="1"/>
              <a:t>святі</a:t>
            </a:r>
            <a:r>
              <a:rPr lang="ru-RU" dirty="0"/>
              <a:t> для </a:t>
            </a:r>
            <a:r>
              <a:rPr lang="ru-RU" dirty="0" err="1"/>
              <a:t>нього</a:t>
            </a:r>
            <a:r>
              <a:rPr lang="ru-RU" dirty="0"/>
              <a:t> </a:t>
            </a:r>
            <a:r>
              <a:rPr lang="ru-RU" dirty="0" err="1"/>
              <a:t>речі</a:t>
            </a:r>
            <a:r>
              <a:rPr lang="ru-RU" dirty="0"/>
              <a:t>. У </a:t>
            </a:r>
            <a:r>
              <a:rPr lang="ru-RU" dirty="0" err="1"/>
              <a:t>цьому</a:t>
            </a:r>
            <a:r>
              <a:rPr lang="ru-RU" dirty="0"/>
              <a:t> </a:t>
            </a:r>
            <a:r>
              <a:rPr lang="ru-RU" dirty="0" err="1"/>
              <a:t>вдався</a:t>
            </a:r>
            <a:r>
              <a:rPr lang="ru-RU" dirty="0"/>
              <a:t> в батька-</a:t>
            </a:r>
            <a:r>
              <a:rPr lang="ru-RU" dirty="0" err="1"/>
              <a:t>священика</a:t>
            </a:r>
            <a:r>
              <a:rPr lang="ru-RU" dirty="0"/>
              <a:t>. </a:t>
            </a:r>
            <a:r>
              <a:rPr lang="ru-RU" dirty="0" err="1"/>
              <a:t>Ще</a:t>
            </a:r>
            <a:r>
              <a:rPr lang="ru-RU" dirty="0"/>
              <a:t> в </a:t>
            </a:r>
            <a:r>
              <a:rPr lang="ru-RU" dirty="0" err="1"/>
              <a:t>Кишиневі</a:t>
            </a:r>
            <a:r>
              <a:rPr lang="ru-RU" dirty="0"/>
              <a:t> написав </a:t>
            </a:r>
            <a:r>
              <a:rPr lang="ru-RU" dirty="0" err="1"/>
              <a:t>працю</a:t>
            </a:r>
            <a:r>
              <a:rPr lang="ru-RU" dirty="0"/>
              <a:t> «Про </a:t>
            </a:r>
            <a:r>
              <a:rPr lang="ru-RU" dirty="0" err="1"/>
              <a:t>непотрібність</a:t>
            </a:r>
            <a:r>
              <a:rPr lang="ru-RU" dirty="0"/>
              <a:t> </a:t>
            </a:r>
            <a:r>
              <a:rPr lang="ru-RU" dirty="0" err="1"/>
              <a:t>великоруської</a:t>
            </a:r>
            <a:r>
              <a:rPr lang="ru-RU" dirty="0"/>
              <a:t> </a:t>
            </a:r>
            <a:r>
              <a:rPr lang="ru-RU" dirty="0" err="1"/>
              <a:t>літератури</a:t>
            </a:r>
            <a:r>
              <a:rPr lang="ru-RU" dirty="0"/>
              <a:t> для </a:t>
            </a:r>
            <a:r>
              <a:rPr lang="ru-RU" dirty="0" err="1"/>
              <a:t>України</a:t>
            </a:r>
            <a:r>
              <a:rPr lang="ru-RU" dirty="0"/>
              <a:t> та </a:t>
            </a:r>
            <a:r>
              <a:rPr lang="ru-RU" dirty="0" err="1"/>
              <a:t>Слов'янщини</a:t>
            </a:r>
            <a:r>
              <a:rPr lang="ru-RU" dirty="0"/>
              <a:t>». </a:t>
            </a:r>
            <a:r>
              <a:rPr lang="ru-RU" dirty="0" err="1"/>
              <a:t>Ішлося</a:t>
            </a:r>
            <a:r>
              <a:rPr lang="ru-RU" dirty="0"/>
              <a:t> не про те, </a:t>
            </a:r>
            <a:r>
              <a:rPr lang="ru-RU" dirty="0" err="1"/>
              <a:t>що</a:t>
            </a:r>
            <a:r>
              <a:rPr lang="ru-RU" dirty="0"/>
              <a:t> </a:t>
            </a:r>
            <a:r>
              <a:rPr lang="ru-RU" dirty="0" err="1"/>
              <a:t>ця</a:t>
            </a:r>
            <a:r>
              <a:rPr lang="ru-RU" dirty="0"/>
              <a:t> </a:t>
            </a:r>
            <a:r>
              <a:rPr lang="ru-RU" dirty="0" err="1"/>
              <a:t>література</a:t>
            </a:r>
            <a:r>
              <a:rPr lang="ru-RU" dirty="0"/>
              <a:t> «</a:t>
            </a:r>
            <a:r>
              <a:rPr lang="ru-RU" dirty="0" err="1"/>
              <a:t>гірша</a:t>
            </a:r>
            <a:r>
              <a:rPr lang="ru-RU" dirty="0"/>
              <a:t>» за нашу — </a:t>
            </a:r>
            <a:r>
              <a:rPr lang="ru-RU" dirty="0" err="1"/>
              <a:t>цінував</a:t>
            </a:r>
            <a:r>
              <a:rPr lang="ru-RU" dirty="0"/>
              <a:t> </a:t>
            </a:r>
            <a:r>
              <a:rPr lang="ru-RU" dirty="0" err="1"/>
              <a:t>Лєскова</a:t>
            </a:r>
            <a:r>
              <a:rPr lang="ru-RU" dirty="0"/>
              <a:t>, Толстого, </a:t>
            </a:r>
            <a:r>
              <a:rPr lang="ru-RU" dirty="0" err="1"/>
              <a:t>Островського</a:t>
            </a:r>
            <a:r>
              <a:rPr lang="ru-RU" dirty="0"/>
              <a:t>, особливо </a:t>
            </a:r>
            <a:r>
              <a:rPr lang="ru-RU" dirty="0" err="1"/>
              <a:t>Щедріна</a:t>
            </a:r>
            <a:r>
              <a:rPr lang="ru-RU" dirty="0"/>
              <a:t>. Але </a:t>
            </a:r>
            <a:r>
              <a:rPr lang="ru-RU" dirty="0" err="1"/>
              <a:t>вважав</a:t>
            </a:r>
            <a:r>
              <a:rPr lang="ru-RU" dirty="0"/>
              <a:t>: </a:t>
            </a:r>
            <a:r>
              <a:rPr lang="ru-RU" dirty="0" err="1"/>
              <a:t>російська</a:t>
            </a:r>
            <a:r>
              <a:rPr lang="ru-RU" dirty="0"/>
              <a:t> </a:t>
            </a:r>
            <a:r>
              <a:rPr lang="ru-RU" dirty="0" err="1"/>
              <a:t>література</a:t>
            </a:r>
            <a:r>
              <a:rPr lang="ru-RU" dirty="0"/>
              <a:t> </a:t>
            </a:r>
            <a:r>
              <a:rPr lang="ru-RU" dirty="0" err="1"/>
              <a:t>потрібна</a:t>
            </a:r>
            <a:r>
              <a:rPr lang="ru-RU" dirty="0"/>
              <a:t> для </a:t>
            </a:r>
            <a:r>
              <a:rPr lang="ru-RU" dirty="0" err="1"/>
              <a:t>Росії</a:t>
            </a:r>
            <a:r>
              <a:rPr lang="ru-RU" dirty="0"/>
              <a:t>, а нам </a:t>
            </a:r>
            <a:r>
              <a:rPr lang="ru-RU" dirty="0" err="1"/>
              <a:t>потрібна</a:t>
            </a:r>
            <a:r>
              <a:rPr lang="ru-RU" dirty="0"/>
              <a:t> своя. </a:t>
            </a:r>
            <a:r>
              <a:rPr lang="ru-RU" dirty="0" err="1"/>
              <a:t>Гріх</a:t>
            </a:r>
            <a:r>
              <a:rPr lang="ru-RU" dirty="0"/>
              <a:t> </a:t>
            </a:r>
            <a:r>
              <a:rPr lang="ru-RU" dirty="0" err="1"/>
              <a:t>нашої</a:t>
            </a:r>
            <a:r>
              <a:rPr lang="ru-RU" dirty="0"/>
              <a:t> </a:t>
            </a:r>
            <a:r>
              <a:rPr lang="ru-RU" dirty="0" err="1"/>
              <a:t>інтелігенції</a:t>
            </a:r>
            <a:r>
              <a:rPr lang="ru-RU" dirty="0"/>
              <a:t>, на думку </a:t>
            </a:r>
            <a:r>
              <a:rPr lang="ru-RU" dirty="0" err="1"/>
              <a:t>Левицького</a:t>
            </a:r>
            <a:r>
              <a:rPr lang="ru-RU" dirty="0"/>
              <a:t>, </a:t>
            </a:r>
            <a:r>
              <a:rPr lang="ru-RU" dirty="0" err="1"/>
              <a:t>саме</a:t>
            </a:r>
            <a:r>
              <a:rPr lang="ru-RU" dirty="0"/>
              <a:t> в </a:t>
            </a:r>
            <a:r>
              <a:rPr lang="ru-RU" dirty="0" err="1"/>
              <a:t>тім</a:t>
            </a:r>
            <a:r>
              <a:rPr lang="ru-RU" dirty="0"/>
              <a:t>, </a:t>
            </a:r>
            <a:r>
              <a:rPr lang="ru-RU" dirty="0" err="1"/>
              <a:t>що</a:t>
            </a:r>
            <a:r>
              <a:rPr lang="ru-RU" dirty="0"/>
              <a:t> вона </a:t>
            </a:r>
            <a:r>
              <a:rPr lang="ru-RU" dirty="0" err="1"/>
              <a:t>виховалася</a:t>
            </a:r>
            <a:r>
              <a:rPr lang="ru-RU" dirty="0"/>
              <a:t> на </a:t>
            </a:r>
            <a:r>
              <a:rPr lang="ru-RU" dirty="0" err="1"/>
              <a:t>російській</a:t>
            </a:r>
            <a:r>
              <a:rPr lang="ru-RU" dirty="0"/>
              <a:t> </a:t>
            </a:r>
            <a:r>
              <a:rPr lang="ru-RU" dirty="0" err="1"/>
              <a:t>літературі</a:t>
            </a:r>
            <a:r>
              <a:rPr lang="ru-RU" dirty="0"/>
              <a:t>, яка </a:t>
            </a:r>
            <a:r>
              <a:rPr lang="ru-RU" dirty="0" err="1"/>
              <a:t>підмінила</a:t>
            </a:r>
            <a:r>
              <a:rPr lang="ru-RU" dirty="0"/>
              <a:t> </a:t>
            </a:r>
            <a:r>
              <a:rPr lang="ru-RU" dirty="0" err="1"/>
              <a:t>власну</a:t>
            </a:r>
            <a:r>
              <a:rPr lang="ru-RU" dirty="0"/>
              <a:t>.</a:t>
            </a:r>
          </a:p>
          <a:p>
            <a:r>
              <a:rPr lang="ru-RU" dirty="0"/>
              <a:t>Так само </a:t>
            </a:r>
            <a:r>
              <a:rPr lang="ru-RU" dirty="0" err="1"/>
              <a:t>категоричним</a:t>
            </a:r>
            <a:r>
              <a:rPr lang="ru-RU" dirty="0"/>
              <a:t> </a:t>
            </a:r>
            <a:r>
              <a:rPr lang="ru-RU" dirty="0" err="1"/>
              <a:t>був</a:t>
            </a:r>
            <a:r>
              <a:rPr lang="ru-RU" dirty="0"/>
              <a:t> </a:t>
            </a:r>
            <a:r>
              <a:rPr lang="ru-RU" dirty="0" err="1"/>
              <a:t>щодо</a:t>
            </a:r>
            <a:r>
              <a:rPr lang="ru-RU" dirty="0"/>
              <a:t> </a:t>
            </a:r>
            <a:r>
              <a:rPr lang="ru-RU" dirty="0" err="1"/>
              <a:t>правопису</a:t>
            </a:r>
            <a:r>
              <a:rPr lang="ru-RU" dirty="0"/>
              <a:t>: «</a:t>
            </a:r>
            <a:r>
              <a:rPr lang="ru-RU" dirty="0" err="1"/>
              <a:t>Писати</a:t>
            </a:r>
            <a:r>
              <a:rPr lang="ru-RU" dirty="0"/>
              <a:t> треба так, як люди </a:t>
            </a:r>
            <a:r>
              <a:rPr lang="ru-RU" dirty="0" err="1"/>
              <a:t>говорять</a:t>
            </a:r>
            <a:r>
              <a:rPr lang="ru-RU" dirty="0"/>
              <a:t>!». Тому не </a:t>
            </a:r>
            <a:r>
              <a:rPr lang="ru-RU" dirty="0" err="1"/>
              <a:t>терпів</a:t>
            </a:r>
            <a:r>
              <a:rPr lang="ru-RU" dirty="0"/>
              <a:t> </a:t>
            </a:r>
            <a:r>
              <a:rPr lang="ru-RU" dirty="0" err="1"/>
              <a:t>літеру</a:t>
            </a:r>
            <a:r>
              <a:rPr lang="ru-RU" dirty="0"/>
              <a:t> «ї», писав не «</a:t>
            </a:r>
            <a:r>
              <a:rPr lang="ru-RU" dirty="0" err="1"/>
              <a:t>їх</a:t>
            </a:r>
            <a:r>
              <a:rPr lang="ru-RU" dirty="0"/>
              <a:t>», а «</a:t>
            </a:r>
            <a:r>
              <a:rPr lang="ru-RU" dirty="0" err="1"/>
              <a:t>йих</a:t>
            </a:r>
            <a:r>
              <a:rPr lang="ru-RU" dirty="0"/>
              <a:t>» і т. </a:t>
            </a:r>
            <a:r>
              <a:rPr lang="ru-RU" dirty="0" err="1"/>
              <a:t>ін</a:t>
            </a:r>
            <a:r>
              <a:rPr lang="ru-RU" dirty="0"/>
              <a:t>. У </a:t>
            </a:r>
            <a:r>
              <a:rPr lang="ru-RU" dirty="0" err="1"/>
              <a:t>заповітах</a:t>
            </a:r>
            <a:r>
              <a:rPr lang="ru-RU" dirty="0"/>
              <a:t> </a:t>
            </a:r>
            <a:r>
              <a:rPr lang="ru-RU" dirty="0" err="1"/>
              <a:t>вимагав</a:t>
            </a:r>
            <a:r>
              <a:rPr lang="ru-RU" dirty="0"/>
              <a:t>, </a:t>
            </a:r>
            <a:r>
              <a:rPr lang="ru-RU" dirty="0" err="1"/>
              <a:t>щоб</a:t>
            </a:r>
            <a:r>
              <a:rPr lang="ru-RU" dirty="0"/>
              <a:t> так </a:t>
            </a:r>
            <a:r>
              <a:rPr lang="ru-RU" dirty="0" err="1"/>
              <a:t>його</a:t>
            </a:r>
            <a:r>
              <a:rPr lang="ru-RU" dirty="0"/>
              <a:t> </a:t>
            </a:r>
            <a:r>
              <a:rPr lang="ru-RU" dirty="0" err="1"/>
              <a:t>друкували</a:t>
            </a:r>
            <a:r>
              <a:rPr lang="ru-RU" dirty="0"/>
              <a:t> «на </a:t>
            </a:r>
            <a:r>
              <a:rPr lang="ru-RU" dirty="0" err="1"/>
              <a:t>віки</a:t>
            </a:r>
            <a:r>
              <a:rPr lang="ru-RU" dirty="0"/>
              <a:t> </a:t>
            </a:r>
            <a:r>
              <a:rPr lang="ru-RU" dirty="0" err="1"/>
              <a:t>вічні</a:t>
            </a:r>
            <a:r>
              <a:rPr lang="ru-RU" dirty="0"/>
              <a:t>». </a:t>
            </a:r>
            <a:r>
              <a:rPr lang="ru-RU" dirty="0" err="1"/>
              <a:t>Правописні</a:t>
            </a:r>
            <a:r>
              <a:rPr lang="ru-RU" dirty="0"/>
              <a:t> </a:t>
            </a:r>
            <a:r>
              <a:rPr lang="ru-RU" dirty="0" err="1"/>
              <a:t>нововведення</a:t>
            </a:r>
            <a:r>
              <a:rPr lang="ru-RU" dirty="0"/>
              <a:t> </a:t>
            </a:r>
            <a:r>
              <a:rPr lang="ru-RU" dirty="0" err="1"/>
              <a:t>вважав</a:t>
            </a:r>
            <a:r>
              <a:rPr lang="ru-RU" dirty="0"/>
              <a:t> «</a:t>
            </a:r>
            <a:r>
              <a:rPr lang="ru-RU" dirty="0" err="1"/>
              <a:t>галицькою</a:t>
            </a:r>
            <a:r>
              <a:rPr lang="ru-RU" dirty="0"/>
              <a:t> </a:t>
            </a:r>
            <a:r>
              <a:rPr lang="ru-RU" dirty="0" err="1"/>
              <a:t>змовою</a:t>
            </a:r>
            <a:r>
              <a:rPr lang="ru-RU" dirty="0"/>
              <a:t>». </a:t>
            </a:r>
            <a:r>
              <a:rPr lang="ru-RU" dirty="0" err="1"/>
              <a:t>Нагадував</a:t>
            </a:r>
            <a:r>
              <a:rPr lang="ru-RU" dirty="0"/>
              <a:t> </a:t>
            </a:r>
            <a:r>
              <a:rPr lang="ru-RU" dirty="0" err="1"/>
              <a:t>інквізитора</a:t>
            </a:r>
            <a:r>
              <a:rPr lang="ru-RU" dirty="0"/>
              <a:t>, готового </a:t>
            </a:r>
            <a:r>
              <a:rPr lang="ru-RU" dirty="0" err="1"/>
              <a:t>спалити</a:t>
            </a:r>
            <a:r>
              <a:rPr lang="ru-RU" dirty="0"/>
              <a:t> й </a:t>
            </a:r>
            <a:r>
              <a:rPr lang="ru-RU" dirty="0" err="1"/>
              <a:t>власні</a:t>
            </a:r>
            <a:r>
              <a:rPr lang="ru-RU" dirty="0"/>
              <a:t> книжки, </a:t>
            </a:r>
            <a:r>
              <a:rPr lang="ru-RU" dirty="0" err="1"/>
              <a:t>якщо</a:t>
            </a:r>
            <a:r>
              <a:rPr lang="ru-RU" dirty="0"/>
              <a:t> там буде </a:t>
            </a:r>
            <a:r>
              <a:rPr lang="ru-RU" dirty="0" err="1"/>
              <a:t>єресь</a:t>
            </a:r>
            <a:r>
              <a:rPr lang="ru-RU" dirty="0"/>
              <a:t>: «Хай </a:t>
            </a:r>
            <a:r>
              <a:rPr lang="ru-RU" dirty="0" err="1"/>
              <a:t>краще</a:t>
            </a:r>
            <a:r>
              <a:rPr lang="ru-RU" dirty="0"/>
              <a:t> </a:t>
            </a:r>
            <a:r>
              <a:rPr lang="ru-RU" dirty="0" err="1"/>
              <a:t>згорять</a:t>
            </a:r>
            <a:r>
              <a:rPr lang="ru-RU" dirty="0"/>
              <a:t>, </a:t>
            </a:r>
            <a:r>
              <a:rPr lang="ru-RU" dirty="0" err="1"/>
              <a:t>ніж</a:t>
            </a:r>
            <a:r>
              <a:rPr lang="ru-RU" dirty="0"/>
              <a:t> з </a:t>
            </a:r>
            <a:r>
              <a:rPr lang="ru-RU" dirty="0" err="1"/>
              <a:t>отаким</a:t>
            </a:r>
            <a:r>
              <a:rPr lang="ru-RU" dirty="0"/>
              <a:t> </a:t>
            </a:r>
            <a:r>
              <a:rPr lang="ru-RU" dirty="0" err="1"/>
              <a:t>правописом</a:t>
            </a:r>
            <a:r>
              <a:rPr lang="ru-RU" dirty="0"/>
              <a:t>!».</a:t>
            </a:r>
          </a:p>
          <a:p>
            <a:r>
              <a:rPr lang="ru-RU" dirty="0"/>
              <a:t>Живу </a:t>
            </a:r>
            <a:r>
              <a:rPr lang="ru-RU" dirty="0" err="1"/>
              <a:t>мову</a:t>
            </a:r>
            <a:r>
              <a:rPr lang="ru-RU" dirty="0"/>
              <a:t> </a:t>
            </a:r>
            <a:r>
              <a:rPr lang="ru-RU" dirty="0" err="1"/>
              <a:t>він</a:t>
            </a:r>
            <a:r>
              <a:rPr lang="ru-RU" dirty="0"/>
              <a:t> знав. </a:t>
            </a:r>
            <a:r>
              <a:rPr lang="ru-RU" dirty="0" err="1"/>
              <a:t>Помічав</a:t>
            </a:r>
            <a:r>
              <a:rPr lang="ru-RU" dirty="0"/>
              <a:t> </a:t>
            </a:r>
            <a:r>
              <a:rPr lang="ru-RU" dirty="0" err="1"/>
              <a:t>русизми</a:t>
            </a:r>
            <a:r>
              <a:rPr lang="ru-RU" dirty="0"/>
              <a:t>, </a:t>
            </a:r>
            <a:r>
              <a:rPr lang="ru-RU" dirty="0" err="1"/>
              <a:t>полонізми</a:t>
            </a:r>
            <a:r>
              <a:rPr lang="ru-RU" dirty="0"/>
              <a:t> й будь-</a:t>
            </a:r>
            <a:r>
              <a:rPr lang="ru-RU" dirty="0" err="1"/>
              <a:t>які</a:t>
            </a:r>
            <a:r>
              <a:rPr lang="ru-RU" dirty="0"/>
              <a:t> </a:t>
            </a:r>
            <a:r>
              <a:rPr lang="ru-RU" dirty="0" err="1"/>
              <a:t>іншомовні</a:t>
            </a:r>
            <a:r>
              <a:rPr lang="ru-RU" dirty="0"/>
              <a:t> </a:t>
            </a:r>
            <a:r>
              <a:rPr lang="ru-RU" dirty="0" err="1"/>
              <a:t>впливи</a:t>
            </a:r>
            <a:r>
              <a:rPr lang="ru-RU" dirty="0"/>
              <a:t> й </a:t>
            </a:r>
            <a:r>
              <a:rPr lang="ru-RU" dirty="0" err="1"/>
              <a:t>уникав</a:t>
            </a:r>
            <a:r>
              <a:rPr lang="ru-RU" dirty="0"/>
              <a:t> </a:t>
            </a:r>
            <a:r>
              <a:rPr lang="ru-RU" dirty="0" err="1"/>
              <a:t>їх</a:t>
            </a:r>
            <a:r>
              <a:rPr lang="ru-RU" dirty="0"/>
              <a:t>. До </a:t>
            </a:r>
            <a:r>
              <a:rPr lang="ru-RU" dirty="0" err="1"/>
              <a:t>речі</a:t>
            </a:r>
            <a:r>
              <a:rPr lang="ru-RU" dirty="0"/>
              <a:t>, </a:t>
            </a:r>
            <a:r>
              <a:rPr lang="ru-RU" dirty="0" err="1"/>
              <a:t>вираз</a:t>
            </a:r>
            <a:r>
              <a:rPr lang="ru-RU" dirty="0"/>
              <a:t> «</a:t>
            </a:r>
            <a:r>
              <a:rPr lang="ru-RU" dirty="0" err="1"/>
              <a:t>старанно</a:t>
            </a:r>
            <a:r>
              <a:rPr lang="ru-RU" dirty="0"/>
              <a:t> </a:t>
            </a:r>
            <a:r>
              <a:rPr lang="ru-RU" dirty="0" err="1"/>
              <a:t>уникав</a:t>
            </a:r>
            <a:r>
              <a:rPr lang="ru-RU" dirty="0"/>
              <a:t>» </a:t>
            </a:r>
            <a:r>
              <a:rPr lang="ru-RU" dirty="0" err="1"/>
              <a:t>вважав</a:t>
            </a:r>
            <a:r>
              <a:rPr lang="ru-RU" dirty="0"/>
              <a:t> </a:t>
            </a:r>
            <a:r>
              <a:rPr lang="ru-RU" dirty="0" err="1"/>
              <a:t>польським</a:t>
            </a:r>
            <a:r>
              <a:rPr lang="ru-RU" dirty="0"/>
              <a:t>: «Я сказав </a:t>
            </a:r>
            <a:r>
              <a:rPr lang="ru-RU" dirty="0" err="1"/>
              <a:t>би</a:t>
            </a:r>
            <a:r>
              <a:rPr lang="ru-RU" dirty="0"/>
              <a:t>: </a:t>
            </a:r>
            <a:r>
              <a:rPr lang="ru-RU" dirty="0" err="1"/>
              <a:t>падковито</a:t>
            </a:r>
            <a:r>
              <a:rPr lang="ru-RU" dirty="0"/>
              <a:t> </a:t>
            </a:r>
            <a:r>
              <a:rPr lang="ru-RU" dirty="0" err="1"/>
              <a:t>одмикував</a:t>
            </a:r>
            <a:r>
              <a:rPr lang="ru-RU" dirty="0"/>
              <a:t> — </a:t>
            </a:r>
            <a:r>
              <a:rPr lang="ru-RU" dirty="0" err="1"/>
              <a:t>це</a:t>
            </a:r>
            <a:r>
              <a:rPr lang="ru-RU" dirty="0"/>
              <a:t> чисто </a:t>
            </a:r>
            <a:r>
              <a:rPr lang="ru-RU" dirty="0" err="1"/>
              <a:t>народний</a:t>
            </a:r>
            <a:r>
              <a:rPr lang="ru-RU" dirty="0"/>
              <a:t> </a:t>
            </a:r>
            <a:r>
              <a:rPr lang="ru-RU" dirty="0" err="1"/>
              <a:t>київський</a:t>
            </a:r>
            <a:r>
              <a:rPr lang="ru-RU" dirty="0"/>
              <a:t> </a:t>
            </a:r>
            <a:r>
              <a:rPr lang="ru-RU" dirty="0" err="1"/>
              <a:t>вираз</a:t>
            </a:r>
            <a:r>
              <a:rPr lang="ru-RU" dirty="0"/>
              <a:t>». Казав не «</a:t>
            </a:r>
            <a:r>
              <a:rPr lang="ru-RU" dirty="0" err="1"/>
              <a:t>негативне</a:t>
            </a:r>
            <a:r>
              <a:rPr lang="ru-RU" dirty="0"/>
              <a:t>», а «</a:t>
            </a:r>
            <a:r>
              <a:rPr lang="ru-RU" dirty="0" err="1"/>
              <a:t>відкидне</a:t>
            </a:r>
            <a:r>
              <a:rPr lang="ru-RU" dirty="0"/>
              <a:t>», не «</a:t>
            </a:r>
            <a:r>
              <a:rPr lang="ru-RU" dirty="0" err="1"/>
              <a:t>позитивне</a:t>
            </a:r>
            <a:r>
              <a:rPr lang="ru-RU" dirty="0"/>
              <a:t>», а «</a:t>
            </a:r>
            <a:r>
              <a:rPr lang="ru-RU" dirty="0" err="1"/>
              <a:t>покладне</a:t>
            </a:r>
            <a:r>
              <a:rPr lang="ru-RU" dirty="0"/>
              <a:t>».</a:t>
            </a: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6371" y="1665869"/>
            <a:ext cx="2857500" cy="4067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0814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1556" y="121834"/>
            <a:ext cx="9835188" cy="1050143"/>
          </a:xfrm>
          <a:effectLst>
            <a:outerShdw blurRad="50800" dist="38100" dir="5400000" algn="t" rotWithShape="0">
              <a:prstClr val="black">
                <a:alpha val="40000"/>
              </a:prstClr>
            </a:outerShdw>
          </a:effectLst>
        </p:spPr>
        <p:txBody>
          <a:bodyPr/>
          <a:lstStyle/>
          <a:p>
            <a:r>
              <a:rPr lang="uk-UA" i="1" dirty="0" smtClean="0">
                <a:effectLst>
                  <a:outerShdw blurRad="38100" dist="38100" dir="2700000" algn="tl">
                    <a:srgbClr val="000000">
                      <a:alpha val="43137"/>
                    </a:srgbClr>
                  </a:outerShdw>
                </a:effectLst>
              </a:rPr>
              <a:t>Останні дні життя і смерть</a:t>
            </a:r>
            <a:endParaRPr lang="uk-UA" i="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731439" y="884350"/>
            <a:ext cx="4499484" cy="5973650"/>
          </a:xfrm>
        </p:spPr>
        <p:txBody>
          <a:bodyPr/>
          <a:lstStyle/>
          <a:p>
            <a:r>
              <a:rPr lang="ru-RU" dirty="0"/>
              <a:t>До </a:t>
            </a:r>
            <a:r>
              <a:rPr lang="ru-RU" dirty="0" err="1"/>
              <a:t>кінця</a:t>
            </a:r>
            <a:r>
              <a:rPr lang="ru-RU" dirty="0"/>
              <a:t> </a:t>
            </a:r>
            <a:r>
              <a:rPr lang="ru-RU" dirty="0" err="1"/>
              <a:t>життя</a:t>
            </a:r>
            <a:r>
              <a:rPr lang="ru-RU" dirty="0"/>
              <a:t> І. </a:t>
            </a:r>
            <a:r>
              <a:rPr lang="ru-RU" dirty="0" err="1"/>
              <a:t>Левицький</a:t>
            </a:r>
            <a:r>
              <a:rPr lang="ru-RU" dirty="0"/>
              <a:t> жив </a:t>
            </a:r>
            <a:r>
              <a:rPr lang="ru-RU" dirty="0" err="1"/>
              <a:t>майже</a:t>
            </a:r>
            <a:r>
              <a:rPr lang="ru-RU" dirty="0"/>
              <a:t> у </a:t>
            </a:r>
            <a:r>
              <a:rPr lang="ru-RU" dirty="0" err="1"/>
              <a:t>злиднях</a:t>
            </a:r>
            <a:r>
              <a:rPr lang="ru-RU" dirty="0"/>
              <a:t>, у </a:t>
            </a:r>
            <a:r>
              <a:rPr lang="ru-RU" dirty="0" err="1"/>
              <a:t>маленькій</a:t>
            </a:r>
            <a:r>
              <a:rPr lang="ru-RU" dirty="0"/>
              <a:t> </a:t>
            </a:r>
            <a:r>
              <a:rPr lang="ru-RU" dirty="0" err="1"/>
              <a:t>квартирі</a:t>
            </a:r>
            <a:r>
              <a:rPr lang="ru-RU" dirty="0"/>
              <a:t> на </a:t>
            </a:r>
            <a:r>
              <a:rPr lang="ru-RU" dirty="0" err="1"/>
              <a:t>Пушкінській</a:t>
            </a:r>
            <a:r>
              <a:rPr lang="ru-RU" dirty="0"/>
              <a:t> </a:t>
            </a:r>
            <a:r>
              <a:rPr lang="ru-RU" dirty="0" err="1"/>
              <a:t>вулиці</a:t>
            </a:r>
            <a:r>
              <a:rPr lang="ru-RU" dirty="0"/>
              <a:t>, </a:t>
            </a:r>
            <a:r>
              <a:rPr lang="ru-RU" dirty="0" err="1"/>
              <a:t>лише</a:t>
            </a:r>
            <a:r>
              <a:rPr lang="ru-RU" dirty="0"/>
              <a:t> </a:t>
            </a:r>
            <a:r>
              <a:rPr lang="ru-RU" dirty="0" err="1"/>
              <a:t>влітку</a:t>
            </a:r>
            <a:r>
              <a:rPr lang="ru-RU" dirty="0"/>
              <a:t> </a:t>
            </a:r>
            <a:r>
              <a:rPr lang="ru-RU" dirty="0" err="1"/>
              <a:t>виїздив</a:t>
            </a:r>
            <a:r>
              <a:rPr lang="ru-RU" dirty="0"/>
              <a:t> до </a:t>
            </a:r>
            <a:r>
              <a:rPr lang="ru-RU" dirty="0" err="1"/>
              <a:t>родичів</a:t>
            </a:r>
            <a:r>
              <a:rPr lang="ru-RU" dirty="0"/>
              <a:t> у село </a:t>
            </a:r>
            <a:r>
              <a:rPr lang="ru-RU" dirty="0" err="1"/>
              <a:t>або</a:t>
            </a:r>
            <a:r>
              <a:rPr lang="ru-RU" dirty="0"/>
              <a:t> в </a:t>
            </a:r>
            <a:r>
              <a:rPr lang="ru-RU" dirty="0" err="1"/>
              <a:t>Білу</a:t>
            </a:r>
            <a:r>
              <a:rPr lang="ru-RU" dirty="0"/>
              <a:t> </a:t>
            </a:r>
            <a:r>
              <a:rPr lang="ru-RU" dirty="0" err="1"/>
              <a:t>Церкву</a:t>
            </a:r>
            <a:r>
              <a:rPr lang="ru-RU" dirty="0"/>
              <a:t>. До </a:t>
            </a:r>
            <a:r>
              <a:rPr lang="ru-RU" dirty="0" err="1"/>
              <a:t>останніх</a:t>
            </a:r>
            <a:r>
              <a:rPr lang="ru-RU" dirty="0"/>
              <a:t> сил </a:t>
            </a:r>
            <a:r>
              <a:rPr lang="ru-RU" dirty="0" err="1"/>
              <a:t>працював</a:t>
            </a:r>
            <a:r>
              <a:rPr lang="ru-RU" dirty="0"/>
              <a:t>, </a:t>
            </a:r>
            <a:r>
              <a:rPr lang="ru-RU" dirty="0" err="1"/>
              <a:t>щоб</a:t>
            </a:r>
            <a:r>
              <a:rPr lang="ru-RU" dirty="0"/>
              <a:t> </a:t>
            </a:r>
            <a:r>
              <a:rPr lang="ru-RU" dirty="0" err="1"/>
              <a:t>завершити</a:t>
            </a:r>
            <a:r>
              <a:rPr lang="ru-RU" dirty="0"/>
              <a:t> </a:t>
            </a:r>
            <a:r>
              <a:rPr lang="ru-RU" dirty="0" err="1"/>
              <a:t>літературні</a:t>
            </a:r>
            <a:r>
              <a:rPr lang="ru-RU" dirty="0"/>
              <a:t> </a:t>
            </a:r>
            <a:r>
              <a:rPr lang="ru-RU" dirty="0" err="1"/>
              <a:t>праці</a:t>
            </a:r>
            <a:r>
              <a:rPr lang="ru-RU" dirty="0"/>
              <a:t>. </a:t>
            </a:r>
            <a:r>
              <a:rPr lang="ru-RU" dirty="0" err="1"/>
              <a:t>Останні</a:t>
            </a:r>
            <a:r>
              <a:rPr lang="ru-RU" dirty="0"/>
              <a:t> </a:t>
            </a:r>
            <a:r>
              <a:rPr lang="ru-RU" dirty="0" err="1"/>
              <a:t>дні</a:t>
            </a:r>
            <a:r>
              <a:rPr lang="ru-RU" dirty="0"/>
              <a:t> </a:t>
            </a:r>
            <a:r>
              <a:rPr lang="ru-RU" dirty="0" err="1"/>
              <a:t>провів</a:t>
            </a:r>
            <a:r>
              <a:rPr lang="ru-RU" dirty="0"/>
              <a:t> на </a:t>
            </a:r>
            <a:r>
              <a:rPr lang="ru-RU" dirty="0" err="1"/>
              <a:t>Дегтярівці</a:t>
            </a:r>
            <a:r>
              <a:rPr lang="ru-RU" dirty="0"/>
              <a:t>, у так званому «</a:t>
            </a:r>
            <a:r>
              <a:rPr lang="ru-RU" dirty="0" err="1"/>
              <a:t>шпиталі</a:t>
            </a:r>
            <a:r>
              <a:rPr lang="ru-RU" dirty="0"/>
              <a:t> для одиноких людей», де й помер без догляду 1918 року. </a:t>
            </a:r>
            <a:r>
              <a:rPr lang="ru-RU" dirty="0" err="1"/>
              <a:t>Поховано</a:t>
            </a:r>
            <a:r>
              <a:rPr lang="ru-RU" dirty="0"/>
              <a:t> </a:t>
            </a:r>
            <a:r>
              <a:rPr lang="ru-RU" dirty="0" err="1"/>
              <a:t>його</a:t>
            </a:r>
            <a:r>
              <a:rPr lang="ru-RU" dirty="0"/>
              <a:t> на Байковому </a:t>
            </a:r>
            <a:r>
              <a:rPr lang="ru-RU" dirty="0" err="1"/>
              <a:t>кладовищі</a:t>
            </a:r>
            <a:r>
              <a:rPr lang="ru-RU" dirty="0" smtClean="0"/>
              <a:t>.</a:t>
            </a:r>
          </a:p>
          <a:p>
            <a:r>
              <a:rPr lang="ru-RU" dirty="0" smtClean="0"/>
              <a:t>За собою </a:t>
            </a:r>
            <a:r>
              <a:rPr lang="ru-RU" dirty="0" err="1" smtClean="0"/>
              <a:t>залишив</a:t>
            </a:r>
            <a:r>
              <a:rPr lang="ru-RU" dirty="0" smtClean="0"/>
              <a:t> нам </a:t>
            </a:r>
            <a:r>
              <a:rPr lang="ru-RU" dirty="0" err="1" smtClean="0"/>
              <a:t>Іван</a:t>
            </a:r>
            <a:r>
              <a:rPr lang="ru-RU" dirty="0" smtClean="0"/>
              <a:t> </a:t>
            </a:r>
            <a:r>
              <a:rPr lang="ru-RU" dirty="0" err="1" smtClean="0"/>
              <a:t>Нечуй-Левицький</a:t>
            </a:r>
            <a:r>
              <a:rPr lang="ru-RU" dirty="0" smtClean="0"/>
              <a:t> </a:t>
            </a:r>
            <a:r>
              <a:rPr lang="ru-RU" dirty="0" err="1" smtClean="0"/>
              <a:t>велику</a:t>
            </a:r>
            <a:r>
              <a:rPr lang="ru-RU" dirty="0" smtClean="0"/>
              <a:t> </a:t>
            </a:r>
            <a:r>
              <a:rPr lang="ru-RU" dirty="0" err="1" smtClean="0"/>
              <a:t>творчу</a:t>
            </a:r>
            <a:r>
              <a:rPr lang="ru-RU" dirty="0" smtClean="0"/>
              <a:t> </a:t>
            </a:r>
            <a:r>
              <a:rPr lang="ru-RU" dirty="0" err="1" smtClean="0"/>
              <a:t>спадщину</a:t>
            </a:r>
            <a:r>
              <a:rPr lang="ru-RU" dirty="0" smtClean="0"/>
              <a:t>, </a:t>
            </a:r>
            <a:r>
              <a:rPr lang="ru-RU" dirty="0" err="1" smtClean="0"/>
              <a:t>що</a:t>
            </a:r>
            <a:r>
              <a:rPr lang="ru-RU" dirty="0" smtClean="0"/>
              <a:t> </a:t>
            </a:r>
            <a:r>
              <a:rPr lang="ru-RU" dirty="0" err="1" smtClean="0"/>
              <a:t>стає</a:t>
            </a:r>
            <a:r>
              <a:rPr lang="ru-RU" dirty="0" smtClean="0"/>
              <a:t> для нас </a:t>
            </a:r>
            <a:r>
              <a:rPr lang="ru-RU" dirty="0" err="1" smtClean="0"/>
              <a:t>дороговказом</a:t>
            </a:r>
            <a:r>
              <a:rPr lang="ru-RU" dirty="0" smtClean="0"/>
              <a:t> і </a:t>
            </a:r>
            <a:r>
              <a:rPr lang="ru-RU" dirty="0" err="1" smtClean="0"/>
              <a:t>сьогодні</a:t>
            </a:r>
            <a:r>
              <a:rPr lang="ru-RU" dirty="0" smtClean="0"/>
              <a:t>. Наша справа – </a:t>
            </a:r>
            <a:r>
              <a:rPr lang="ru-RU" dirty="0" err="1" smtClean="0"/>
              <a:t>шанувати</a:t>
            </a:r>
            <a:r>
              <a:rPr lang="ru-RU" dirty="0" smtClean="0"/>
              <a:t> і </a:t>
            </a:r>
            <a:r>
              <a:rPr lang="ru-RU" dirty="0" err="1" smtClean="0"/>
              <a:t>величати</a:t>
            </a:r>
            <a:r>
              <a:rPr lang="ru-RU" dirty="0" smtClean="0"/>
              <a:t> </a:t>
            </a:r>
            <a:r>
              <a:rPr lang="ru-RU" dirty="0" err="1" smtClean="0"/>
              <a:t>його</a:t>
            </a:r>
            <a:r>
              <a:rPr lang="ru-RU" dirty="0" smtClean="0"/>
              <a:t> </a:t>
            </a:r>
            <a:r>
              <a:rPr lang="ru-RU" dirty="0" err="1" smtClean="0"/>
              <a:t>поезію</a:t>
            </a:r>
            <a:r>
              <a:rPr lang="ru-RU" dirty="0" smtClean="0"/>
              <a:t>, </a:t>
            </a:r>
            <a:r>
              <a:rPr lang="ru-RU" dirty="0" err="1" smtClean="0"/>
              <a:t>брати</a:t>
            </a:r>
            <a:r>
              <a:rPr lang="ru-RU" dirty="0" smtClean="0"/>
              <a:t> приклад з </a:t>
            </a:r>
            <a:r>
              <a:rPr lang="ru-RU" dirty="0" err="1" smtClean="0"/>
              <a:t>його</a:t>
            </a:r>
            <a:r>
              <a:rPr lang="ru-RU" dirty="0" smtClean="0"/>
              <a:t> </a:t>
            </a:r>
            <a:r>
              <a:rPr lang="ru-RU" dirty="0" err="1" smtClean="0"/>
              <a:t>патріотизму</a:t>
            </a:r>
            <a:r>
              <a:rPr lang="ru-RU" dirty="0" smtClean="0"/>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3235"/>
            <a:ext cx="3172517" cy="4923507"/>
          </a:xfrm>
          <a:prstGeom prst="ellipse">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4272" y="3162125"/>
            <a:ext cx="3211813" cy="3786027"/>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5225" y="0"/>
            <a:ext cx="4216167" cy="31621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92662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0041" y="0"/>
            <a:ext cx="8911687" cy="1280890"/>
          </a:xfrm>
          <a:effectLst>
            <a:outerShdw blurRad="50800" dist="38100" dir="5400000" algn="t" rotWithShape="0">
              <a:prstClr val="black">
                <a:alpha val="40000"/>
              </a:prstClr>
            </a:outerShdw>
          </a:effectLst>
        </p:spPr>
        <p:txBody>
          <a:bodyPr/>
          <a:lstStyle/>
          <a:p>
            <a:r>
              <a:rPr lang="uk-UA" i="1" dirty="0" smtClean="0">
                <a:effectLst>
                  <a:outerShdw blurRad="38100" dist="38100" dir="2700000" algn="tl">
                    <a:srgbClr val="000000">
                      <a:alpha val="43137"/>
                    </a:srgbClr>
                  </a:outerShdw>
                </a:effectLst>
              </a:rPr>
              <a:t>Список використаної літератури та інтернет джерела</a:t>
            </a:r>
            <a:endParaRPr lang="uk-UA" i="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507387" y="1129048"/>
            <a:ext cx="8915400" cy="5728952"/>
          </a:xfrm>
        </p:spPr>
        <p:txBody>
          <a:bodyPr>
            <a:normAutofit fontScale="77500" lnSpcReduction="20000"/>
          </a:bodyPr>
          <a:lstStyle/>
          <a:p>
            <a:pPr marL="0" indent="0">
              <a:buNone/>
            </a:pPr>
            <a:endParaRPr lang="uk-UA" dirty="0"/>
          </a:p>
          <a:p>
            <a:r>
              <a:rPr lang="uk-UA" dirty="0"/>
              <a:t>Дорошенко Д. І.С. Нечуй-Левицький. </a:t>
            </a:r>
            <a:r>
              <a:rPr lang="uk-UA" dirty="0">
                <a:hlinkClick r:id="rId2" tooltip="Книгарь"/>
              </a:rPr>
              <a:t>«</a:t>
            </a:r>
            <a:r>
              <a:rPr lang="uk-UA" dirty="0" err="1">
                <a:hlinkClick r:id="rId2" tooltip="Книгарь"/>
              </a:rPr>
              <a:t>Книгарь</a:t>
            </a:r>
            <a:r>
              <a:rPr lang="uk-UA" dirty="0">
                <a:hlinkClick r:id="rId2" tooltip="Книгарь"/>
              </a:rPr>
              <a:t>»</a:t>
            </a:r>
            <a:r>
              <a:rPr lang="uk-UA" dirty="0"/>
              <a:t>, 1918, № 8;</a:t>
            </a:r>
          </a:p>
          <a:p>
            <a:pPr marL="0" indent="0">
              <a:buNone/>
            </a:pPr>
            <a:r>
              <a:rPr lang="uk-UA" dirty="0" smtClean="0"/>
              <a:t>      Грінченко </a:t>
            </a:r>
            <a:r>
              <a:rPr lang="uk-UA" dirty="0"/>
              <a:t>М. Спогади про Івана Нечуя-Левицького. «Україна», 1924, </a:t>
            </a:r>
            <a:r>
              <a:rPr lang="uk-UA" dirty="0" err="1"/>
              <a:t>кн</a:t>
            </a:r>
            <a:r>
              <a:rPr lang="uk-UA" dirty="0"/>
              <a:t>. 4;</a:t>
            </a:r>
          </a:p>
          <a:p>
            <a:pPr marL="0" indent="0">
              <a:buNone/>
            </a:pPr>
            <a:r>
              <a:rPr lang="uk-UA" dirty="0" smtClean="0"/>
              <a:t>      Те </a:t>
            </a:r>
            <a:r>
              <a:rPr lang="uk-UA" dirty="0"/>
              <a:t>саме. В </a:t>
            </a:r>
            <a:r>
              <a:rPr lang="uk-UA" dirty="0" err="1"/>
              <a:t>кн</a:t>
            </a:r>
            <a:r>
              <a:rPr lang="uk-UA" dirty="0"/>
              <a:t>.: </a:t>
            </a:r>
            <a:r>
              <a:rPr lang="uk-UA" dirty="0" err="1"/>
              <a:t>Загірня</a:t>
            </a:r>
            <a:r>
              <a:rPr lang="uk-UA" dirty="0"/>
              <a:t> М. Спогади. Луганськ, 1999;</a:t>
            </a:r>
          </a:p>
          <a:p>
            <a:pPr marL="0" indent="0">
              <a:buNone/>
            </a:pPr>
            <a:r>
              <a:rPr lang="uk-UA" dirty="0" smtClean="0"/>
              <a:t>      Лотоцький </a:t>
            </a:r>
            <a:r>
              <a:rPr lang="uk-UA" dirty="0"/>
              <a:t>О. Сторінки минулого, т. 1. Варшава, 1932;</a:t>
            </a:r>
          </a:p>
          <a:p>
            <a:pPr marL="0" indent="0">
              <a:buNone/>
            </a:pPr>
            <a:r>
              <a:rPr lang="uk-UA" dirty="0" smtClean="0"/>
              <a:t>      Власенко </a:t>
            </a:r>
            <a:r>
              <a:rPr lang="uk-UA" dirty="0"/>
              <a:t>В.О. Художня майстерність І.С. Нечуя-Левицького.— К., 1969</a:t>
            </a:r>
            <a:r>
              <a:rPr lang="uk-UA" dirty="0" smtClean="0"/>
              <a:t>.</a:t>
            </a:r>
          </a:p>
          <a:p>
            <a:pPr marL="0" indent="0">
              <a:buNone/>
            </a:pPr>
            <a:r>
              <a:rPr lang="uk-UA" dirty="0" smtClean="0"/>
              <a:t>      Франко </a:t>
            </a:r>
            <a:r>
              <a:rPr lang="uk-UA" dirty="0"/>
              <a:t>О. Виставка архівних документів до ювілею І.С. Нечуя-Левицького [у ЦДІА, м. Київ]. </a:t>
            </a:r>
            <a:r>
              <a:rPr lang="uk-UA" dirty="0" smtClean="0"/>
              <a:t>          «</a:t>
            </a:r>
            <a:r>
              <a:rPr lang="uk-UA" dirty="0"/>
              <a:t>Архіви України», 1969, № 2;</a:t>
            </a:r>
          </a:p>
          <a:p>
            <a:pPr marL="0" indent="0">
              <a:buNone/>
            </a:pPr>
            <a:r>
              <a:rPr lang="uk-UA" dirty="0" smtClean="0"/>
              <a:t>      Іванченко </a:t>
            </a:r>
            <a:r>
              <a:rPr lang="uk-UA" dirty="0"/>
              <a:t>Р.Г. Іван Нечуй-Левицький: Нарис життя і творчості. К., 1980;</a:t>
            </a:r>
          </a:p>
          <a:p>
            <a:pPr marL="0" indent="0">
              <a:buNone/>
            </a:pPr>
            <a:r>
              <a:rPr lang="uk-UA" dirty="0" smtClean="0"/>
              <a:t>      Міщук </a:t>
            </a:r>
            <a:r>
              <a:rPr lang="uk-UA" dirty="0"/>
              <a:t>Р.С. Співець душі народної. К., 1987;</a:t>
            </a:r>
          </a:p>
          <a:p>
            <a:pPr marL="0" indent="0">
              <a:buNone/>
            </a:pPr>
            <a:r>
              <a:rPr lang="uk-UA" dirty="0" smtClean="0"/>
              <a:t>     </a:t>
            </a:r>
            <a:r>
              <a:rPr lang="uk-UA" dirty="0" err="1" smtClean="0"/>
              <a:t>Пепа</a:t>
            </a:r>
            <a:r>
              <a:rPr lang="uk-UA" dirty="0" smtClean="0"/>
              <a:t> </a:t>
            </a:r>
            <a:r>
              <a:rPr lang="uk-UA" dirty="0"/>
              <a:t>В. Злиденна доля класика. «Вітчизна», 1993, № 1;</a:t>
            </a:r>
          </a:p>
          <a:p>
            <a:pPr marL="0" indent="0">
              <a:buNone/>
            </a:pPr>
            <a:r>
              <a:rPr lang="uk-UA" dirty="0" smtClean="0"/>
              <a:t>     </a:t>
            </a:r>
            <a:r>
              <a:rPr lang="uk-UA" dirty="0" err="1" smtClean="0"/>
              <a:t>Чорнописький</a:t>
            </a:r>
            <a:r>
              <a:rPr lang="uk-UA" dirty="0" smtClean="0"/>
              <a:t> </a:t>
            </a:r>
            <a:r>
              <a:rPr lang="uk-UA" dirty="0"/>
              <a:t>М. Заборонені русифікаторами культурологічні трактати І. Нечуя-Левицького. </a:t>
            </a:r>
            <a:r>
              <a:rPr lang="uk-UA" dirty="0" smtClean="0"/>
              <a:t>  «</a:t>
            </a:r>
            <a:r>
              <a:rPr lang="uk-UA" dirty="0"/>
              <a:t>Воля і Батьківщина», 1997, № 3;</a:t>
            </a:r>
          </a:p>
          <a:p>
            <a:pPr marL="0" indent="0">
              <a:buNone/>
            </a:pPr>
            <a:r>
              <a:rPr lang="uk-UA" dirty="0" smtClean="0"/>
              <a:t>     Мандрика </a:t>
            </a:r>
            <a:r>
              <a:rPr lang="uk-UA" dirty="0"/>
              <a:t>М. Перший літературний наставник видатного історика: До взаємин І.С. </a:t>
            </a:r>
            <a:r>
              <a:rPr lang="uk-UA" dirty="0" smtClean="0"/>
              <a:t>Нечуя-    Левицького </a:t>
            </a:r>
            <a:r>
              <a:rPr lang="uk-UA" dirty="0"/>
              <a:t>і М.С. Грушевського. «ЛУ», 1998, 26 листопада;</a:t>
            </a:r>
          </a:p>
          <a:p>
            <a:pPr marL="0" indent="0">
              <a:buNone/>
            </a:pPr>
            <a:r>
              <a:rPr lang="uk-UA" dirty="0" smtClean="0"/>
              <a:t>     Приходько </a:t>
            </a:r>
            <a:r>
              <a:rPr lang="uk-UA" dirty="0"/>
              <a:t>І.Ф. Українська ідея у творчості І. Нечуя-Левицького. Львів, 1998;</a:t>
            </a:r>
          </a:p>
          <a:p>
            <a:pPr marL="0" indent="0">
              <a:buNone/>
            </a:pPr>
            <a:r>
              <a:rPr lang="uk-UA" dirty="0" smtClean="0"/>
              <a:t>     Шаров </a:t>
            </a:r>
            <a:r>
              <a:rPr lang="uk-UA" dirty="0"/>
              <a:t>О. Сто видатних імен України. К., 1999;</a:t>
            </a:r>
          </a:p>
          <a:p>
            <a:pPr marL="0" indent="0">
              <a:buNone/>
            </a:pPr>
            <a:r>
              <a:rPr lang="uk-UA" dirty="0" smtClean="0"/>
              <a:t>     </a:t>
            </a:r>
            <a:r>
              <a:rPr lang="uk-UA" dirty="0" err="1" smtClean="0"/>
              <a:t>Побірченко</a:t>
            </a:r>
            <a:r>
              <a:rPr lang="uk-UA" dirty="0" smtClean="0"/>
              <a:t> </a:t>
            </a:r>
            <a:r>
              <a:rPr lang="uk-UA" dirty="0"/>
              <a:t>Н. Проблеми національного виховання в творчості І. Нечуя-Левицького. К., 2000;</a:t>
            </a:r>
          </a:p>
          <a:p>
            <a:pPr marL="0" indent="0">
              <a:buNone/>
            </a:pPr>
            <a:r>
              <a:rPr lang="uk-UA" dirty="0" smtClean="0"/>
              <a:t>    Погрібний </a:t>
            </a:r>
            <a:r>
              <a:rPr lang="uk-UA" dirty="0"/>
              <a:t>А. Всевидяще око України — І. Нечуй-Левицький // Погрібний А. Класики. Не зовсім за підручником.— К., 2000.</a:t>
            </a:r>
          </a:p>
          <a:p>
            <a:pPr marL="0" indent="0">
              <a:buNone/>
            </a:pPr>
            <a:r>
              <a:rPr lang="uk-UA" dirty="0" smtClean="0"/>
              <a:t> Усі </a:t>
            </a:r>
            <a:r>
              <a:rPr lang="uk-UA" dirty="0"/>
              <a:t>письменники і народна творчість. К., 2007—2008</a:t>
            </a:r>
          </a:p>
          <a:p>
            <a:endParaRPr lang="uk-UA" dirty="0"/>
          </a:p>
        </p:txBody>
      </p:sp>
      <p:sp>
        <p:nvSpPr>
          <p:cNvPr id="4" name="Объект 2"/>
          <p:cNvSpPr txBox="1">
            <a:spLocks/>
          </p:cNvSpPr>
          <p:nvPr/>
        </p:nvSpPr>
        <p:spPr>
          <a:xfrm>
            <a:off x="4906851" y="5975797"/>
            <a:ext cx="7285149" cy="882203"/>
          </a:xfrm>
          <a:prstGeom prst="rect">
            <a:avLst/>
          </a:prstGeom>
          <a:solidFill>
            <a:schemeClr val="accent3">
              <a:lumMod val="40000"/>
              <a:lumOff val="60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uk-UA" dirty="0" smtClean="0">
                <a:solidFill>
                  <a:schemeClr val="accent2">
                    <a:lumMod val="75000"/>
                  </a:schemeClr>
                </a:solidFill>
              </a:rPr>
              <a:t>Виконала: учениця 10 класу  Коломийської СШ І-ІІІ ст. №5</a:t>
            </a:r>
          </a:p>
          <a:p>
            <a:pPr marL="0" indent="0">
              <a:buFont typeface="Wingdings 3" charset="2"/>
              <a:buNone/>
            </a:pPr>
            <a:r>
              <a:rPr lang="uk-UA" dirty="0" smtClean="0">
                <a:solidFill>
                  <a:schemeClr val="accent2">
                    <a:lumMod val="75000"/>
                  </a:schemeClr>
                </a:solidFill>
              </a:rPr>
              <a:t>                                                    Тарасова Лілія</a:t>
            </a:r>
            <a:endParaRPr lang="uk-UA" dirty="0">
              <a:solidFill>
                <a:schemeClr val="accent2">
                  <a:lumMod val="75000"/>
                </a:schemeClr>
              </a:solidFill>
            </a:endParaRPr>
          </a:p>
        </p:txBody>
      </p:sp>
    </p:spTree>
    <p:extLst>
      <p:ext uri="{BB962C8B-B14F-4D97-AF65-F5344CB8AC3E}">
        <p14:creationId xmlns:p14="http://schemas.microsoft.com/office/powerpoint/2010/main" val="2136801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86</TotalTime>
  <Words>381</Words>
  <Application>Microsoft Office PowerPoint</Application>
  <PresentationFormat>Широкоэкранный</PresentationFormat>
  <Paragraphs>51</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Century Gothic</vt:lpstr>
      <vt:lpstr>Wingdings 3</vt:lpstr>
      <vt:lpstr>Легкий дым</vt:lpstr>
      <vt:lpstr>Іван Нечуй-Левицький</vt:lpstr>
      <vt:lpstr>Презентация PowerPoint</vt:lpstr>
      <vt:lpstr>Дитинство маленького Івана</vt:lpstr>
      <vt:lpstr>Навчання юного письменника</vt:lpstr>
      <vt:lpstr>Життя у ролі педагога-творця</vt:lpstr>
      <vt:lpstr>Творчість</vt:lpstr>
      <vt:lpstr>Погляди на розвиток української мови і літератури </vt:lpstr>
      <vt:lpstr>Останні дні життя і смерть</vt:lpstr>
      <vt:lpstr>Список використаної літератури та інтернет джерела</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Іван Нечуй-Левицький</dc:title>
  <dc:creator>PC</dc:creator>
  <cp:lastModifiedBy>PC</cp:lastModifiedBy>
  <cp:revision>10</cp:revision>
  <dcterms:created xsi:type="dcterms:W3CDTF">2013-09-08T12:25:22Z</dcterms:created>
  <dcterms:modified xsi:type="dcterms:W3CDTF">2013-09-08T14:15:56Z</dcterms:modified>
</cp:coreProperties>
</file>