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BFF4B-982B-4485-9FAD-B1C3E09954C8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6A91E-3ABA-4589-9AF7-764EEE75A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A91E-3ABA-4589-9AF7-764EEE75AB2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A91E-3ABA-4589-9AF7-764EEE75AB2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5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44" y="2357430"/>
            <a:ext cx="5214974" cy="314327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Monotype Corsiva" pitchFamily="66" charset="0"/>
              </a:rPr>
              <a:t>- </a:t>
            </a:r>
            <a:r>
              <a:rPr lang="ru-RU" sz="3600" b="1" dirty="0" smtClean="0">
                <a:latin typeface="Monotype Corsiva" pitchFamily="66" charset="0"/>
              </a:rPr>
              <a:t>се правдивий артист із Божо</a:t>
            </a:r>
            <a:r>
              <a:rPr lang="uk-UA" sz="3600" b="1" dirty="0" smtClean="0">
                <a:latin typeface="Monotype Corsiva" pitchFamily="66" charset="0"/>
              </a:rPr>
              <a:t>ї ласки, яким уже нині можемо повеличатися перед світом.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0"/>
            <a:ext cx="4357718" cy="3357586"/>
          </a:xfrm>
        </p:spPr>
        <p:txBody>
          <a:bodyPr>
            <a:norm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  <a:latin typeface="Monotype Corsiva" pitchFamily="66" charset="0"/>
              </a:rPr>
              <a:t>Василь Стефаник</a:t>
            </a:r>
            <a:endParaRPr lang="ru-RU" sz="80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71456"/>
            <a:ext cx="367199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500826" y="4714884"/>
            <a:ext cx="24198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Monotype Corsiva" pitchFamily="66" charset="0"/>
              </a:rPr>
              <a:t>Підготувала</a:t>
            </a:r>
          </a:p>
          <a:p>
            <a:pPr algn="ctr"/>
            <a:r>
              <a:rPr lang="uk-UA" sz="2400" b="1" dirty="0" smtClean="0">
                <a:latin typeface="Monotype Corsiva" pitchFamily="66" charset="0"/>
              </a:rPr>
              <a:t>Учениця 10 класу</a:t>
            </a:r>
          </a:p>
          <a:p>
            <a:pPr algn="ctr"/>
            <a:r>
              <a:rPr lang="uk-UA" sz="2400" b="1" dirty="0" smtClean="0">
                <a:latin typeface="Monotype Corsiva" pitchFamily="66" charset="0"/>
              </a:rPr>
              <a:t>Мирненської ЗОШ</a:t>
            </a:r>
          </a:p>
          <a:p>
            <a:pPr algn="ctr"/>
            <a:r>
              <a:rPr lang="uk-UA" sz="2400" b="1" dirty="0" smtClean="0">
                <a:latin typeface="Monotype Corsiva" pitchFamily="66" charset="0"/>
              </a:rPr>
              <a:t>І-ІІІ ступенів</a:t>
            </a:r>
          </a:p>
          <a:p>
            <a:pPr algn="ctr"/>
            <a:r>
              <a:rPr lang="uk-UA" sz="2400" b="1" dirty="0" smtClean="0">
                <a:latin typeface="Monotype Corsiva" pitchFamily="66" charset="0"/>
              </a:rPr>
              <a:t>Котелюх Ірина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5797568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Василеві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Стефанику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споруджено</a:t>
            </a:r>
            <a:r>
              <a:rPr lang="ru-RU" sz="3600" b="1" dirty="0" smtClean="0">
                <a:solidFill>
                  <a:srgbClr val="FF0000"/>
                </a:solidFill>
              </a:rPr>
              <a:t>: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err="1" smtClean="0">
                <a:solidFill>
                  <a:srgbClr val="FF0000"/>
                </a:solidFill>
              </a:rPr>
              <a:t>пам'ятник</a:t>
            </a:r>
            <a:r>
              <a:rPr lang="ru-RU" sz="3600" b="1" dirty="0" smtClean="0">
                <a:solidFill>
                  <a:srgbClr val="FF0000"/>
                </a:solidFill>
              </a:rPr>
              <a:t> у </a:t>
            </a:r>
            <a:r>
              <a:rPr lang="ru-RU" sz="3600" b="1" dirty="0" err="1" smtClean="0">
                <a:solidFill>
                  <a:srgbClr val="FF0000"/>
                </a:solidFill>
              </a:rPr>
              <a:t>Львові</a:t>
            </a:r>
            <a:r>
              <a:rPr lang="ru-RU" sz="3600" b="1" dirty="0" smtClean="0">
                <a:solidFill>
                  <a:srgbClr val="FF0000"/>
                </a:solidFill>
              </a:rPr>
              <a:t> на </a:t>
            </a:r>
            <a:r>
              <a:rPr lang="ru-RU" sz="3600" b="1" dirty="0" err="1" smtClean="0">
                <a:solidFill>
                  <a:srgbClr val="FF0000"/>
                </a:solidFill>
              </a:rPr>
              <a:t>вулиці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Стефаника</a:t>
            </a:r>
            <a:r>
              <a:rPr lang="ru-RU" sz="3600" b="1" dirty="0" smtClean="0">
                <a:solidFill>
                  <a:srgbClr val="FF0000"/>
                </a:solidFill>
              </a:rPr>
              <a:t> перед входом у </a:t>
            </a:r>
            <a:r>
              <a:rPr lang="ru-RU" sz="3600" b="1" dirty="0" err="1" smtClean="0">
                <a:solidFill>
                  <a:srgbClr val="FF0000"/>
                </a:solidFill>
              </a:rPr>
              <a:t>Національну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бібліотеку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імені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Стефаника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err="1" smtClean="0">
                <a:solidFill>
                  <a:srgbClr val="FF0000"/>
                </a:solidFill>
              </a:rPr>
              <a:t>пам'ятник</a:t>
            </a:r>
            <a:r>
              <a:rPr lang="ru-RU" sz="3600" b="1" dirty="0" smtClean="0">
                <a:solidFill>
                  <a:srgbClr val="FF0000"/>
                </a:solidFill>
              </a:rPr>
              <a:t> в </a:t>
            </a:r>
            <a:r>
              <a:rPr lang="ru-RU" sz="3600" b="1" dirty="0" err="1" smtClean="0">
                <a:solidFill>
                  <a:srgbClr val="FF0000"/>
                </a:solidFill>
              </a:rPr>
              <a:t>Івано-Франківську</a:t>
            </a:r>
            <a:r>
              <a:rPr lang="ru-RU" sz="3600" b="1" dirty="0" smtClean="0">
                <a:solidFill>
                  <a:srgbClr val="FF0000"/>
                </a:solidFill>
              </a:rPr>
              <a:t> у </a:t>
            </a:r>
            <a:r>
              <a:rPr lang="ru-RU" sz="3600" b="1" dirty="0" err="1" smtClean="0">
                <a:solidFill>
                  <a:srgbClr val="FF0000"/>
                </a:solidFill>
              </a:rPr>
              <a:t>подвір'ї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Прикарпатського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університету</a:t>
            </a:r>
            <a:r>
              <a:rPr lang="ru-RU" sz="3600" b="1" dirty="0" smtClean="0">
                <a:solidFill>
                  <a:srgbClr val="FF0000"/>
                </a:solidFill>
              </a:rPr>
              <a:t> на </a:t>
            </a:r>
            <a:r>
              <a:rPr lang="ru-RU" sz="3600" b="1" dirty="0" err="1" smtClean="0">
                <a:solidFill>
                  <a:srgbClr val="FF0000"/>
                </a:solidFill>
              </a:rPr>
              <a:t>вулиці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Шевченка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Про </a:t>
            </a:r>
            <a:r>
              <a:rPr lang="ru-RU" sz="3600" b="1" dirty="0" err="1" smtClean="0">
                <a:solidFill>
                  <a:srgbClr val="FF0000"/>
                </a:solidFill>
              </a:rPr>
              <a:t>письменника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знято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фільм</a:t>
            </a:r>
            <a:r>
              <a:rPr lang="ru-RU" sz="3600" b="1" dirty="0" smtClean="0">
                <a:solidFill>
                  <a:srgbClr val="FF0000"/>
                </a:solidFill>
              </a:rPr>
              <a:t> «Василь Стефаник» (1971, </a:t>
            </a:r>
            <a:r>
              <a:rPr lang="ru-RU" sz="3600" b="1" dirty="0" err="1" smtClean="0">
                <a:solidFill>
                  <a:srgbClr val="FF0000"/>
                </a:solidFill>
              </a:rPr>
              <a:t>веде</a:t>
            </a:r>
            <a:r>
              <a:rPr lang="ru-RU" sz="3600" b="1" dirty="0" smtClean="0">
                <a:solidFill>
                  <a:srgbClr val="FF0000"/>
                </a:solidFill>
              </a:rPr>
              <a:t> М. </a:t>
            </a:r>
            <a:r>
              <a:rPr lang="ru-RU" sz="3600" b="1" dirty="0" err="1" smtClean="0">
                <a:solidFill>
                  <a:srgbClr val="FF0000"/>
                </a:solidFill>
              </a:rPr>
              <a:t>Костогриз</a:t>
            </a:r>
            <a:r>
              <a:rPr lang="ru-RU" sz="3600" b="1" dirty="0" smtClean="0">
                <a:solidFill>
                  <a:srgbClr val="FF0000"/>
                </a:solidFill>
              </a:rPr>
              <a:t>).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57868"/>
            <a:ext cx="9144000" cy="10001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(</a:t>
            </a:r>
            <a:r>
              <a:rPr lang="ru-RU" sz="2400" b="1" dirty="0" err="1" smtClean="0">
                <a:solidFill>
                  <a:srgbClr val="FF0000"/>
                </a:solidFill>
              </a:rPr>
              <a:t>Пам'ятник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Стефанику</a:t>
            </a:r>
            <a:r>
              <a:rPr lang="ru-RU" sz="2400" b="1" dirty="0" smtClean="0">
                <a:solidFill>
                  <a:srgbClr val="FF0000"/>
                </a:solidFill>
              </a:rPr>
              <a:t> у </a:t>
            </a:r>
            <a:r>
              <a:rPr lang="ru-RU" sz="2400" b="1" dirty="0" err="1" smtClean="0">
                <a:solidFill>
                  <a:srgbClr val="FF0000"/>
                </a:solidFill>
              </a:rPr>
              <a:t>Львові</a:t>
            </a:r>
            <a:r>
              <a:rPr lang="en-US" sz="2400" b="1" dirty="0" smtClean="0">
                <a:solidFill>
                  <a:srgbClr val="FF0000"/>
                </a:solidFill>
              </a:rPr>
              <a:t/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на </a:t>
            </a:r>
            <a:r>
              <a:rPr lang="ru-RU" sz="2400" b="1" dirty="0" err="1" smtClean="0">
                <a:solidFill>
                  <a:srgbClr val="FF0000"/>
                </a:solidFill>
              </a:rPr>
              <a:t>вулиці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Стефаника</a:t>
            </a:r>
            <a:r>
              <a:rPr lang="ru-RU" sz="2400" b="1" dirty="0" smtClean="0">
                <a:solidFill>
                  <a:srgbClr val="FF0000"/>
                </a:solidFill>
              </a:rPr>
              <a:t> перед входом у </a:t>
            </a:r>
            <a:r>
              <a:rPr lang="ru-RU" sz="2400" b="1" dirty="0" err="1" smtClean="0">
                <a:solidFill>
                  <a:srgbClr val="FF0000"/>
                </a:solidFill>
              </a:rPr>
              <a:t>Національну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бібліотеку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імені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Стефаника</a:t>
            </a:r>
            <a:r>
              <a:rPr lang="ru-RU" sz="2400" b="1" dirty="0" smtClean="0">
                <a:solidFill>
                  <a:srgbClr val="FF0000"/>
                </a:solidFill>
              </a:rPr>
              <a:t>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85728"/>
            <a:ext cx="4018387" cy="53578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929330"/>
            <a:ext cx="8229600" cy="64293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(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Пам'ятник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Василеві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Стефанику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в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Івано-Франківську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)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5" y="357166"/>
            <a:ext cx="4000528" cy="55858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29642" cy="5583254"/>
          </a:xfrm>
        </p:spPr>
        <p:txBody>
          <a:bodyPr>
            <a:noAutofit/>
          </a:bodyPr>
          <a:lstStyle/>
          <a:p>
            <a:r>
              <a:rPr lang="uk-UA" sz="4800" b="1" dirty="0" smtClean="0"/>
              <a:t>7 грудня 1936 сталось страшне… Стефаника не стало. Тисячі людей з навколишніх міст і сіл, численні делегації з видавництв, спілок, установ супроводжували Василя в останню дорогу.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142984"/>
            <a:ext cx="2719402" cy="39991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5286412" cy="6500834"/>
          </a:xfrm>
        </p:spPr>
        <p:txBody>
          <a:bodyPr>
            <a:normAutofit fontScale="90000"/>
          </a:bodyPr>
          <a:lstStyle/>
          <a:p>
            <a:r>
              <a:rPr lang="vi-VN" b="1" dirty="0" smtClean="0">
                <a:solidFill>
                  <a:srgbClr val="FF0000"/>
                </a:solidFill>
              </a:rPr>
              <a:t>Стефа́ник Васи́ль Семе́нович (14 травня 1871</a:t>
            </a: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- </a:t>
            </a:r>
            <a:r>
              <a:rPr lang="vi-VN" b="1" dirty="0" smtClean="0">
                <a:solidFill>
                  <a:srgbClr val="FF0000"/>
                </a:solidFill>
              </a:rPr>
              <a:t>7 грудня 1936) — український письменник, видатний майстер експресіоністичної новели, громадський діяч, політик. 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низ 5"/>
          <p:cNvSpPr/>
          <p:nvPr/>
        </p:nvSpPr>
        <p:spPr>
          <a:xfrm>
            <a:off x="285720" y="214290"/>
            <a:ext cx="4572032" cy="1143008"/>
          </a:xfrm>
          <a:prstGeom prst="ribbon">
            <a:avLst>
              <a:gd name="adj1" fmla="val 16667"/>
              <a:gd name="adj2" fmla="val 6725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3286148" cy="71438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Monotype Corsiva" pitchFamily="66" charset="0"/>
              </a:rPr>
              <a:t>Біографія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785926"/>
            <a:ext cx="80724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Народився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14 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травня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1871 року в 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селі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Русів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(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тепер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Снятинського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району 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Івано-Франківської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області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) в 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сім'ї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заможного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селянина. У 1880 р. 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батько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віддав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його до другого 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класу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початкової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школи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в 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Снятині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.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285720" y="214290"/>
            <a:ext cx="4572032" cy="1143008"/>
          </a:xfrm>
          <a:prstGeom prst="ribbon">
            <a:avLst>
              <a:gd name="adj1" fmla="val 16667"/>
              <a:gd name="adj2" fmla="val 6725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3429024" cy="785818"/>
          </a:xfrm>
        </p:spPr>
        <p:txBody>
          <a:bodyPr/>
          <a:lstStyle/>
          <a:p>
            <a:r>
              <a:rPr lang="uk-UA" b="1" dirty="0" smtClean="0">
                <a:latin typeface="Monotype Corsiva" pitchFamily="66" charset="0"/>
              </a:rPr>
              <a:t>Освіта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1214422"/>
            <a:ext cx="51435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atin typeface="Monotype Corsiva" pitchFamily="66" charset="0"/>
              </a:rPr>
              <a:t>Навчався</a:t>
            </a:r>
            <a:r>
              <a:rPr lang="ru-RU" sz="3600" b="1" dirty="0" smtClean="0">
                <a:latin typeface="Monotype Corsiva" pitchFamily="66" charset="0"/>
              </a:rPr>
              <a:t> у </a:t>
            </a:r>
            <a:r>
              <a:rPr lang="ru-RU" sz="3600" b="1" dirty="0" err="1" smtClean="0">
                <a:latin typeface="Monotype Corsiva" pitchFamily="66" charset="0"/>
              </a:rPr>
              <a:t>Снятинській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міській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школі</a:t>
            </a:r>
            <a:r>
              <a:rPr lang="ru-RU" sz="3600" b="1" dirty="0" smtClean="0">
                <a:latin typeface="Monotype Corsiva" pitchFamily="66" charset="0"/>
              </a:rPr>
              <a:t>, </a:t>
            </a:r>
            <a:r>
              <a:rPr lang="ru-RU" sz="3600" b="1" dirty="0" err="1" smtClean="0">
                <a:latin typeface="Monotype Corsiva" pitchFamily="66" charset="0"/>
              </a:rPr>
              <a:t>потім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у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польських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гімназіях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у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Коломиї</a:t>
            </a:r>
            <a:r>
              <a:rPr lang="ru-RU" sz="3600" b="1" dirty="0" smtClean="0">
                <a:latin typeface="Monotype Corsiva" pitchFamily="66" charset="0"/>
              </a:rPr>
              <a:t> та </a:t>
            </a:r>
            <a:r>
              <a:rPr lang="ru-RU" sz="3600" b="1" dirty="0" err="1" smtClean="0">
                <a:latin typeface="Monotype Corsiva" pitchFamily="66" charset="0"/>
              </a:rPr>
              <a:t>Дрогобича</a:t>
            </a:r>
            <a:r>
              <a:rPr lang="ru-RU" sz="3600" b="1" dirty="0" smtClean="0">
                <a:latin typeface="Monotype Corsiva" pitchFamily="66" charset="0"/>
              </a:rPr>
              <a:t>. По </a:t>
            </a:r>
            <a:r>
              <a:rPr lang="ru-RU" sz="3600" b="1" dirty="0" err="1" smtClean="0">
                <a:latin typeface="Monotype Corsiva" pitchFamily="66" charset="0"/>
              </a:rPr>
              <a:t>закінченні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Дрогобицької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гімназії</a:t>
            </a:r>
            <a:r>
              <a:rPr lang="ru-RU" sz="3600" b="1" dirty="0" smtClean="0">
                <a:latin typeface="Monotype Corsiva" pitchFamily="66" charset="0"/>
              </a:rPr>
              <a:t> вступив до </a:t>
            </a:r>
            <a:r>
              <a:rPr lang="ru-RU" sz="3600" b="1" dirty="0" err="1" smtClean="0">
                <a:latin typeface="Monotype Corsiva" pitchFamily="66" charset="0"/>
              </a:rPr>
              <a:t>медичного</a:t>
            </a:r>
            <a:r>
              <a:rPr lang="ru-RU" sz="3600" b="1" dirty="0" smtClean="0">
                <a:latin typeface="Monotype Corsiva" pitchFamily="66" charset="0"/>
              </a:rPr>
              <a:t> факультету </a:t>
            </a:r>
            <a:r>
              <a:rPr lang="ru-RU" sz="3600" b="1" dirty="0" err="1" smtClean="0">
                <a:latin typeface="Monotype Corsiva" pitchFamily="66" charset="0"/>
              </a:rPr>
              <a:t>Краківського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Університету</a:t>
            </a:r>
            <a:r>
              <a:rPr lang="ru-RU" sz="3600" b="1" dirty="0" smtClean="0">
                <a:latin typeface="Monotype Corsiva" pitchFamily="66" charset="0"/>
              </a:rPr>
              <a:t> (1892). </a:t>
            </a: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42910" y="1857364"/>
            <a:ext cx="3167090" cy="41963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401080" cy="5583254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Багато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працюючи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над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своєю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загальною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освітою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і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знайомлячись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з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сучасною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йому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західно-європейською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літературою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, Стефаник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поступово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втрачав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зацікавлення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медициною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і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зрештою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у 1900 покинув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університет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285720" y="214290"/>
            <a:ext cx="4572032" cy="1143008"/>
          </a:xfrm>
          <a:prstGeom prst="ribbon">
            <a:avLst>
              <a:gd name="adj1" fmla="val 16667"/>
              <a:gd name="adj2" fmla="val 6725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3571900" cy="107157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latin typeface="Monotype Corsiva" pitchFamily="66" charset="0"/>
              </a:rPr>
              <a:t>Подальші</a:t>
            </a:r>
            <a:r>
              <a:rPr lang="ru-RU" sz="3600" b="1" dirty="0" smtClean="0">
                <a:latin typeface="Monotype Corsiva" pitchFamily="66" charset="0"/>
              </a:rPr>
              <a:t> роки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500174"/>
            <a:ext cx="49292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1898р.-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перебуває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в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Тернополі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на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Маланчиному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вечорі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в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будинку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тов-ва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«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Українська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бесіда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», де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виступає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з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промовою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.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Приїжджає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сюди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в 1900, 1901, 1903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рр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. 1900 -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повертається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в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Галичину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.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Починає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громадську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діяльність: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засновує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читальні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«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Просвіти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». 1904 р. -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одружився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на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дочці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священика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Ользі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Гаморак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(дружина померла в лютому 1914 р.),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оселився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в с. Стецеві на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господарстві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тестя К.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Гаморака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500694" y="1142984"/>
            <a:ext cx="3357587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285720" y="214290"/>
            <a:ext cx="4572032" cy="1143008"/>
          </a:xfrm>
          <a:prstGeom prst="ribbon">
            <a:avLst>
              <a:gd name="adj1" fmla="val 16667"/>
              <a:gd name="adj2" fmla="val 6725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3614734" cy="101122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Літературна діяльність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857364"/>
            <a:ext cx="8286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Перші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літературні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спроби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Стефаника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припадають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на роки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навчання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в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гімназії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; 1897 в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чернівецькій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газеті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«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Праця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», яку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видавав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Будзиновський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В.Т.,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надруковано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кілька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його новел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з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життя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покутського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села. 1903 - Стефаник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поїхав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у Полтаву на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відкриття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пам'ятника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І.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Котляревському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і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зустрівся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там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з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Лесею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Українкою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, О.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Пчілкою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, М.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Коцюбинським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, М.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Старицьким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, Г. Хоткевичем та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іншими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, вони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привітали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його як одного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з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видатних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діячів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української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літератури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. У 1916 Стефаник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повертається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до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літературної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творчості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.   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60118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+mn-lt"/>
              </a:rPr>
              <a:t>Уже в перших </a:t>
            </a:r>
            <a:r>
              <a:rPr lang="ru-RU" sz="3200" b="1" dirty="0" err="1" smtClean="0">
                <a:latin typeface="+mn-lt"/>
              </a:rPr>
              <a:t>збірках</a:t>
            </a:r>
            <a:r>
              <a:rPr lang="ru-RU" sz="3200" b="1" dirty="0" smtClean="0">
                <a:latin typeface="+mn-lt"/>
              </a:rPr>
              <a:t> новел </a:t>
            </a:r>
            <a:r>
              <a:rPr lang="ru-RU" sz="3200" b="1" dirty="0" err="1" smtClean="0">
                <a:latin typeface="+mn-lt"/>
              </a:rPr>
              <a:t>повнотою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виявився</a:t>
            </a:r>
            <a:r>
              <a:rPr lang="ru-RU" sz="3200" b="1" dirty="0" smtClean="0">
                <a:latin typeface="+mn-lt"/>
              </a:rPr>
              <a:t> великий </a:t>
            </a:r>
            <a:r>
              <a:rPr lang="ru-RU" sz="3200" b="1" dirty="0" err="1" smtClean="0">
                <a:latin typeface="+mn-lt"/>
              </a:rPr>
              <a:t>літературний</a:t>
            </a:r>
            <a:r>
              <a:rPr lang="ru-RU" sz="3200" b="1" dirty="0" smtClean="0">
                <a:latin typeface="+mn-lt"/>
              </a:rPr>
              <a:t> талант </a:t>
            </a:r>
            <a:r>
              <a:rPr lang="ru-RU" sz="3200" b="1" dirty="0" err="1" smtClean="0">
                <a:latin typeface="+mn-lt"/>
              </a:rPr>
              <a:t>Стефаника</a:t>
            </a:r>
            <a:r>
              <a:rPr lang="ru-RU" sz="3200" b="1" dirty="0" smtClean="0">
                <a:latin typeface="+mn-lt"/>
              </a:rPr>
              <a:t>, не </a:t>
            </a:r>
            <a:r>
              <a:rPr lang="ru-RU" sz="3200" b="1" dirty="0" err="1" smtClean="0">
                <a:latin typeface="+mn-lt"/>
              </a:rPr>
              <a:t>зазнавши</a:t>
            </a:r>
            <a:r>
              <a:rPr lang="ru-RU" sz="3200" b="1" dirty="0" smtClean="0">
                <a:latin typeface="+mn-lt"/>
              </a:rPr>
              <a:t> в </a:t>
            </a:r>
            <a:r>
              <a:rPr lang="ru-RU" sz="3200" b="1" dirty="0" err="1" smtClean="0">
                <a:latin typeface="+mn-lt"/>
              </a:rPr>
              <a:t>дальшому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істотних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змін</a:t>
            </a:r>
            <a:r>
              <a:rPr lang="ru-RU" sz="3200" b="1" dirty="0" smtClean="0">
                <a:latin typeface="+mn-lt"/>
              </a:rPr>
              <a:t>. </a:t>
            </a:r>
            <a:r>
              <a:rPr lang="ru-RU" sz="3200" b="1" dirty="0" err="1" smtClean="0">
                <a:latin typeface="+mn-lt"/>
              </a:rPr>
              <a:t>Більшість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цінувальників</a:t>
            </a:r>
            <a:r>
              <a:rPr lang="ru-RU" sz="3200" b="1" dirty="0" smtClean="0">
                <a:latin typeface="+mn-lt"/>
              </a:rPr>
              <a:t> його </a:t>
            </a:r>
            <a:r>
              <a:rPr lang="ru-RU" sz="3200" b="1" dirty="0" err="1" smtClean="0">
                <a:latin typeface="+mn-lt"/>
              </a:rPr>
              <a:t>творчості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називали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його</a:t>
            </a:r>
            <a:r>
              <a:rPr lang="ru-RU" sz="3200" b="1" dirty="0" smtClean="0">
                <a:latin typeface="+mn-lt"/>
              </a:rPr>
              <a:t>, як </a:t>
            </a:r>
            <a:r>
              <a:rPr lang="ru-RU" sz="3200" b="1" dirty="0" err="1" smtClean="0">
                <a:latin typeface="+mn-lt"/>
              </a:rPr>
              <a:t>висловився</a:t>
            </a:r>
            <a:r>
              <a:rPr lang="ru-RU" sz="3200" b="1" dirty="0" smtClean="0">
                <a:latin typeface="+mn-lt"/>
              </a:rPr>
              <a:t> М. </a:t>
            </a:r>
            <a:r>
              <a:rPr lang="ru-RU" sz="3200" b="1" dirty="0" err="1" smtClean="0">
                <a:latin typeface="+mn-lt"/>
              </a:rPr>
              <a:t>Черемшина</a:t>
            </a:r>
            <a:r>
              <a:rPr lang="ru-RU" sz="3200" b="1" dirty="0" smtClean="0">
                <a:latin typeface="+mn-lt"/>
              </a:rPr>
              <a:t>, «</a:t>
            </a:r>
            <a:r>
              <a:rPr lang="ru-RU" sz="3200" b="1" dirty="0" err="1" smtClean="0">
                <a:latin typeface="+mn-lt"/>
              </a:rPr>
              <a:t>поетом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мужицької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розпуки</a:t>
            </a:r>
            <a:r>
              <a:rPr lang="ru-RU" sz="3200" b="1" dirty="0" smtClean="0">
                <a:latin typeface="+mn-lt"/>
              </a:rPr>
              <a:t>». </a:t>
            </a:r>
            <a:r>
              <a:rPr lang="ru-RU" sz="3200" b="1" dirty="0" err="1" smtClean="0">
                <a:latin typeface="+mn-lt"/>
              </a:rPr>
              <a:t>Справді</a:t>
            </a:r>
            <a:r>
              <a:rPr lang="ru-RU" sz="3200" b="1" dirty="0" smtClean="0">
                <a:latin typeface="+mn-lt"/>
              </a:rPr>
              <a:t>, Стефаник, </a:t>
            </a:r>
            <a:r>
              <a:rPr lang="ru-RU" sz="3200" b="1" dirty="0" err="1" smtClean="0">
                <a:latin typeface="+mn-lt"/>
              </a:rPr>
              <a:t>досконало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знаючи</a:t>
            </a:r>
            <a:r>
              <a:rPr lang="ru-RU" sz="3200" b="1" dirty="0" smtClean="0">
                <a:latin typeface="+mn-lt"/>
              </a:rPr>
              <a:t>, </a:t>
            </a:r>
            <a:r>
              <a:rPr lang="ru-RU" sz="3200" b="1" dirty="0" err="1" smtClean="0">
                <a:latin typeface="+mn-lt"/>
              </a:rPr>
              <a:t>чим</a:t>
            </a:r>
            <a:r>
              <a:rPr lang="ru-RU" sz="3200" b="1" dirty="0" smtClean="0">
                <a:latin typeface="+mn-lt"/>
              </a:rPr>
              <a:t> жило </a:t>
            </a:r>
            <a:r>
              <a:rPr lang="ru-RU" sz="3200" b="1" dirty="0" err="1" smtClean="0">
                <a:latin typeface="+mn-lt"/>
              </a:rPr>
              <a:t>покутське</a:t>
            </a:r>
            <a:r>
              <a:rPr lang="ru-RU" sz="3200" b="1" dirty="0" smtClean="0">
                <a:latin typeface="+mn-lt"/>
              </a:rPr>
              <a:t> село, </a:t>
            </a:r>
            <a:r>
              <a:rPr lang="ru-RU" sz="3200" b="1" dirty="0" err="1" smtClean="0">
                <a:latin typeface="+mn-lt"/>
              </a:rPr>
              <a:t>з</a:t>
            </a:r>
            <a:r>
              <a:rPr lang="ru-RU" sz="3200" b="1" dirty="0" smtClean="0">
                <a:latin typeface="+mn-lt"/>
              </a:rPr>
              <a:t> великою </a:t>
            </a:r>
            <a:r>
              <a:rPr lang="ru-RU" sz="3200" b="1" dirty="0" err="1" smtClean="0">
                <a:latin typeface="+mn-lt"/>
              </a:rPr>
              <a:t>художньою</a:t>
            </a:r>
            <a:r>
              <a:rPr lang="ru-RU" sz="3200" b="1" dirty="0" smtClean="0">
                <a:latin typeface="+mn-lt"/>
              </a:rPr>
              <a:t> силою </a:t>
            </a:r>
            <a:r>
              <a:rPr lang="ru-RU" sz="3200" b="1" dirty="0" err="1" smtClean="0">
                <a:latin typeface="+mn-lt"/>
              </a:rPr>
              <a:t>відтворив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і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нужденне</a:t>
            </a:r>
            <a:r>
              <a:rPr lang="ru-RU" sz="3200" b="1" dirty="0" smtClean="0">
                <a:latin typeface="+mn-lt"/>
              </a:rPr>
              <a:t> його </a:t>
            </a:r>
            <a:r>
              <a:rPr lang="ru-RU" sz="3200" b="1" dirty="0" err="1" smtClean="0">
                <a:latin typeface="+mn-lt"/>
              </a:rPr>
              <a:t>життя</a:t>
            </a:r>
            <a:r>
              <a:rPr lang="ru-RU" sz="3200" b="1" dirty="0" smtClean="0">
                <a:latin typeface="+mn-lt"/>
              </a:rPr>
              <a:t>, </a:t>
            </a:r>
            <a:r>
              <a:rPr lang="ru-RU" sz="3200" b="1" dirty="0" err="1" smtClean="0">
                <a:latin typeface="+mn-lt"/>
              </a:rPr>
              <a:t>і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прив'язання</a:t>
            </a:r>
            <a:r>
              <a:rPr lang="ru-RU" sz="3200" b="1" dirty="0" smtClean="0">
                <a:latin typeface="+mn-lt"/>
              </a:rPr>
              <a:t> селянина до </a:t>
            </a:r>
            <a:r>
              <a:rPr lang="ru-RU" sz="3200" b="1" dirty="0" err="1" smtClean="0">
                <a:latin typeface="+mn-lt"/>
              </a:rPr>
              <a:t>землі</a:t>
            </a:r>
            <a:r>
              <a:rPr lang="ru-RU" sz="3200" b="1" dirty="0" smtClean="0">
                <a:latin typeface="+mn-lt"/>
              </a:rPr>
              <a:t>, </a:t>
            </a:r>
            <a:r>
              <a:rPr lang="ru-RU" sz="3200" b="1" dirty="0" err="1" smtClean="0">
                <a:latin typeface="+mn-lt"/>
              </a:rPr>
              <a:t>якої</a:t>
            </a:r>
            <a:r>
              <a:rPr lang="ru-RU" sz="3200" b="1" dirty="0" smtClean="0">
                <a:latin typeface="+mn-lt"/>
              </a:rPr>
              <a:t> у </a:t>
            </a:r>
            <a:r>
              <a:rPr lang="ru-RU" sz="3200" b="1" dirty="0" err="1" smtClean="0">
                <a:latin typeface="+mn-lt"/>
              </a:rPr>
              <a:t>важких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психічних</a:t>
            </a:r>
            <a:r>
              <a:rPr lang="ru-RU" sz="3200" b="1" dirty="0" smtClean="0">
                <a:latin typeface="+mn-lt"/>
              </a:rPr>
              <a:t> муках часто </a:t>
            </a:r>
            <a:r>
              <a:rPr lang="ru-RU" sz="3200" b="1" dirty="0" err="1" smtClean="0">
                <a:latin typeface="+mn-lt"/>
              </a:rPr>
              <a:t>доводилося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йому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b="1" dirty="0" err="1" smtClean="0">
                <a:latin typeface="+mn-lt"/>
              </a:rPr>
              <a:t>позбуватися</a:t>
            </a:r>
            <a:r>
              <a:rPr lang="ru-RU" sz="3200" b="1" dirty="0" smtClean="0">
                <a:latin typeface="+mn-lt"/>
              </a:rPr>
              <a:t>.</a:t>
            </a:r>
            <a:endParaRPr lang="ru-RU" sz="3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285720" y="214290"/>
            <a:ext cx="4572032" cy="1143008"/>
          </a:xfrm>
          <a:prstGeom prst="ribbon">
            <a:avLst>
              <a:gd name="adj1" fmla="val 16667"/>
              <a:gd name="adj2" fmla="val 6725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3186106" cy="928694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latin typeface="Monotype Corsiva" pitchFamily="66" charset="0"/>
              </a:rPr>
              <a:t>Увічнення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пам'яті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571612"/>
            <a:ext cx="75723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Ім'я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Василя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Стефаника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носять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: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Премія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в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галузі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літератури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мистецтва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архітектури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та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журналістики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—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найвища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в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Івано-Франківській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області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відзнака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, яку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присуджує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Івано-Франківська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обласна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державна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адміністрація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місцевим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авторам.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Прикарпатський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національний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університет</a:t>
            </a:r>
            <a:endParaRPr lang="ru-RU" sz="2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Національна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бібліотека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у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Львові</a:t>
            </a:r>
            <a:endParaRPr lang="ru-RU" sz="2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Публічна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бібліотека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у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Києві</a:t>
            </a:r>
            <a:endParaRPr lang="ru-RU" sz="2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Вулиця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у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Львові</a:t>
            </a:r>
            <a:endParaRPr lang="ru-RU" sz="2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Вулиця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у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Коломиї</a:t>
            </a:r>
            <a:endParaRPr lang="ru-RU" sz="2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Вулиця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у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Стрию</a:t>
            </a:r>
            <a:endParaRPr lang="ru-RU" sz="2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Снятинська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ЗОШ І-ІІІ ст.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ім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. В.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Стефаника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у м.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Снятині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в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якій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колись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і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навчався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512</Words>
  <PresentationFormat>Экран (4:3)</PresentationFormat>
  <Paragraphs>34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- се правдивий артист із Божої ласки, яким уже нині можемо повеличатися перед світом. </vt:lpstr>
      <vt:lpstr>Стефа́ник Васи́ль Семе́нович (14 травня 1871- 7 грудня 1936) — український письменник, видатний майстер експресіоністичної новели, громадський діяч, політик. </vt:lpstr>
      <vt:lpstr>Біографія</vt:lpstr>
      <vt:lpstr>Освіта</vt:lpstr>
      <vt:lpstr>Багато працюючи над своєю загальною освітою і, знайомлячись з сучасною йому західно-європейською літературою, Стефаник поступово втрачав зацікавлення медициною і зрештою у 1900 покинув університет.</vt:lpstr>
      <vt:lpstr>Подальші роки</vt:lpstr>
      <vt:lpstr>Літературна діяльність</vt:lpstr>
      <vt:lpstr>Уже в перших збірках новел повнотою виявився великий літературний талант Стефаника, не зазнавши в дальшому істотних змін. Більшість цінувальників його творчості називали його, як висловився М. Черемшина, «поетом мужицької розпуки». Справді, Стефаник, досконало знаючи, чим жило покутське село, з великою художньою силою відтворив і нужденне його життя, і прив'язання селянина до землі, якої у важких психічних муках часто доводилося йому позбуватися.</vt:lpstr>
      <vt:lpstr>Увічнення пам'яті</vt:lpstr>
      <vt:lpstr>Василеві Стефанику споруджено: пам'ятник у Львові на вулиці Стефаника перед входом у Національну бібліотеку імені Стефаника пам'ятник в Івано-Франківську у подвір'ї Прикарпатського університету на вулиці Шевченка  Про письменника знято фільм «Василь Стефаник» (1971, веде М. Костогриз).</vt:lpstr>
      <vt:lpstr>(Пам'ятник Стефанику у Львові на вулиці Стефаника перед входом у Національну бібліотеку імені Стефаника)</vt:lpstr>
      <vt:lpstr>(Пам'ятник Василеві Стефанику в Івано-Франківську)</vt:lpstr>
      <vt:lpstr>7 грудня 1936 сталось страшне… Стефаника не стало. Тисячі людей з навколишніх міст і сіл, численні делегації з видавництв, спілок, установ супроводжували Василя в останню дорогу.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ADMIN</cp:lastModifiedBy>
  <cp:revision>7</cp:revision>
  <dcterms:modified xsi:type="dcterms:W3CDTF">2013-02-21T15:14:37Z</dcterms:modified>
</cp:coreProperties>
</file>