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9" r:id="rId3"/>
    <p:sldId id="292" r:id="rId4"/>
    <p:sldId id="315" r:id="rId5"/>
    <p:sldId id="302" r:id="rId6"/>
    <p:sldId id="323" r:id="rId7"/>
    <p:sldId id="324" r:id="rId8"/>
    <p:sldId id="261" r:id="rId9"/>
    <p:sldId id="303" r:id="rId10"/>
    <p:sldId id="304" r:id="rId11"/>
    <p:sldId id="306" r:id="rId12"/>
    <p:sldId id="267" r:id="rId13"/>
    <p:sldId id="309" r:id="rId14"/>
    <p:sldId id="283" r:id="rId15"/>
    <p:sldId id="285" r:id="rId16"/>
    <p:sldId id="32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176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5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70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6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9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72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3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1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0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5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8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3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5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9B584D-9E3A-4F8E-B8DD-20E54C71F7E0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9E0045-6BDE-456A-8551-31AB8002B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4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98376" y="2303194"/>
            <a:ext cx="7772400" cy="1285883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latin typeface="Arial Narrow" pitchFamily="34" charset="0"/>
              </a:rPr>
              <a:t/>
            </a:r>
            <a:br>
              <a:rPr lang="uk-UA" sz="6000" b="1" i="1" dirty="0" smtClean="0">
                <a:latin typeface="Arial Narrow" pitchFamily="34" charset="0"/>
              </a:rPr>
            </a:br>
            <a:r>
              <a:rPr lang="uk-UA" sz="6000" b="1" i="1" dirty="0" smtClean="0">
                <a:latin typeface="Arial Narrow" pitchFamily="34" charset="0"/>
              </a:rPr>
              <a:t>Павло Загребельний.</a:t>
            </a:r>
            <a:br>
              <a:rPr lang="uk-UA" sz="6000" b="1" i="1" dirty="0" smtClean="0">
                <a:latin typeface="Arial Narrow" pitchFamily="34" charset="0"/>
              </a:rPr>
            </a:br>
            <a:r>
              <a:rPr lang="uk-UA" sz="6000" b="1" i="1" dirty="0" smtClean="0">
                <a:latin typeface="Arial Narrow" pitchFamily="34" charset="0"/>
              </a:rPr>
              <a:t>Роман «Диво»</a:t>
            </a:r>
            <a:br>
              <a:rPr lang="uk-UA" sz="6000" b="1" i="1" dirty="0" smtClean="0">
                <a:latin typeface="Arial Narrow" pitchFamily="34" charset="0"/>
              </a:rPr>
            </a:br>
            <a:endParaRPr lang="ru-RU" sz="6000" b="1" i="1" dirty="0">
              <a:latin typeface="Arial Narrow" pitchFamily="34" charset="0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782175"/>
            <a:ext cx="4752528" cy="33461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" b="100000" l="31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057525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Афенченко Є., </a:t>
            </a:r>
            <a:r>
              <a:rPr lang="uk-UA" dirty="0" err="1" smtClean="0"/>
              <a:t>Місік</a:t>
            </a:r>
            <a:r>
              <a:rPr lang="uk-UA" dirty="0" smtClean="0"/>
              <a:t> 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5009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Narrow" pitchFamily="34" charset="0"/>
              </a:rPr>
              <a:t>	</a:t>
            </a:r>
            <a:r>
              <a:rPr lang="ru-RU" sz="2800" b="1" dirty="0" smtClean="0">
                <a:latin typeface="Arial Narrow" pitchFamily="34" charset="0"/>
              </a:rPr>
              <a:t>Сам </a:t>
            </a:r>
            <a:r>
              <a:rPr lang="ru-RU" sz="2800" b="1" dirty="0" err="1" smtClean="0">
                <a:latin typeface="Arial Narrow" pitchFamily="34" charset="0"/>
              </a:rPr>
              <a:t>Загребельний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вважав</a:t>
            </a:r>
            <a:r>
              <a:rPr lang="ru-RU" sz="2800" b="1" dirty="0" smtClean="0">
                <a:latin typeface="Arial Narrow" pitchFamily="34" charset="0"/>
              </a:rPr>
              <a:t>, </a:t>
            </a:r>
            <a:r>
              <a:rPr lang="ru-RU" sz="2800" b="1" dirty="0" err="1" smtClean="0">
                <a:latin typeface="Arial Narrow" pitchFamily="34" charset="0"/>
              </a:rPr>
              <a:t>що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композиція</a:t>
            </a:r>
            <a:r>
              <a:rPr lang="ru-RU" sz="2800" b="1" dirty="0" smtClean="0">
                <a:latin typeface="Arial Narrow" pitchFamily="34" charset="0"/>
              </a:rPr>
              <a:t> «Дива» </a:t>
            </a:r>
            <a:r>
              <a:rPr lang="ru-RU" sz="2800" b="1" dirty="0" err="1" smtClean="0">
                <a:latin typeface="Arial Narrow" pitchFamily="34" charset="0"/>
              </a:rPr>
              <a:t>має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концептуальний</a:t>
            </a:r>
            <a:r>
              <a:rPr lang="ru-RU" sz="2800" b="1" dirty="0" smtClean="0">
                <a:latin typeface="Arial Narrow" pitchFamily="34" charset="0"/>
              </a:rPr>
              <a:t> характер. «Все </a:t>
            </a:r>
            <a:r>
              <a:rPr lang="ru-RU" sz="2800" b="1" dirty="0" err="1" smtClean="0">
                <a:latin typeface="Arial Narrow" pitchFamily="34" charset="0"/>
              </a:rPr>
              <a:t>оберталося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навколо</a:t>
            </a:r>
            <a:r>
              <a:rPr lang="ru-RU" sz="2800" b="1" dirty="0" smtClean="0">
                <a:latin typeface="Arial Narrow" pitchFamily="34" charset="0"/>
              </a:rPr>
              <a:t> собору, </a:t>
            </a:r>
            <a:r>
              <a:rPr lang="ru-RU" sz="2800" b="1" dirty="0" err="1" smtClean="0">
                <a:latin typeface="Arial Narrow" pitchFamily="34" charset="0"/>
              </a:rPr>
              <a:t>якщо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він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стоїть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тисячу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років</a:t>
            </a:r>
            <a:r>
              <a:rPr lang="ru-RU" sz="2800" b="1" dirty="0" smtClean="0">
                <a:latin typeface="Arial Narrow" pitchFamily="34" charset="0"/>
              </a:rPr>
              <a:t> — так само наша </a:t>
            </a:r>
            <a:r>
              <a:rPr lang="ru-RU" sz="2800" b="1" dirty="0" err="1" smtClean="0">
                <a:latin typeface="Arial Narrow" pitchFamily="34" charset="0"/>
              </a:rPr>
              <a:t>історія</a:t>
            </a:r>
            <a:r>
              <a:rPr lang="ru-RU" sz="2800" b="1" dirty="0" smtClean="0">
                <a:latin typeface="Arial Narrow" pitchFamily="34" charset="0"/>
              </a:rPr>
              <a:t>, так само наше </a:t>
            </a:r>
            <a:r>
              <a:rPr lang="ru-RU" sz="2800" b="1" dirty="0" err="1" smtClean="0">
                <a:latin typeface="Arial Narrow" pitchFamily="34" charset="0"/>
              </a:rPr>
              <a:t>життя</a:t>
            </a:r>
            <a:r>
              <a:rPr lang="ru-RU" sz="2800" b="1" dirty="0" smtClean="0">
                <a:latin typeface="Arial Narrow" pitchFamily="34" charset="0"/>
              </a:rPr>
              <a:t> крутиться </a:t>
            </a:r>
            <a:r>
              <a:rPr lang="ru-RU" sz="2800" b="1" dirty="0" err="1" smtClean="0">
                <a:latin typeface="Arial Narrow" pitchFamily="34" charset="0"/>
              </a:rPr>
              <a:t>навколо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минулих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подій</a:t>
            </a:r>
            <a:r>
              <a:rPr lang="ru-RU" sz="2800" b="1" dirty="0" smtClean="0">
                <a:latin typeface="Arial Narrow" pitchFamily="34" charset="0"/>
              </a:rPr>
              <a:t>, як </a:t>
            </a:r>
            <a:r>
              <a:rPr lang="ru-RU" sz="2800" b="1" dirty="0" err="1" smtClean="0">
                <a:latin typeface="Arial Narrow" pitchFamily="34" charset="0"/>
              </a:rPr>
              <a:t>довкола</a:t>
            </a:r>
            <a:r>
              <a:rPr lang="ru-RU" sz="2800" b="1" dirty="0" smtClean="0">
                <a:latin typeface="Arial Narrow" pitchFamily="34" charset="0"/>
              </a:rPr>
              <a:t> собору. ...</a:t>
            </a:r>
            <a:r>
              <a:rPr lang="ru-RU" sz="2800" b="1" dirty="0" err="1" smtClean="0">
                <a:latin typeface="Arial Narrow" pitchFamily="34" charset="0"/>
              </a:rPr>
              <a:t>Замкнене</a:t>
            </a:r>
            <a:r>
              <a:rPr lang="ru-RU" sz="2800" b="1" dirty="0" smtClean="0">
                <a:latin typeface="Arial Narrow" pitchFamily="34" charset="0"/>
              </a:rPr>
              <a:t> коло </a:t>
            </a:r>
            <a:r>
              <a:rPr lang="ru-RU" sz="2800" b="1" dirty="0" err="1" smtClean="0">
                <a:latin typeface="Arial Narrow" pitchFamily="34" charset="0"/>
              </a:rPr>
              <a:t>історії</a:t>
            </a:r>
            <a:r>
              <a:rPr lang="ru-RU" sz="2800" b="1" dirty="0" smtClean="0">
                <a:latin typeface="Arial Narrow" pitchFamily="34" charset="0"/>
              </a:rPr>
              <a:t> — ось </a:t>
            </a:r>
            <a:r>
              <a:rPr lang="ru-RU" sz="2800" b="1" dirty="0" err="1" smtClean="0">
                <a:latin typeface="Arial Narrow" pitchFamily="34" charset="0"/>
              </a:rPr>
              <a:t>це</a:t>
            </a:r>
            <a:r>
              <a:rPr lang="ru-RU" sz="2800" b="1" dirty="0" smtClean="0">
                <a:latin typeface="Arial Narrow" pitchFamily="34" charset="0"/>
              </a:rPr>
              <a:t> я </a:t>
            </a:r>
            <a:r>
              <a:rPr lang="ru-RU" sz="2800" b="1" dirty="0" err="1" smtClean="0">
                <a:latin typeface="Arial Narrow" pitchFamily="34" charset="0"/>
              </a:rPr>
              <a:t>мав</a:t>
            </a:r>
            <a:r>
              <a:rPr lang="ru-RU" sz="2800" b="1" dirty="0" smtClean="0">
                <a:latin typeface="Arial Narrow" pitchFamily="34" charset="0"/>
              </a:rPr>
              <a:t> на </a:t>
            </a:r>
            <a:r>
              <a:rPr lang="ru-RU" sz="2800" b="1" dirty="0" err="1" smtClean="0">
                <a:latin typeface="Arial Narrow" pitchFamily="34" charset="0"/>
              </a:rPr>
              <a:t>увазі</a:t>
            </a:r>
            <a:r>
              <a:rPr lang="ru-RU" sz="2800" b="1" dirty="0" smtClean="0">
                <a:latin typeface="Arial Narrow" pitchFamily="34" charset="0"/>
              </a:rPr>
              <a:t>». </a:t>
            </a:r>
          </a:p>
          <a:p>
            <a:pPr algn="just"/>
            <a:r>
              <a:rPr lang="ru-RU" sz="2800" b="1" dirty="0" smtClean="0">
                <a:latin typeface="Arial Narrow" pitchFamily="34" charset="0"/>
              </a:rPr>
              <a:t>	</a:t>
            </a:r>
            <a:r>
              <a:rPr lang="ru-RU" sz="2800" b="1" dirty="0" err="1" smtClean="0">
                <a:latin typeface="Arial Narrow" pitchFamily="34" charset="0"/>
              </a:rPr>
              <a:t>Йдеться</a:t>
            </a:r>
            <a:r>
              <a:rPr lang="ru-RU" sz="2800" b="1" dirty="0" smtClean="0">
                <a:latin typeface="Arial Narrow" pitchFamily="34" charset="0"/>
              </a:rPr>
              <a:t>, </a:t>
            </a:r>
            <a:r>
              <a:rPr lang="ru-RU" sz="2800" b="1" dirty="0" err="1" smtClean="0">
                <a:latin typeface="Arial Narrow" pitchFamily="34" charset="0"/>
              </a:rPr>
              <a:t>отже</a:t>
            </a:r>
            <a:r>
              <a:rPr lang="ru-RU" sz="2800" b="1" dirty="0" smtClean="0">
                <a:latin typeface="Arial Narrow" pitchFamily="34" charset="0"/>
              </a:rPr>
              <a:t>, про </a:t>
            </a:r>
            <a:r>
              <a:rPr lang="ru-RU" sz="2800" b="1" dirty="0" err="1" smtClean="0">
                <a:latin typeface="Arial Narrow" pitchFamily="34" charset="0"/>
              </a:rPr>
              <a:t>тісну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поєднаність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часів</a:t>
            </a:r>
            <a:r>
              <a:rPr lang="ru-RU" sz="2800" b="1" dirty="0" smtClean="0">
                <a:latin typeface="Arial Narrow" pitchFamily="34" charset="0"/>
              </a:rPr>
              <a:t>, </a:t>
            </a:r>
            <a:r>
              <a:rPr lang="ru-RU" sz="2800" b="1" dirty="0" err="1" smtClean="0">
                <a:latin typeface="Arial Narrow" pitchFamily="34" charset="0"/>
              </a:rPr>
              <a:t>про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повторюваність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явищ</a:t>
            </a:r>
            <a:r>
              <a:rPr lang="ru-RU" sz="2800" b="1" dirty="0" smtClean="0">
                <a:latin typeface="Arial Narrow" pitchFamily="34" charset="0"/>
              </a:rPr>
              <a:t> в </a:t>
            </a:r>
            <a:r>
              <a:rPr lang="ru-RU" sz="2800" b="1" dirty="0" err="1" smtClean="0">
                <a:latin typeface="Arial Narrow" pitchFamily="34" charset="0"/>
              </a:rPr>
              <a:t>історії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і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незнищенність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людського</a:t>
            </a:r>
            <a:r>
              <a:rPr lang="ru-RU" sz="2800" b="1" dirty="0" smtClean="0">
                <a:latin typeface="Arial Narrow" pitchFamily="34" charset="0"/>
              </a:rPr>
              <a:t> духу, </a:t>
            </a:r>
            <a:r>
              <a:rPr lang="ru-RU" sz="2800" b="1" dirty="0" err="1" smtClean="0">
                <a:latin typeface="Arial Narrow" pitchFamily="34" charset="0"/>
              </a:rPr>
              <a:t>явленого</a:t>
            </a:r>
            <a:r>
              <a:rPr lang="ru-RU" sz="2800" b="1" dirty="0" smtClean="0">
                <a:latin typeface="Arial Narrow" pitchFamily="34" charset="0"/>
              </a:rPr>
              <a:t> у </a:t>
            </a:r>
            <a:r>
              <a:rPr lang="ru-RU" sz="2800" b="1" dirty="0" err="1" smtClean="0">
                <a:latin typeface="Arial Narrow" pitchFamily="34" charset="0"/>
              </a:rPr>
              <a:t>мистецькій</a:t>
            </a:r>
            <a:r>
              <a:rPr lang="ru-RU" sz="2800" b="1" dirty="0" smtClean="0">
                <a:latin typeface="Arial Narrow" pitchFamily="34" charset="0"/>
              </a:rPr>
              <a:t> </a:t>
            </a:r>
            <a:r>
              <a:rPr lang="ru-RU" sz="2800" b="1" dirty="0" err="1" smtClean="0">
                <a:latin typeface="Arial Narrow" pitchFamily="34" charset="0"/>
              </a:rPr>
              <a:t>красі</a:t>
            </a:r>
            <a:r>
              <a:rPr lang="ru-RU" sz="2800" b="1" dirty="0" smtClean="0">
                <a:latin typeface="Arial Narrow" pitchFamily="34" charset="0"/>
              </a:rPr>
              <a:t>.</a:t>
            </a:r>
            <a:endParaRPr lang="ru-RU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Софія Київська – </a:t>
            </a:r>
            <a:br>
              <a:rPr lang="uk-UA" sz="4000" b="1" dirty="0" smtClean="0"/>
            </a:br>
            <a:r>
              <a:rPr lang="uk-UA" sz="4000" b="1" dirty="0" smtClean="0"/>
              <a:t>історична пам'ятка і символ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1285860"/>
            <a:ext cx="8543956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C00000"/>
                </a:solidFill>
              </a:rPr>
              <a:t>				</a:t>
            </a:r>
            <a:r>
              <a:rPr lang="uk-UA" sz="2800" i="1" dirty="0" smtClean="0">
                <a:solidFill>
                  <a:srgbClr val="C00000"/>
                </a:solidFill>
              </a:rPr>
              <a:t>Символіка собору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29256" y="1928802"/>
            <a:ext cx="3500462" cy="1143008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214686"/>
            <a:ext cx="3500462" cy="1143008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928802"/>
            <a:ext cx="3500462" cy="1143008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5093" y="3154464"/>
            <a:ext cx="3500462" cy="1143008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4500570"/>
            <a:ext cx="3500462" cy="1143008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4500570"/>
            <a:ext cx="3500462" cy="1143008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8794" y="5715016"/>
            <a:ext cx="5286412" cy="1000132"/>
          </a:xfrm>
          <a:prstGeom prst="roundRect">
            <a:avLst>
              <a:gd name="adj" fmla="val 434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34" y="2285992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Духовність народу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14348" y="3571876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Душа народу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14414" y="4786322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Талант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572132" y="2214554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Диво,  краса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563431" y="3507095"/>
            <a:ext cx="1571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Вічність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143504" y="4786322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Єднання з богом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5984" y="5929330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Мистецька досконалість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928662" y="785794"/>
            <a:ext cx="735811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Софійський собор – це пам'ять поколінь, дух єдності минулого й сучасності, символ вічності, невмирущість народу, що зумів створити це диво і пронести його крізь віки. Це пам’ятник Людині, її творчому генію.</a:t>
            </a:r>
            <a:endParaRPr kumimoji="0" lang="uk-UA" sz="3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95536" y="825679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П.Загребельний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акцентував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волелюбстві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митця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унікальній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самодостатності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свобода, яку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дарує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геній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відібрати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Митця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позбавити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князь Ярослав), але не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Отож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дивом у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талант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Майстра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створив.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Arial Narrow" pitchFamily="34" charset="0"/>
              </a:rPr>
              <a:t/>
            </a:r>
            <a:br>
              <a:rPr lang="uk-UA" sz="4000" dirty="0" smtClean="0">
                <a:latin typeface="Arial Narrow" pitchFamily="34" charset="0"/>
              </a:rPr>
            </a:br>
            <a:r>
              <a:rPr lang="uk-UA" sz="4000" b="1" dirty="0" smtClean="0">
                <a:latin typeface="Arial Narrow" pitchFamily="34" charset="0"/>
              </a:rPr>
              <a:t>Поєднання язичництва і християнства в душі </a:t>
            </a:r>
            <a:r>
              <a:rPr lang="uk-UA" sz="4000" b="1" dirty="0" err="1" smtClean="0">
                <a:latin typeface="Arial Narrow" pitchFamily="34" charset="0"/>
              </a:rPr>
              <a:t>Сивоока</a:t>
            </a:r>
            <a:r>
              <a:rPr lang="ru-RU" sz="4000" dirty="0" smtClean="0">
                <a:latin typeface="Arial Narrow" pitchFamily="34" charset="0"/>
              </a:rPr>
              <a:t/>
            </a:r>
            <a:br>
              <a:rPr lang="ru-RU" sz="4000" dirty="0" smtClean="0">
                <a:latin typeface="Arial Narrow" pitchFamily="34" charset="0"/>
              </a:rPr>
            </a:br>
            <a:r>
              <a:rPr lang="uk-UA" dirty="0" smtClean="0"/>
              <a:t> 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42843" y="1143000"/>
          <a:ext cx="8786874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2928958"/>
                <a:gridCol w="292895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uk-UA" sz="2800" b="1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   Язичництво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uk-UA" sz="2800" b="1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                     Християнство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Дід  </a:t>
                      </a:r>
                      <a:r>
                        <a:rPr kumimoji="1" lang="uk-UA" sz="2800" b="1" i="1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Родим</a:t>
                      </a:r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і його філософія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Смерть діда Родима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Велич самопожертви Ісуса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Прекрасна квітка, яка росте в диких хащах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Загибель Лучука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Віра Ярослава та Іларіона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Спогади про дівчину Ягоду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Жорстокість візантійських правителів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uk-UA" sz="28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Покаяння болгарських ченців</a:t>
                      </a:r>
                      <a:endParaRPr lang="ru-RU" sz="28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Arial Narrow" pitchFamily="34" charset="0"/>
              </a:rPr>
              <a:t>«Табель про ранги» кольорів – віддзеркалення сил і пристрастей світу.</a:t>
            </a:r>
            <a:endParaRPr lang="ru-RU" sz="3600" b="1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28596" y="1142982"/>
          <a:ext cx="8248650" cy="545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887"/>
                <a:gridCol w="6000763"/>
              </a:tblGrid>
              <a:tr h="727366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Колір 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Значення 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29958"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Червона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Кохання й милосердя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32820"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Небесна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Вірність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35682"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Біла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Невинність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727366"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Чорна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Жалоба, смуток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366"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Жовта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Ненависть, зрада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50822"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Золота 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uk-UA" sz="3600" b="1" i="1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Святість, досконалість, мудрість, повага</a:t>
                      </a:r>
                      <a:endParaRPr lang="ru-RU" sz="3600" b="1" i="1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3528" y="928358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992. Великий </a:t>
            </a:r>
            <a:r>
              <a:rPr lang="ru-RU" sz="2200" dirty="0" err="1"/>
              <a:t>сонцестій</a:t>
            </a:r>
            <a:r>
              <a:rPr lang="ru-RU" sz="2200" dirty="0"/>
              <a:t>. Пуща (</a:t>
            </a:r>
            <a:r>
              <a:rPr lang="ru-RU" sz="2200" dirty="0" err="1"/>
              <a:t>таємниця</a:t>
            </a:r>
            <a:r>
              <a:rPr lang="ru-RU" sz="2200" dirty="0"/>
              <a:t> </a:t>
            </a:r>
            <a:r>
              <a:rPr lang="ru-RU" sz="2200" dirty="0" err="1"/>
              <a:t>народження</a:t>
            </a:r>
            <a:r>
              <a:rPr lang="ru-RU" sz="2200" dirty="0"/>
              <a:t> </a:t>
            </a:r>
            <a:r>
              <a:rPr lang="ru-RU" sz="2200" dirty="0" err="1"/>
              <a:t>Сивоока</a:t>
            </a:r>
            <a:r>
              <a:rPr lang="ru-RU" sz="2200" dirty="0"/>
              <a:t>, </a:t>
            </a:r>
            <a:r>
              <a:rPr lang="ru-RU" sz="2200" dirty="0" err="1"/>
              <a:t>відкриття</a:t>
            </a:r>
            <a:r>
              <a:rPr lang="ru-RU" sz="2200" dirty="0"/>
              <a:t> ним </a:t>
            </a:r>
            <a:r>
              <a:rPr lang="ru-RU" sz="2200" dirty="0" err="1"/>
              <a:t>краси,таємничості</a:t>
            </a:r>
            <a:r>
              <a:rPr lang="ru-RU" sz="2200" dirty="0"/>
              <a:t> і </a:t>
            </a:r>
            <a:r>
              <a:rPr lang="ru-RU" sz="2200" dirty="0" err="1"/>
              <a:t>барв</a:t>
            </a:r>
            <a:r>
              <a:rPr lang="ru-RU" sz="2200" dirty="0"/>
              <a:t> </a:t>
            </a:r>
            <a:r>
              <a:rPr lang="ru-RU" sz="2200" dirty="0" err="1"/>
              <a:t>світу</a:t>
            </a:r>
            <a:r>
              <a:rPr lang="ru-RU" sz="22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1004. </a:t>
            </a:r>
            <a:r>
              <a:rPr lang="ru-RU" sz="2200" dirty="0" err="1"/>
              <a:t>Радогость</a:t>
            </a:r>
            <a:r>
              <a:rPr lang="ru-RU" sz="2200" dirty="0"/>
              <a:t> (</a:t>
            </a:r>
            <a:r>
              <a:rPr lang="ru-RU" sz="2200" dirty="0" err="1"/>
              <a:t>свідоме</a:t>
            </a:r>
            <a:r>
              <a:rPr lang="ru-RU" sz="2200" dirty="0"/>
              <a:t> </a:t>
            </a:r>
            <a:r>
              <a:rPr lang="ru-RU" sz="2200" dirty="0" err="1"/>
              <a:t>прагнення</a:t>
            </a:r>
            <a:r>
              <a:rPr lang="ru-RU" sz="2200" dirty="0"/>
              <a:t> </a:t>
            </a:r>
            <a:r>
              <a:rPr lang="ru-RU" sz="2200" dirty="0" err="1"/>
              <a:t>служити</a:t>
            </a:r>
            <a:r>
              <a:rPr lang="ru-RU" sz="2200" dirty="0"/>
              <a:t> </a:t>
            </a:r>
            <a:r>
              <a:rPr lang="ru-RU" sz="2200" dirty="0" err="1"/>
              <a:t>красі</a:t>
            </a:r>
            <a:r>
              <a:rPr lang="ru-RU" sz="2200" dirty="0"/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1004. Весна. </a:t>
            </a:r>
            <a:r>
              <a:rPr lang="ru-RU" sz="2200" dirty="0" err="1"/>
              <a:t>Київ</a:t>
            </a:r>
            <a:r>
              <a:rPr lang="ru-RU" sz="2200" dirty="0"/>
              <a:t> (</a:t>
            </a:r>
            <a:r>
              <a:rPr lang="ru-RU" sz="2200" dirty="0" err="1"/>
              <a:t>пригоди</a:t>
            </a:r>
            <a:r>
              <a:rPr lang="ru-RU" sz="2200" dirty="0"/>
              <a:t> </a:t>
            </a:r>
            <a:r>
              <a:rPr lang="ru-RU" sz="2200" dirty="0" err="1"/>
              <a:t>друзів</a:t>
            </a:r>
            <a:r>
              <a:rPr lang="ru-RU" sz="2200" dirty="0"/>
              <a:t> у </a:t>
            </a:r>
            <a:r>
              <a:rPr lang="ru-RU" sz="2200" dirty="0" err="1"/>
              <a:t>Києві</a:t>
            </a:r>
            <a:r>
              <a:rPr lang="ru-RU" sz="2200" dirty="0"/>
              <a:t>, краса полонила душу </a:t>
            </a:r>
            <a:r>
              <a:rPr lang="ru-RU" sz="2200" dirty="0" err="1"/>
              <a:t>Сивоока</a:t>
            </a:r>
            <a:r>
              <a:rPr lang="ru-RU" sz="2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1014. </a:t>
            </a:r>
            <a:r>
              <a:rPr lang="ru-RU" sz="2200" dirty="0" err="1"/>
              <a:t>Літо</a:t>
            </a:r>
            <a:r>
              <a:rPr lang="ru-RU" sz="2200" dirty="0"/>
              <a:t>. </a:t>
            </a:r>
            <a:r>
              <a:rPr lang="ru-RU" sz="2200" dirty="0" err="1"/>
              <a:t>Болгарське</a:t>
            </a:r>
            <a:r>
              <a:rPr lang="ru-RU" sz="2200" dirty="0"/>
              <a:t> царство (</a:t>
            </a:r>
            <a:r>
              <a:rPr lang="ru-RU" sz="2200" dirty="0" err="1"/>
              <a:t>суцільна</a:t>
            </a:r>
            <a:r>
              <a:rPr lang="ru-RU" sz="2200" dirty="0"/>
              <a:t> </a:t>
            </a:r>
            <a:r>
              <a:rPr lang="ru-RU" sz="2200" dirty="0" err="1"/>
              <a:t>темінь</a:t>
            </a:r>
            <a:r>
              <a:rPr lang="ru-RU" sz="2200" dirty="0"/>
              <a:t> і неволя) </a:t>
            </a:r>
            <a:endParaRPr lang="ru-RU" sz="2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1014. </a:t>
            </a:r>
            <a:r>
              <a:rPr lang="ru-RU" sz="2200" dirty="0" err="1"/>
              <a:t>Осінь</a:t>
            </a:r>
            <a:r>
              <a:rPr lang="ru-RU" sz="2200" dirty="0"/>
              <a:t>. Константинополь (</a:t>
            </a:r>
            <a:r>
              <a:rPr lang="ru-RU" sz="2200" dirty="0" err="1"/>
              <a:t>зіткнення</a:t>
            </a:r>
            <a:r>
              <a:rPr lang="ru-RU" sz="2200" dirty="0"/>
              <a:t> </a:t>
            </a:r>
            <a:r>
              <a:rPr lang="ru-RU" sz="2200" dirty="0" err="1"/>
              <a:t>двох</a:t>
            </a:r>
            <a:r>
              <a:rPr lang="ru-RU" sz="2200" dirty="0"/>
              <a:t> </a:t>
            </a:r>
            <a:r>
              <a:rPr lang="ru-RU" sz="2200" dirty="0" err="1"/>
              <a:t>художніх</a:t>
            </a:r>
            <a:r>
              <a:rPr lang="ru-RU" sz="2200" dirty="0"/>
              <a:t> </a:t>
            </a:r>
            <a:r>
              <a:rPr lang="ru-RU" sz="2200" dirty="0" err="1"/>
              <a:t>світів</a:t>
            </a:r>
            <a:r>
              <a:rPr lang="ru-RU" sz="2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1026. Константинополь (для </a:t>
            </a:r>
            <a:r>
              <a:rPr lang="ru-RU" sz="2200" dirty="0" err="1"/>
              <a:t>Сивоока</a:t>
            </a:r>
            <a:r>
              <a:rPr lang="ru-RU" sz="2200" dirty="0"/>
              <a:t> </a:t>
            </a:r>
            <a:r>
              <a:rPr lang="ru-RU" sz="2200" dirty="0" err="1"/>
              <a:t>мистецтво</a:t>
            </a:r>
            <a:r>
              <a:rPr lang="ru-RU" sz="2200" dirty="0"/>
              <a:t> –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чаклунство</a:t>
            </a:r>
            <a:r>
              <a:rPr lang="ru-RU" sz="22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1028. </a:t>
            </a:r>
            <a:r>
              <a:rPr lang="ru-RU" sz="2200" dirty="0" err="1"/>
              <a:t>Теплінь</a:t>
            </a:r>
            <a:r>
              <a:rPr lang="ru-RU" sz="2200" dirty="0"/>
              <a:t>. </a:t>
            </a:r>
            <a:r>
              <a:rPr lang="ru-RU" sz="2200" dirty="0" err="1"/>
              <a:t>Київ</a:t>
            </a:r>
            <a:r>
              <a:rPr lang="ru-RU" sz="2200" dirty="0"/>
              <a:t> (</a:t>
            </a:r>
            <a:r>
              <a:rPr lang="ru-RU" sz="2200" dirty="0" err="1"/>
              <a:t>збувається</a:t>
            </a:r>
            <a:r>
              <a:rPr lang="ru-RU" sz="2200" dirty="0"/>
              <a:t> </a:t>
            </a:r>
            <a:r>
              <a:rPr lang="ru-RU" sz="2200" dirty="0" err="1"/>
              <a:t>заповітна</a:t>
            </a:r>
            <a:r>
              <a:rPr lang="ru-RU" sz="2200" dirty="0"/>
              <a:t> </a:t>
            </a:r>
            <a:r>
              <a:rPr lang="ru-RU" sz="2200" dirty="0" err="1"/>
              <a:t>мрія</a:t>
            </a:r>
            <a:r>
              <a:rPr lang="ru-RU" sz="2200" dirty="0"/>
              <a:t> </a:t>
            </a:r>
            <a:r>
              <a:rPr lang="ru-RU" sz="2200" dirty="0" err="1"/>
              <a:t>Сивоока</a:t>
            </a:r>
            <a:r>
              <a:rPr lang="ru-RU" sz="2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1032. </a:t>
            </a:r>
            <a:r>
              <a:rPr lang="ru-RU" sz="2200" dirty="0" err="1"/>
              <a:t>Київ</a:t>
            </a:r>
            <a:r>
              <a:rPr lang="ru-RU" sz="2200" dirty="0"/>
              <a:t> (</a:t>
            </a:r>
            <a:r>
              <a:rPr lang="ru-RU" sz="2200" dirty="0" err="1"/>
              <a:t>Сивоок</a:t>
            </a:r>
            <a:r>
              <a:rPr lang="ru-RU" sz="2200" dirty="0"/>
              <a:t> </a:t>
            </a:r>
            <a:r>
              <a:rPr lang="ru-RU" sz="2200" dirty="0" err="1"/>
              <a:t>зводить</a:t>
            </a:r>
            <a:r>
              <a:rPr lang="ru-RU" sz="2200" dirty="0"/>
              <a:t> собор)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200" dirty="0" err="1"/>
              <a:t>Рік</a:t>
            </a:r>
            <a:r>
              <a:rPr lang="ru-RU" sz="2200" dirty="0"/>
              <a:t> 1037. </a:t>
            </a:r>
            <a:r>
              <a:rPr lang="ru-RU" sz="2200" dirty="0" err="1"/>
              <a:t>Сонцеворот</a:t>
            </a:r>
            <a:r>
              <a:rPr lang="ru-RU" sz="2200" dirty="0"/>
              <a:t>. </a:t>
            </a:r>
            <a:r>
              <a:rPr lang="ru-RU" sz="2200" dirty="0" err="1"/>
              <a:t>Київ</a:t>
            </a:r>
            <a:r>
              <a:rPr lang="ru-RU" sz="2200" dirty="0"/>
              <a:t> (</a:t>
            </a:r>
            <a:r>
              <a:rPr lang="ru-RU" sz="2200" dirty="0" err="1"/>
              <a:t>Сивоок</a:t>
            </a:r>
            <a:r>
              <a:rPr lang="ru-RU" sz="2200" dirty="0"/>
              <a:t> ,</a:t>
            </a:r>
            <a:r>
              <a:rPr lang="ru-RU" sz="2200" dirty="0" err="1"/>
              <a:t>звівши</a:t>
            </a:r>
            <a:r>
              <a:rPr lang="ru-RU" sz="2200" dirty="0"/>
              <a:t> собор, </a:t>
            </a:r>
            <a:r>
              <a:rPr lang="ru-RU" sz="2200" dirty="0" err="1"/>
              <a:t>йде</a:t>
            </a:r>
            <a:r>
              <a:rPr lang="ru-RU" sz="2200" dirty="0"/>
              <a:t> у </a:t>
            </a:r>
            <a:r>
              <a:rPr lang="ru-RU" sz="2200" dirty="0" err="1"/>
              <a:t>вічність</a:t>
            </a:r>
            <a:r>
              <a:rPr lang="ru-RU" sz="2200" dirty="0"/>
              <a:t>) </a:t>
            </a:r>
          </a:p>
          <a:p>
            <a:pPr marL="342900" indent="-342900">
              <a:buFont typeface="+mj-lt"/>
              <a:buAutoNum type="arabicPeriod"/>
            </a:pPr>
            <a:endParaRPr lang="ru-RU" sz="2200" dirty="0"/>
          </a:p>
          <a:p>
            <a:pPr marL="342900" indent="-342900">
              <a:buFont typeface="+mj-lt"/>
              <a:buAutoNum type="arabicPeriod"/>
            </a:pPr>
            <a:endParaRPr lang="ru-RU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9812" y="26064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Життя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Сивоока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1500198" cy="4786346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Narrow" pitchFamily="34" charset="0"/>
              </a:rPr>
              <a:t>Я</a:t>
            </a:r>
          </a:p>
          <a:p>
            <a:pPr algn="ctr"/>
            <a:r>
              <a:rPr lang="uk-UA" sz="3200" dirty="0" smtClean="0">
                <a:latin typeface="Arial Narrow" pitchFamily="34" charset="0"/>
              </a:rPr>
              <a:t>Р</a:t>
            </a:r>
          </a:p>
          <a:p>
            <a:pPr algn="ctr"/>
            <a:r>
              <a:rPr lang="uk-UA" sz="3200" dirty="0" smtClean="0">
                <a:latin typeface="Arial Narrow" pitchFamily="34" charset="0"/>
              </a:rPr>
              <a:t>О</a:t>
            </a:r>
          </a:p>
          <a:p>
            <a:pPr algn="ctr"/>
            <a:r>
              <a:rPr lang="uk-UA" sz="3200" dirty="0" smtClean="0">
                <a:latin typeface="Arial Narrow" pitchFamily="34" charset="0"/>
              </a:rPr>
              <a:t>С</a:t>
            </a:r>
          </a:p>
          <a:p>
            <a:pPr algn="ctr"/>
            <a:r>
              <a:rPr lang="uk-UA" sz="3200" dirty="0" smtClean="0">
                <a:latin typeface="Arial Narrow" pitchFamily="34" charset="0"/>
              </a:rPr>
              <a:t>Л</a:t>
            </a:r>
          </a:p>
          <a:p>
            <a:pPr algn="ctr"/>
            <a:r>
              <a:rPr lang="uk-UA" sz="3200" dirty="0" smtClean="0">
                <a:latin typeface="Arial Narrow" pitchFamily="34" charset="0"/>
              </a:rPr>
              <a:t>А</a:t>
            </a:r>
          </a:p>
          <a:p>
            <a:pPr algn="ctr"/>
            <a:r>
              <a:rPr lang="uk-UA" sz="3200" dirty="0" smtClean="0">
                <a:latin typeface="Arial Narrow" pitchFamily="34" charset="0"/>
              </a:rPr>
              <a:t>В</a:t>
            </a:r>
          </a:p>
          <a:p>
            <a:pPr algn="ctr"/>
            <a:endParaRPr lang="uk-UA" sz="3200" dirty="0">
              <a:latin typeface="Arial Narrow" pitchFamily="34" charset="0"/>
            </a:endParaRPr>
          </a:p>
          <a:p>
            <a:pPr algn="ctr"/>
            <a:r>
              <a:rPr lang="uk-UA" sz="3200" dirty="0" smtClean="0">
                <a:latin typeface="Arial Narrow" pitchFamily="34" charset="0"/>
              </a:rPr>
              <a:t>Мудрий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2571736" y="285728"/>
            <a:ext cx="6072230" cy="57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Виходець із своєї землі, прагнув об’єднати й возвеличити державу, робить все для її зміцнення й утвердження.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Мудрий і далекоглядний правитель, освічений книжник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Жорстокий тиран з холодним серцем.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Самовпевнений і пихатий самодержець, тиран і деспот.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" name="Прямая со стрелкой 4"/>
          <p:cNvCxnSpPr>
            <a:stCxn id="2" idx="3"/>
          </p:cNvCxnSpPr>
          <p:nvPr/>
        </p:nvCxnSpPr>
        <p:spPr>
          <a:xfrm flipV="1">
            <a:off x="2000232" y="714356"/>
            <a:ext cx="714380" cy="23217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3"/>
          </p:cNvCxnSpPr>
          <p:nvPr/>
        </p:nvCxnSpPr>
        <p:spPr>
          <a:xfrm flipV="1">
            <a:off x="2000232" y="2928934"/>
            <a:ext cx="714380" cy="1071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3"/>
          </p:cNvCxnSpPr>
          <p:nvPr/>
        </p:nvCxnSpPr>
        <p:spPr>
          <a:xfrm>
            <a:off x="2000232" y="3036091"/>
            <a:ext cx="714380" cy="9644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3"/>
          </p:cNvCxnSpPr>
          <p:nvPr/>
        </p:nvCxnSpPr>
        <p:spPr>
          <a:xfrm>
            <a:off x="2000232" y="3036091"/>
            <a:ext cx="714380" cy="21074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2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51520" y="1196752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Романом «Диво» П.Загребельний розпочинає великий і серйозний проблемно-тематичний напрямок – художнє дослідження духовно-історичних витоків нашого народу, його сучасності.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b="1" i="1" dirty="0"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Роман </a:t>
            </a:r>
            <a:r>
              <a:rPr kumimoji="0" lang="uk-UA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написан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у 1968р.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14414" y="5929330"/>
            <a:ext cx="671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Софійський собор в Києві (сьогодення)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6625" name="Picture 1" descr="C:\Documents and Settings\home\Мои документы\Мои рисунки\софія\0_10ea35_4e480c4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620000" cy="57150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64994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42844" y="3714752"/>
            <a:ext cx="20716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Софійський собор – як він мусив виглядати (тепер багато добудовано)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785794"/>
            <a:ext cx="4143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14414" y="1571612"/>
            <a:ext cx="6858048" cy="32147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1714488"/>
            <a:ext cx="6500858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</a:rPr>
              <a:t>	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Автор вибудував незвичайну, цілком несподівану композицію: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час дії у творі охоплює майже ціле тисячоліття, відбите у трьох часових площинах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3816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написання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 написати роман про історію Київської Русі виник у П. Загребельного в 1961 році, ще під час роботи над «Днем для прийдешнього». Як зазначав сам автор: «… я хотів у цю книжку, суто сучасну, сказати б, гостро сучасну, вставити кілька розділів про Київ найдавніший, щоб поєднати духом історії будови минулого з сьогоднішнім… Ясна річ, розділи ті мали включати в себе щось про Софійський собор, бо кого ж не хвилює ще й сьогодні ця найдавніша мистецька споруда, власне, найдавніша не лише на Україні, а на всій території, що колись іменувалася Київською Руссю… ».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528883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590981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 «Диво» написано за науковими джерелами, як завжди у Загребельного, докладно дослідженими</a:t>
            </a:r>
            <a:endParaRPr lang="uk-UA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2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486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зодчого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Сивоока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князя Ярослава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перехрестилися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мудрого правителя.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Сивоок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храму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головною справою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плитами собору. Ярослав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кесаря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дійшов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зрікшись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882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357850" cy="785818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Часові площини</a:t>
            </a:r>
            <a: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214942" y="1643050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28863" y="1000108"/>
            <a:ext cx="2276008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14876" y="1000108"/>
            <a:ext cx="228601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178961" y="2536023"/>
            <a:ext cx="3071833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61" y="1428735"/>
            <a:ext cx="4000528" cy="2246769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Період Київської Русі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Х-ХІ ст. (992 — 1037 рр. ) -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майстер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Сивоок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 і князь Ярослав Мудрий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72066" y="1428736"/>
            <a:ext cx="3857652" cy="22467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</a:rPr>
              <a:t>Друга світова війна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</a:rPr>
              <a:t> (1941 — 1942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</a:rPr>
              <a:t>рр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</a:rPr>
              <a:t>)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</a:rPr>
              <a:t> історія професора Отави, якому доводиться рятувати Київську Софію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4143380"/>
            <a:ext cx="4714908" cy="181588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Arial Narrow" pitchFamily="34" charset="0"/>
              </a:rPr>
              <a:t>1965 — 1966 </a:t>
            </a:r>
            <a:r>
              <a:rPr lang="ru-RU" sz="2800" b="1" i="1" dirty="0" err="1" smtClean="0">
                <a:latin typeface="Arial Narrow" pitchFamily="34" charset="0"/>
              </a:rPr>
              <a:t>рр</a:t>
            </a:r>
            <a:r>
              <a:rPr lang="ru-RU" sz="2800" b="1" i="1" dirty="0" smtClean="0">
                <a:latin typeface="Arial Narrow" pitchFamily="34" charset="0"/>
              </a:rPr>
              <a:t>. -  </a:t>
            </a:r>
          </a:p>
          <a:p>
            <a:pPr algn="ctr">
              <a:buNone/>
            </a:pPr>
            <a:r>
              <a:rPr lang="ru-RU" sz="2800" b="1" i="1" dirty="0" smtClean="0">
                <a:latin typeface="Arial Narrow" pitchFamily="34" charset="0"/>
              </a:rPr>
              <a:t> </a:t>
            </a:r>
            <a:r>
              <a:rPr lang="ru-RU" sz="2800" b="1" i="1" dirty="0" err="1" smtClean="0">
                <a:latin typeface="Arial Narrow" pitchFamily="34" charset="0"/>
              </a:rPr>
              <a:t>історія</a:t>
            </a:r>
            <a:r>
              <a:rPr lang="ru-RU" sz="2800" b="1" i="1" dirty="0" smtClean="0">
                <a:latin typeface="Arial Narrow" pitchFamily="34" charset="0"/>
              </a:rPr>
              <a:t> Бориса </a:t>
            </a:r>
            <a:r>
              <a:rPr lang="ru-RU" sz="2800" b="1" i="1" dirty="0" err="1" smtClean="0">
                <a:latin typeface="Arial Narrow" pitchFamily="34" charset="0"/>
              </a:rPr>
              <a:t>Отави</a:t>
            </a:r>
            <a:r>
              <a:rPr lang="ru-RU" sz="2800" b="1" i="1" dirty="0" smtClean="0">
                <a:latin typeface="Arial Narrow" pitchFamily="34" charset="0"/>
              </a:rPr>
              <a:t>, </a:t>
            </a:r>
            <a:r>
              <a:rPr lang="ru-RU" sz="2800" b="1" i="1" dirty="0" err="1" smtClean="0">
                <a:latin typeface="Arial Narrow" pitchFamily="34" charset="0"/>
              </a:rPr>
              <a:t>який</a:t>
            </a:r>
            <a:r>
              <a:rPr lang="ru-RU" sz="2800" b="1" i="1" dirty="0" smtClean="0">
                <a:latin typeface="Arial Narrow" pitchFamily="34" charset="0"/>
              </a:rPr>
              <a:t> </a:t>
            </a:r>
            <a:r>
              <a:rPr lang="ru-RU" sz="2800" b="1" i="1" dirty="0" err="1" smtClean="0">
                <a:latin typeface="Arial Narrow" pitchFamily="34" charset="0"/>
              </a:rPr>
              <a:t>повірив</a:t>
            </a:r>
            <a:r>
              <a:rPr lang="ru-RU" sz="2800" b="1" i="1" dirty="0" smtClean="0">
                <a:latin typeface="Arial Narrow" pitchFamily="34" charset="0"/>
              </a:rPr>
              <a:t> у </a:t>
            </a:r>
            <a:r>
              <a:rPr lang="ru-RU" sz="2800" b="1" i="1" dirty="0" err="1" smtClean="0">
                <a:latin typeface="Arial Narrow" pitchFamily="34" charset="0"/>
              </a:rPr>
              <a:t>батькову</a:t>
            </a:r>
            <a:r>
              <a:rPr lang="ru-RU" sz="2800" b="1" i="1" dirty="0" smtClean="0">
                <a:latin typeface="Arial Narrow" pitchFamily="34" charset="0"/>
              </a:rPr>
              <a:t> </a:t>
            </a:r>
            <a:r>
              <a:rPr lang="ru-RU" sz="2800" b="1" i="1" dirty="0" err="1" smtClean="0">
                <a:latin typeface="Arial Narrow" pitchFamily="34" charset="0"/>
              </a:rPr>
              <a:t>гіпотезу</a:t>
            </a:r>
            <a:r>
              <a:rPr lang="ru-RU" sz="2800" b="1" i="1" dirty="0" smtClean="0">
                <a:latin typeface="Arial Narrow" pitchFamily="34" charset="0"/>
              </a:rPr>
              <a:t> про </a:t>
            </a:r>
            <a:r>
              <a:rPr lang="ru-RU" sz="2800" b="1" i="1" dirty="0" err="1" smtClean="0">
                <a:latin typeface="Arial Narrow" pitchFamily="34" charset="0"/>
              </a:rPr>
              <a:t>майстра</a:t>
            </a:r>
            <a:r>
              <a:rPr lang="ru-RU" sz="2800" b="1" i="1" dirty="0" smtClean="0">
                <a:latin typeface="Arial Narrow" pitchFamily="34" charset="0"/>
              </a:rPr>
              <a:t> </a:t>
            </a:r>
            <a:r>
              <a:rPr lang="ru-RU" sz="2800" b="1" i="1" dirty="0" err="1" smtClean="0">
                <a:latin typeface="Arial Narrow" pitchFamily="34" charset="0"/>
              </a:rPr>
              <a:t>Сивоока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505" grpId="0" animBg="1"/>
      <p:bldP spid="21506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Проблематика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714356"/>
            <a:ext cx="8858312" cy="59293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4143380"/>
            <a:ext cx="3143272" cy="15573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Людська вартість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і тлінність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428868"/>
            <a:ext cx="3143272" cy="15573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</a:rPr>
              <a:t>Людина творець</a:t>
            </a:r>
            <a:endParaRPr lang="ru-RU" sz="28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8992" y="714356"/>
            <a:ext cx="2214578" cy="15573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Честь, влада,   гідність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714356"/>
            <a:ext cx="3143272" cy="15573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</a:rPr>
              <a:t>Збереження історичної </a:t>
            </a:r>
            <a:r>
              <a:rPr lang="uk-UA" sz="2800" b="1" i="1" dirty="0" err="1" smtClean="0">
                <a:solidFill>
                  <a:schemeClr val="tx1"/>
                </a:solidFill>
                <a:latin typeface="Arial Narrow" pitchFamily="34" charset="0"/>
              </a:rPr>
              <a:t>пам</a:t>
            </a:r>
            <a:r>
              <a:rPr lang="en-US" sz="2800" b="1" i="1" dirty="0" smtClean="0">
                <a:solidFill>
                  <a:schemeClr val="tx1"/>
                </a:solidFill>
                <a:latin typeface="Arial Narrow" pitchFamily="34" charset="0"/>
              </a:rPr>
              <a:t>’</a:t>
            </a: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</a:rPr>
              <a:t>яті </a:t>
            </a:r>
            <a:endParaRPr lang="ru-RU" sz="28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2428868"/>
            <a:ext cx="3143272" cy="15573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</a:rPr>
              <a:t>Моральна відповідальність</a:t>
            </a:r>
            <a:endParaRPr lang="ru-RU" sz="28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4143380"/>
            <a:ext cx="3143272" cy="15573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</a:rPr>
              <a:t>Митець і влада</a:t>
            </a:r>
            <a:endParaRPr lang="ru-RU" sz="28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428868"/>
            <a:ext cx="2286016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Добро і зло</a:t>
            </a:r>
            <a:endParaRPr lang="uk-UA" sz="28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714356"/>
            <a:ext cx="3143272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Людина і вибір</a:t>
            </a:r>
            <a:endParaRPr lang="uk-UA" sz="28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4071942"/>
            <a:ext cx="2286016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800" b="1" i="1" dirty="0" smtClean="0">
              <a:solidFill>
                <a:schemeClr val="tx1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Любов і ненависть,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життя і смерть</a:t>
            </a:r>
            <a:endParaRPr lang="uk-UA" sz="2800" b="1" i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800" b="1" i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5929330"/>
            <a:ext cx="785818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Arial Narrow" pitchFamily="34" charset="0"/>
              </a:rPr>
              <a:t>Процес самопізнання і самоствердження людини</a:t>
            </a:r>
            <a:endParaRPr lang="ru-RU" sz="2800" b="1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928794" y="6357958"/>
            <a:ext cx="3500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14282" y="3429000"/>
            <a:ext cx="292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143604" y="1714488"/>
            <a:ext cx="30003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500826" y="3643314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57620" y="3429000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1026</TotalTime>
  <Words>616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Impact</vt:lpstr>
      <vt:lpstr>Times New Roman</vt:lpstr>
      <vt:lpstr>Verdana</vt:lpstr>
      <vt:lpstr>Wingdings</vt:lpstr>
      <vt:lpstr>Главное мероприятие</vt:lpstr>
      <vt:lpstr> Павло Загребельний. Роман «Диво»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Часові площини  </vt:lpstr>
      <vt:lpstr>Проблематика </vt:lpstr>
      <vt:lpstr>Презентация PowerPoint</vt:lpstr>
      <vt:lpstr> Софія Київська –  історична пам'ятка і символ  </vt:lpstr>
      <vt:lpstr>Презентация PowerPoint</vt:lpstr>
      <vt:lpstr>Презентация PowerPoint</vt:lpstr>
      <vt:lpstr> Поєднання язичництва і християнства в душі Сивоока  </vt:lpstr>
      <vt:lpstr>«Табель про ранги» кольорів – віддзеркалення сил і пристрастей світу.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Евгения Афенченко</cp:lastModifiedBy>
  <cp:revision>110</cp:revision>
  <dcterms:created xsi:type="dcterms:W3CDTF">2011-04-05T17:39:26Z</dcterms:created>
  <dcterms:modified xsi:type="dcterms:W3CDTF">2014-05-05T15:04:00Z</dcterms:modified>
</cp:coreProperties>
</file>