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4553DD-FF01-4F31-882A-876E67C51438}" type="datetimeFigureOut">
              <a:rPr lang="fr-FR" smtClean="0"/>
              <a:pPr>
                <a:defRPr/>
              </a:pPr>
              <a:t>06/02/2014</a:t>
            </a:fld>
            <a:endParaRPr lang="fr-C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B9D0DF-0D1D-4308-A7C0-3D9C700B48C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0;&#1085;&#1076;&#1088;&#1077;&#1081;\Desktop\&#1058;&#1110;&#1085;&#1110;%20&#1079;&#1072;&#1073;&#1091;&#1090;&#1080;&#1093;%20&#1087;&#1088;&#1077;&#1076;&#1082;&#1110;&#1074;%20(3)%20(online-video-cutter.com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uk.wikipedia.org/wiki/%D0%9C%D0%B8%D0%BA%D0%BE%D0%BB%D0%B0%D0%B9%D1%87%D1%83%D0%BA_%D0%86%D0%B2%D0%B0%D0%BD_%D0%92%D0%B0%D1%81%D0%B8%D0%BB%D1%8C%D0%BE%D0%B2%D0%B8%D1%87" TargetMode="External"/><Relationship Id="rId7" Type="http://schemas.openxmlformats.org/officeDocument/2006/relationships/hyperlink" Target="http://uk.wikipedia.org/wiki/%D0%93%D0%B0%D0%B9_%D0%9E%D0%BB%D0%B5%D0%BA%D1%81%D0%B0%D0%BD%D0%B4%D1%80_%D0%94%D0%BC%D0%B8%D1%82%D1%80%D0%BE%D0%B2%D0%B8%D1%8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uk.wikipedia.org/wiki/%D0%9A%D0%B0%D0%B4%D0%BE%D1%87%D0%BD%D0%B8%D0%BA%D0%BE%D0%B2%D0%B0_%D0%9B%D0%B0%D1%80%D0%B8%D1%81%D0%B0_%D0%92%D0%B0%D0%BB%D0%B5%D0%BD%D1%82%D0%B8%D0%BD%D1%96%D0%B2%D0%BD%D0%B0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uk.wikipedia.org/w/index.php?title=%D0%91%D0%B5%D1%81%D1%82%D0%B0%D1%94%D0%B2%D0%B0_%D0%A2%D0%B5%D1%82%D1%8F%D0%BD%D0%B0_%D0%92%D0%BE%D0%BB%D0%BE%D0%B4%D0%B8%D0%BC%D0%B8%D1%80%D1%96%D0%B2%D0%BD%D0%B0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0;&#1085;&#1076;&#1088;&#1077;&#1081;\Desktop\&#1058;&#1110;&#1085;&#1110;%20&#1079;&#1072;&#1073;&#1091;&#1090;&#1080;&#1093;%20&#1087;&#1088;&#1077;&#1076;&#1082;&#1110;&#1074;%20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98884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Фільм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“Тіні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забутих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предків”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іні забутих предків (3)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064896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3068960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Ім'я Сергія Параджанова майже чотири </a:t>
            </a:r>
            <a:r>
              <a:rPr lang="uk-UA" sz="2400" dirty="0" smtClean="0"/>
              <a:t>десятиліття </a:t>
            </a:r>
            <a:r>
              <a:rPr lang="uk-UA" sz="2400" dirty="0"/>
              <a:t>фігурує в списках кращих кінематографістів світу. Його славу започаткував тріумфальний хід планетою великого </a:t>
            </a:r>
            <a:r>
              <a:rPr lang="uk-UA" sz="2400" dirty="0" err="1"/>
              <a:t>фільма</a:t>
            </a:r>
            <a:r>
              <a:rPr lang="uk-UA" sz="2400" dirty="0"/>
              <a:t> "Тіні забутих предків" (1964 р</a:t>
            </a:r>
            <a:r>
              <a:rPr lang="uk-UA" sz="2400" dirty="0" smtClean="0"/>
              <a:t>.)</a:t>
            </a:r>
            <a:r>
              <a:rPr lang="ru-RU" sz="2400" dirty="0" smtClean="0"/>
              <a:t> ,в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яскраво</a:t>
            </a:r>
            <a:r>
              <a:rPr lang="ru-RU" sz="2400" dirty="0"/>
              <a:t> </a:t>
            </a:r>
            <a:r>
              <a:rPr lang="ru-RU" sz="2400" dirty="0" err="1"/>
              <a:t>виявилася</a:t>
            </a:r>
            <a:r>
              <a:rPr lang="ru-RU" sz="2400" dirty="0"/>
              <a:t> </a:t>
            </a:r>
            <a:r>
              <a:rPr lang="ru-RU" sz="2400" dirty="0" err="1"/>
              <a:t>експресивна</a:t>
            </a:r>
            <a:r>
              <a:rPr lang="ru-RU" sz="2400" dirty="0"/>
              <a:t> романтична манера художника.</a:t>
            </a:r>
            <a:endParaRPr lang="uk-UA" sz="2400" dirty="0"/>
          </a:p>
        </p:txBody>
      </p:sp>
      <p:pic>
        <p:nvPicPr>
          <p:cNvPr id="7" name="Рисунок 6" descr="50ecbb7677d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348880"/>
            <a:ext cx="3302000" cy="4241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18864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Сергій Йосипович Параджанов народився в Тбілісі, який тоді називався </a:t>
            </a:r>
            <a:r>
              <a:rPr lang="uk-UA" sz="2400" dirty="0" err="1"/>
              <a:t>Тіфлісом</a:t>
            </a:r>
            <a:r>
              <a:rPr lang="uk-UA" sz="2400" dirty="0"/>
              <a:t>, в старовинній вірменській сім'ї.</a:t>
            </a:r>
          </a:p>
        </p:txBody>
      </p:sp>
      <p:pic>
        <p:nvPicPr>
          <p:cNvPr id="9" name="Рисунок 8" descr="paradjano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2032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0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Фільм "Тіні забутих предків" був удостоєний призу на Всесоюзному кінофестивалі в Києві (1966). Та все ж на Заході (там фільм демонструвався під назвою "Вогняні коні") інтерес до нього був значно більшим, ніж на батьківщині</a:t>
            </a:r>
            <a:r>
              <a:rPr lang="uk-UA" sz="2000" dirty="0" smtClean="0"/>
              <a:t>..</a:t>
            </a:r>
            <a:r>
              <a:rPr lang="uk-UA" sz="2000" dirty="0"/>
              <a:t> 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832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2656"/>
            <a:ext cx="3302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139952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Всього за два роки прокату за рубежем фільм зібрав на різних міжнародних фестивалях 28 призів, нагород і дипломів, ставши однією з найвідоміших радянських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4005064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«Тіні забутих предків» знімалися до дня сторіччя Михайла Коцюбинського. Зйомки відбувалися у селі </a:t>
            </a:r>
            <a:r>
              <a:rPr lang="uk-UA" sz="2400" dirty="0" err="1"/>
              <a:t>Криворівня</a:t>
            </a:r>
            <a:r>
              <a:rPr lang="uk-UA" sz="2400" dirty="0"/>
              <a:t> Верховинського району Івано-Франківської області</a:t>
            </a:r>
            <a:r>
              <a:rPr lang="uk-UA" sz="2400" dirty="0" smtClean="0"/>
              <a:t>.</a:t>
            </a:r>
            <a:r>
              <a:rPr lang="ru-RU" sz="2400" dirty="0" smtClean="0"/>
              <a:t> 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тут Михайло </a:t>
            </a:r>
            <a:r>
              <a:rPr lang="ru-RU" sz="2400" dirty="0" err="1" smtClean="0"/>
              <a:t>Коцюбинський</a:t>
            </a:r>
            <a:r>
              <a:rPr lang="ru-RU" sz="2400" dirty="0" smtClean="0"/>
              <a:t> написав свою </a:t>
            </a:r>
            <a:r>
              <a:rPr lang="ru-RU" sz="2400" dirty="0" err="1" smtClean="0"/>
              <a:t>повість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5126" name="Picture 6" descr="http://upload.wikimedia.org/wikipedia/commons/thumb/1/1a/%D0%93%D1%80%D0%B0%D0%B6%D0%B4%D0%B0.jpg/350px-%D0%93%D1%80%D0%B0%D0%B6%D0%B4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912408" cy="3312368"/>
          </a:xfrm>
          <a:prstGeom prst="rect">
            <a:avLst/>
          </a:prstGeom>
          <a:noFill/>
        </p:spPr>
      </p:pic>
      <p:pic>
        <p:nvPicPr>
          <p:cNvPr id="11" name="Рисунок 10" descr="DSC_0215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908720"/>
            <a:ext cx="387518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6064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Акторський склад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3671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3" tooltip="Миколайчук Іван Васильович"/>
              </a:rPr>
              <a:t>Миколайчук Іван Васильович</a:t>
            </a:r>
            <a:r>
              <a:rPr lang="uk-UA" dirty="0"/>
              <a:t> — </a:t>
            </a:r>
            <a:r>
              <a:rPr lang="uk-UA" i="1" dirty="0"/>
              <a:t>Іван</a:t>
            </a:r>
            <a:endParaRPr lang="uk-UA" dirty="0"/>
          </a:p>
        </p:txBody>
      </p:sp>
      <p:pic>
        <p:nvPicPr>
          <p:cNvPr id="10" name="Рисунок 9" descr="61be79bd754ec46e508fd39c0970b4a9cb020a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5362632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80112" y="83671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5" tooltip="Кадочникова Лариса Валентинівна"/>
              </a:rPr>
              <a:t>Кадочникова Лариса Валентинівна</a:t>
            </a:r>
            <a:r>
              <a:rPr lang="uk-UA" dirty="0"/>
              <a:t> — </a:t>
            </a:r>
            <a:r>
              <a:rPr lang="uk-UA" i="1" dirty="0"/>
              <a:t>Марічка</a:t>
            </a:r>
            <a:endParaRPr lang="uk-UA" dirty="0"/>
          </a:p>
        </p:txBody>
      </p:sp>
      <p:pic>
        <p:nvPicPr>
          <p:cNvPr id="12" name="Рисунок 11" descr="756375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484784"/>
            <a:ext cx="2787453" cy="36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3501008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linkClick r:id="rId7" tooltip="Гай Олександр Дмитрович"/>
              </a:rPr>
              <a:t>Олександр</a:t>
            </a:r>
            <a:r>
              <a:rPr lang="ru-RU" dirty="0">
                <a:hlinkClick r:id="rId7" tooltip="Гай Олександр Дмитрович"/>
              </a:rPr>
              <a:t> Гай</a:t>
            </a:r>
            <a:r>
              <a:rPr lang="ru-RU" dirty="0"/>
              <a:t> — </a:t>
            </a:r>
            <a:r>
              <a:rPr lang="ru-RU" i="1" dirty="0"/>
              <a:t>Петро </a:t>
            </a:r>
            <a:r>
              <a:rPr lang="ru-RU" i="1" dirty="0" err="1"/>
              <a:t>Палійчук</a:t>
            </a:r>
            <a:r>
              <a:rPr lang="ru-RU" i="1" dirty="0"/>
              <a:t>, </a:t>
            </a:r>
            <a:r>
              <a:rPr lang="ru-RU" i="1" dirty="0" err="1"/>
              <a:t>батько</a:t>
            </a:r>
            <a:r>
              <a:rPr lang="ru-RU" i="1" dirty="0"/>
              <a:t> </a:t>
            </a:r>
            <a:r>
              <a:rPr lang="ru-RU" i="1" dirty="0" err="1"/>
              <a:t>Іванів</a:t>
            </a:r>
            <a:endParaRPr lang="ru-RU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49080"/>
            <a:ext cx="3240360" cy="24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131840" y="350100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9" tooltip="Бестаєва Тетяна Володимирівна (ще не написана)"/>
              </a:rPr>
              <a:t>Тетяна </a:t>
            </a:r>
            <a:r>
              <a:rPr lang="uk-UA" dirty="0" err="1">
                <a:hlinkClick r:id="rId9" tooltip="Бестаєва Тетяна Володимирівна (ще не написана)"/>
              </a:rPr>
              <a:t>Бестаєва</a:t>
            </a:r>
            <a:r>
              <a:rPr lang="uk-UA" dirty="0"/>
              <a:t> — </a:t>
            </a:r>
            <a:r>
              <a:rPr lang="uk-UA" i="1" dirty="0" err="1"/>
              <a:t>Палагна</a:t>
            </a:r>
            <a:endParaRPr lang="uk-UA" dirty="0"/>
          </a:p>
        </p:txBody>
      </p:sp>
      <p:pic>
        <p:nvPicPr>
          <p:cNvPr id="6149" name="Picture 5" descr="http://www.kino-teatr.ru/acter/album/439/1871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184436"/>
            <a:ext cx="1800200" cy="267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1" grpId="0" build="p"/>
      <p:bldP spid="13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188640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err="1" smtClean="0"/>
              <a:t>Виконавець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чоловічої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: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Миколайчук</a:t>
            </a:r>
            <a:r>
              <a:rPr lang="ru-RU" sz="2000" dirty="0" smtClean="0"/>
              <a:t> (1941—1987) —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актор</a:t>
            </a:r>
            <a:r>
              <a:rPr lang="ru-RU" sz="2000" dirty="0" smtClean="0"/>
              <a:t>, </a:t>
            </a:r>
            <a:r>
              <a:rPr lang="ru-RU" sz="2000" dirty="0" err="1" smtClean="0"/>
              <a:t>режисер</a:t>
            </a:r>
            <a:r>
              <a:rPr lang="ru-RU" sz="2000" dirty="0" smtClean="0"/>
              <a:t>, сценарист. </a:t>
            </a:r>
            <a:r>
              <a:rPr lang="ru-RU" sz="2000" dirty="0" err="1" smtClean="0"/>
              <a:t>Зіграв</a:t>
            </a:r>
            <a:r>
              <a:rPr lang="ru-RU" sz="2000" dirty="0" smtClean="0"/>
              <a:t> 34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, написав </a:t>
            </a:r>
            <a:r>
              <a:rPr lang="ru-RU" sz="2000" dirty="0" err="1" smtClean="0"/>
              <a:t>дев'ять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сценаріїв</a:t>
            </a:r>
            <a:r>
              <a:rPr lang="ru-RU" sz="2000" dirty="0" smtClean="0"/>
              <a:t>, </a:t>
            </a:r>
            <a:r>
              <a:rPr lang="ru-RU" sz="2000" dirty="0" err="1" smtClean="0"/>
              <a:t>зняв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, лауреат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Т.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. Роль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Палійчука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перша роль в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589337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4149080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Виконавиця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: Лариса Кадочникова (</a:t>
            </a:r>
            <a:r>
              <a:rPr lang="ru-RU" sz="2000" dirty="0" err="1" smtClean="0"/>
              <a:t>народилася</a:t>
            </a:r>
            <a:r>
              <a:rPr lang="ru-RU" sz="2000" dirty="0" smtClean="0"/>
              <a:t> 1937) —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російська</a:t>
            </a:r>
            <a:r>
              <a:rPr lang="ru-RU" sz="2000" dirty="0" smtClean="0"/>
              <a:t> актриса театру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, народна артистка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лауреат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Т.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. </a:t>
            </a:r>
            <a:r>
              <a:rPr lang="ru-RU" sz="2000" dirty="0" err="1" smtClean="0"/>
              <a:t>Зіграла</a:t>
            </a:r>
            <a:r>
              <a:rPr lang="ru-RU" sz="2000" dirty="0" smtClean="0"/>
              <a:t> 24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70938"/>
            <a:ext cx="2952328" cy="39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Сергій</a:t>
            </a:r>
            <a:r>
              <a:rPr lang="ru-RU" sz="2000" dirty="0" smtClean="0"/>
              <a:t> Параджанов для </a:t>
            </a:r>
            <a:r>
              <a:rPr lang="ru-RU" sz="2000" dirty="0" err="1" smtClean="0"/>
              <a:t>написання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запросити</a:t>
            </a:r>
            <a:r>
              <a:rPr lang="ru-RU" sz="2000" dirty="0" smtClean="0"/>
              <a:t> композитора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думку,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зможуть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впоратися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«</a:t>
            </a:r>
            <a:r>
              <a:rPr lang="ru-RU" sz="2000" dirty="0" err="1" smtClean="0"/>
              <a:t>карпатською</a:t>
            </a:r>
            <a:r>
              <a:rPr lang="ru-RU" sz="2000" dirty="0" smtClean="0"/>
              <a:t>» темою.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претендентів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Анатолій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Кос-Анатольський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Микола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Колесса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пав на </a:t>
            </a:r>
            <a:r>
              <a:rPr lang="ru-RU" sz="2000" b="1" u="sng" dirty="0" smtClean="0"/>
              <a:t>Мирослава Скорика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</a:t>
            </a:r>
            <a:r>
              <a:rPr lang="ru-RU" sz="2000" dirty="0" smtClean="0"/>
              <a:t> поставив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фільму</a:t>
            </a:r>
            <a:r>
              <a:rPr lang="ru-RU" sz="2000" dirty="0" smtClean="0"/>
              <a:t> «</a:t>
            </a:r>
            <a:r>
              <a:rPr lang="ru-RU" sz="2000" dirty="0" err="1" smtClean="0"/>
              <a:t>геніальну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музику</a:t>
            </a:r>
            <a:r>
              <a:rPr lang="ru-RU" sz="2000" dirty="0" smtClean="0"/>
              <a:t>». Сам же композитор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оцінив</a:t>
            </a:r>
            <a:r>
              <a:rPr lang="ru-RU" sz="2000" dirty="0" smtClean="0"/>
              <a:t> свою роботу як «</a:t>
            </a:r>
            <a:r>
              <a:rPr lang="ru-RU" sz="2000" dirty="0" err="1" smtClean="0"/>
              <a:t>достойну</a:t>
            </a:r>
            <a:r>
              <a:rPr lang="ru-RU" sz="2000" dirty="0" smtClean="0"/>
              <a:t>».</a:t>
            </a:r>
            <a:endParaRPr lang="uk-UA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5955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50851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У 1970-х </a:t>
            </a:r>
            <a:r>
              <a:rPr lang="ru-RU" sz="2000" dirty="0" err="1" smtClean="0"/>
              <a:t>рр</a:t>
            </a:r>
            <a:r>
              <a:rPr lang="ru-RU" sz="2000" dirty="0" smtClean="0"/>
              <a:t>., коли </a:t>
            </a:r>
            <a:r>
              <a:rPr lang="ru-RU" sz="2000" dirty="0" err="1" smtClean="0"/>
              <a:t>почалися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гоніння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діячів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, «</a:t>
            </a:r>
            <a:r>
              <a:rPr lang="ru-RU" sz="2000" dirty="0" err="1" smtClean="0"/>
              <a:t>Тіні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забутих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предків</a:t>
            </a:r>
            <a:r>
              <a:rPr lang="ru-RU" sz="2000" dirty="0" smtClean="0"/>
              <a:t>» </a:t>
            </a:r>
            <a:r>
              <a:rPr lang="ru-RU" sz="2000" dirty="0" err="1" smtClean="0"/>
              <a:t>тривалий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фактично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заборонені</a:t>
            </a:r>
            <a:r>
              <a:rPr lang="ru-RU" sz="2000" dirty="0" smtClean="0"/>
              <a:t> до показу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Кадри з фільму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tini_zabutih_predkiv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1"/>
            <a:ext cx="4212167" cy="3024336"/>
          </a:xfrm>
          <a:prstGeom prst="rect">
            <a:avLst/>
          </a:prstGeom>
        </p:spPr>
      </p:pic>
      <p:pic>
        <p:nvPicPr>
          <p:cNvPr id="7" name="Рисунок 6" descr="tini_zabutih_predkiv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994" y="908721"/>
            <a:ext cx="4312457" cy="3096344"/>
          </a:xfrm>
          <a:prstGeom prst="rect">
            <a:avLst/>
          </a:prstGeom>
        </p:spPr>
      </p:pic>
      <p:pic>
        <p:nvPicPr>
          <p:cNvPr id="8" name="Рисунок 7" descr="tini_zabutih_predkiv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05064"/>
            <a:ext cx="3672408" cy="263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іні забутих предків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416824" cy="5562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309</Words>
  <Application>Microsoft Office PowerPoint</Application>
  <PresentationFormat>Экран (4:3)</PresentationFormat>
  <Paragraphs>17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Андрей</cp:lastModifiedBy>
  <cp:revision>16</cp:revision>
  <dcterms:created xsi:type="dcterms:W3CDTF">2013-05-07T09:23:36Z</dcterms:created>
  <dcterms:modified xsi:type="dcterms:W3CDTF">2014-02-06T19:18:45Z</dcterms:modified>
</cp:coreProperties>
</file>