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2D2B426-BB22-40E9-9BFE-020297376F4C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1BC4AC0-D34D-4839-8D38-55BAA639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2620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err="1" smtClean="0"/>
              <a:t>Іван</a:t>
            </a:r>
            <a:r>
              <a:rPr lang="ru-RU" sz="8000" dirty="0" smtClean="0"/>
              <a:t> Франко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766" y="1857364"/>
            <a:ext cx="6560234" cy="1752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(1856-1916)</a:t>
            </a:r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 rot="326475">
            <a:off x="4786314" y="3357562"/>
            <a:ext cx="4167195" cy="31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 rot="21404240">
            <a:off x="214282" y="1643050"/>
            <a:ext cx="3429024" cy="48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0003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b="18012"/>
          <a:stretch>
            <a:fillRect/>
          </a:stretch>
        </p:blipFill>
        <p:spPr bwMode="auto">
          <a:xfrm>
            <a:off x="142844" y="2928934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785926"/>
            <a:ext cx="5715008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1915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погіршало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dirty="0" smtClean="0"/>
              <a:t>Весною 1916 року </a:t>
            </a:r>
            <a:r>
              <a:rPr lang="ru-RU" dirty="0" err="1" smtClean="0"/>
              <a:t>хворий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до </a:t>
            </a:r>
            <a:r>
              <a:rPr lang="ru-RU" dirty="0" smtClean="0"/>
              <a:t>Львову, де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заповіт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всю свою </a:t>
            </a:r>
            <a:r>
              <a:rPr lang="ru-RU" dirty="0" err="1" smtClean="0"/>
              <a:t>рукописну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бібліотеку</a:t>
            </a:r>
            <a:r>
              <a:rPr lang="ru-RU" dirty="0" smtClean="0"/>
              <a:t> просив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 smtClean="0"/>
              <a:t>Товариству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Т. Г. </a:t>
            </a:r>
            <a:r>
              <a:rPr lang="ru-RU" dirty="0" err="1" smtClean="0"/>
              <a:t>Шевченка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28 </a:t>
            </a:r>
            <a:r>
              <a:rPr lang="ru-RU" dirty="0" err="1" smtClean="0"/>
              <a:t>травня</a:t>
            </a:r>
            <a:r>
              <a:rPr lang="ru-RU" dirty="0" smtClean="0"/>
              <a:t> 1916 року </a:t>
            </a:r>
            <a:r>
              <a:rPr lang="ru-RU" dirty="0" err="1" smtClean="0"/>
              <a:t>Іван</a:t>
            </a:r>
            <a:r>
              <a:rPr lang="ru-RU" dirty="0" smtClean="0"/>
              <a:t> Якович Франко </a:t>
            </a:r>
            <a:r>
              <a:rPr lang="ru-RU" dirty="0" smtClean="0"/>
              <a:t>помер.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778" y="3000372"/>
            <a:ext cx="4929222" cy="3571900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Comic Sans MS" pitchFamily="66" charset="0"/>
              </a:rPr>
              <a:t>Дякую за увагу!</a:t>
            </a:r>
            <a:endParaRPr lang="ru-RU" sz="7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 rot="21071843">
            <a:off x="274467" y="313297"/>
            <a:ext cx="4396698" cy="392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4114800" cy="4643470"/>
          </a:xfrm>
        </p:spPr>
        <p:txBody>
          <a:bodyPr>
            <a:normAutofit/>
          </a:bodyPr>
          <a:lstStyle/>
          <a:p>
            <a:r>
              <a:rPr lang="uk-UA" sz="5300" dirty="0" smtClean="0"/>
              <a:t>В 11 років перший вірш – про смерть батька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39921"/>
            <a:ext cx="3381393" cy="48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Матері присвятив </a:t>
            </a:r>
            <a:r>
              <a:rPr lang="ru-RU" dirty="0" err="1" smtClean="0"/>
              <a:t>вірш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поему </a:t>
            </a:r>
            <a:r>
              <a:rPr lang="ru-RU" dirty="0" smtClean="0"/>
              <a:t>«Гадки на </a:t>
            </a:r>
            <a:r>
              <a:rPr lang="ru-RU" dirty="0" err="1" smtClean="0"/>
              <a:t>межі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322982">
            <a:off x="285720" y="2500306"/>
            <a:ext cx="3500446" cy="40318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…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серця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відрадо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в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дні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горя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сліз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з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хати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вітця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як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єдинеє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віно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к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тобі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любов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у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життя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я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приніс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тямлю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як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нині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: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малим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ще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хлопчиною</a:t>
            </a:r>
            <a:endParaRPr lang="ru-RU" sz="16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в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мамині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пісні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заслухувавсь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я;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пісні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ті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стали красою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єдиною</a:t>
            </a:r>
            <a:endParaRPr lang="ru-RU" sz="16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бідного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мого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тяжкого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життя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"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мамо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голубко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! —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було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налягаю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. —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"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ще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про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ганнусю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шумильця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вінки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!"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"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ні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синку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годі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!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покіль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я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співаю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праця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чекає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моєї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руки".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мамо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голубко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!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зарана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в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могилі</a:t>
            </a:r>
            <a:endParaRPr lang="ru-RU" sz="16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праця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й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недуга </a:t>
            </a:r>
            <a:r>
              <a:rPr lang="ru-RU" sz="1600" dirty="0" err="1" smtClean="0">
                <a:solidFill>
                  <a:srgbClr val="92D050"/>
                </a:solidFill>
                <a:latin typeface="Comic Sans MS" pitchFamily="66" charset="0"/>
              </a:rPr>
              <a:t>зложили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92D050"/>
                </a:solidFill>
                <a:latin typeface="Comic Sans MS" pitchFamily="66" charset="0"/>
              </a:rPr>
              <a:t>тебе…</a:t>
            </a:r>
            <a:endParaRPr lang="ru-RU" sz="16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77699">
            <a:off x="4324710" y="2506393"/>
            <a:ext cx="4214826" cy="35394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…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Малим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ще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тямую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всі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межі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я знав: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За мамою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літом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щодень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тупцював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Коли для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дійної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корови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вона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Трави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узбирати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надвечір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ішла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То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межі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й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на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ступінь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широкі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були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З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одної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нажнеш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дві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вереті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трави.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А я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неміцними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ногами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межею</a:t>
            </a:r>
            <a:endParaRPr lang="ru-RU" sz="1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Безпечно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ступаю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м’якою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стернею.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А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нині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погляну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на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межі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невже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ж?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Нема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стародавніх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 широких тих меж!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Всі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нині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тоненькі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 як нитка,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отак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Чужий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ледве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б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здужав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намацати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знак,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Сей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з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того, той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з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того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їх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боку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підтяв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Рад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кождий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що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лишнюю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скибу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Comic Sans MS" pitchFamily="66" charset="0"/>
              </a:rPr>
              <a:t>дістав</a:t>
            </a:r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…</a:t>
            </a:r>
            <a:endParaRPr lang="ru-RU" sz="1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Студентський </a:t>
            </a:r>
            <a:r>
              <a:rPr lang="uk-UA" dirty="0" smtClean="0"/>
              <a:t>ж</a:t>
            </a:r>
            <a:r>
              <a:rPr lang="uk-UA" dirty="0" smtClean="0"/>
              <a:t>урнал </a:t>
            </a:r>
            <a:r>
              <a:rPr lang="uk-UA" dirty="0" err="1" smtClean="0"/>
              <a:t>“Друг”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9794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00496" y="1785926"/>
            <a:ext cx="49292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Разом </a:t>
            </a:r>
            <a:r>
              <a:rPr lang="ru-RU" sz="3200" dirty="0" err="1" smtClean="0"/>
              <a:t>з</a:t>
            </a:r>
            <a:r>
              <a:rPr lang="ru-RU" sz="3200" dirty="0" smtClean="0"/>
              <a:t> М. Павликом І. Франко </a:t>
            </a:r>
            <a:r>
              <a:rPr lang="ru-RU" sz="3200" dirty="0" err="1" smtClean="0"/>
              <a:t>починає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видавати</a:t>
            </a:r>
            <a:r>
              <a:rPr lang="ru-RU" sz="3200" dirty="0" smtClean="0"/>
              <a:t> журнал «</a:t>
            </a:r>
            <a:r>
              <a:rPr lang="ru-RU" sz="3200" dirty="0" err="1" smtClean="0"/>
              <a:t>Громадський</a:t>
            </a:r>
            <a:r>
              <a:rPr lang="ru-RU" sz="3200" dirty="0" smtClean="0"/>
              <a:t> друг</a:t>
            </a:r>
            <a:r>
              <a:rPr lang="ru-RU" sz="3200" dirty="0" smtClean="0"/>
              <a:t>»,  в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друкує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твори: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«</a:t>
            </a:r>
            <a:r>
              <a:rPr lang="ru-RU" sz="3200" dirty="0" err="1" smtClean="0"/>
              <a:t>Товаришам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тюрми</a:t>
            </a:r>
            <a:r>
              <a:rPr lang="ru-RU" sz="32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нарис</a:t>
            </a:r>
            <a:r>
              <a:rPr lang="ru-RU" sz="3200" dirty="0" smtClean="0"/>
              <a:t> «</a:t>
            </a:r>
            <a:r>
              <a:rPr lang="ru-RU" sz="3200" dirty="0" err="1" smtClean="0"/>
              <a:t>Патріотичні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пориви</a:t>
            </a:r>
            <a:r>
              <a:rPr lang="ru-RU" sz="3200" dirty="0" smtClean="0"/>
              <a:t>»,</a:t>
            </a:r>
          </a:p>
          <a:p>
            <a:r>
              <a:rPr lang="ru-RU" sz="3200" dirty="0" err="1" smtClean="0"/>
              <a:t>Назву</a:t>
            </a:r>
            <a:r>
              <a:rPr lang="ru-RU" sz="3200" dirty="0" smtClean="0"/>
              <a:t> </a:t>
            </a:r>
            <a:r>
              <a:rPr lang="ru-RU" sz="3200" dirty="0" smtClean="0"/>
              <a:t>журналу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змінено</a:t>
            </a:r>
            <a:r>
              <a:rPr lang="ru-RU" sz="3200" dirty="0" smtClean="0"/>
              <a:t> на «</a:t>
            </a:r>
            <a:r>
              <a:rPr lang="ru-RU" sz="3200" dirty="0" err="1" smtClean="0"/>
              <a:t>Дзвін</a:t>
            </a:r>
            <a:r>
              <a:rPr lang="ru-RU" sz="3200" dirty="0" smtClean="0"/>
              <a:t>». 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64" y="4964897"/>
            <a:ext cx="2524136" cy="189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858179" cy="283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кінці</a:t>
            </a:r>
            <a:r>
              <a:rPr lang="ru-RU" dirty="0" smtClean="0"/>
              <a:t> 1878 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видавати</a:t>
            </a:r>
            <a:r>
              <a:rPr lang="ru-RU" dirty="0" smtClean="0"/>
              <a:t> «</a:t>
            </a:r>
            <a:r>
              <a:rPr lang="ru-RU" dirty="0" err="1" smtClean="0"/>
              <a:t>Дрібну</a:t>
            </a:r>
            <a:r>
              <a:rPr lang="ru-RU" dirty="0" smtClean="0"/>
              <a:t> </a:t>
            </a:r>
            <a:r>
              <a:rPr lang="ru-RU" dirty="0" err="1" smtClean="0"/>
              <a:t>бібліотеку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березні</a:t>
            </a:r>
            <a:r>
              <a:rPr lang="ru-RU" dirty="0" smtClean="0"/>
              <a:t> 1880 </a:t>
            </a:r>
            <a:r>
              <a:rPr lang="ru-RU" dirty="0" smtClean="0"/>
              <a:t>року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вдруге</a:t>
            </a:r>
            <a:r>
              <a:rPr lang="ru-RU" dirty="0" smtClean="0"/>
              <a:t> </a:t>
            </a:r>
            <a:r>
              <a:rPr lang="ru-RU" dirty="0" err="1" smtClean="0"/>
              <a:t>заарештовують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судовим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1881р</a:t>
            </a:r>
            <a:r>
              <a:rPr lang="ru-RU" dirty="0" smtClean="0"/>
              <a:t>.  </a:t>
            </a:r>
            <a:r>
              <a:rPr lang="ru-RU" dirty="0" smtClean="0"/>
              <a:t>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журналу «</a:t>
            </a:r>
            <a:r>
              <a:rPr lang="ru-RU" dirty="0" err="1" smtClean="0"/>
              <a:t>Світ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3524232" y="2423652"/>
            <a:ext cx="5619768" cy="44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1886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 Франко </a:t>
            </a:r>
            <a:r>
              <a:rPr lang="ru-RU" dirty="0" err="1" smtClean="0"/>
              <a:t>обвінчався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курсисткою Ольгою </a:t>
            </a:r>
            <a:r>
              <a:rPr lang="ru-RU" dirty="0" err="1" smtClean="0"/>
              <a:t>Хорунжинською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1887 </a:t>
            </a:r>
            <a:r>
              <a:rPr lang="ru-RU" dirty="0" smtClean="0"/>
              <a:t>року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збірка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вершин </a:t>
            </a:r>
            <a:r>
              <a:rPr lang="ru-RU" dirty="0" err="1" smtClean="0"/>
              <a:t>і</a:t>
            </a:r>
            <a:r>
              <a:rPr lang="ru-RU" dirty="0" smtClean="0"/>
              <a:t> низин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У 1890 </a:t>
            </a:r>
            <a:r>
              <a:rPr lang="ru-RU" dirty="0" err="1" smtClean="0"/>
              <a:t>році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М. Павликом І. Франко </a:t>
            </a:r>
            <a:r>
              <a:rPr lang="ru-RU" dirty="0" err="1" smtClean="0"/>
              <a:t>видає</a:t>
            </a:r>
            <a:r>
              <a:rPr lang="ru-RU" dirty="0" smtClean="0"/>
              <a:t> </a:t>
            </a:r>
            <a:r>
              <a:rPr lang="ru-RU" dirty="0" err="1" smtClean="0"/>
              <a:t>двотижневик</a:t>
            </a:r>
            <a:r>
              <a:rPr lang="ru-RU" dirty="0" smtClean="0"/>
              <a:t> «Народ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І. Франко </a:t>
            </a:r>
            <a:r>
              <a:rPr lang="ru-RU" dirty="0" err="1" smtClean="0"/>
              <a:t>організував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«</a:t>
            </a:r>
            <a:r>
              <a:rPr lang="ru-RU" dirty="0" err="1" smtClean="0"/>
              <a:t>Наукову</a:t>
            </a:r>
            <a:r>
              <a:rPr lang="ru-RU" dirty="0" smtClean="0"/>
              <a:t> читальню»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37415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857232"/>
            <a:ext cx="5257808" cy="53152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червні</a:t>
            </a:r>
            <a:r>
              <a:rPr lang="ru-RU" dirty="0" smtClean="0"/>
              <a:t> 1893 року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присуджено</a:t>
            </a:r>
            <a:r>
              <a:rPr lang="ru-RU" dirty="0" smtClean="0"/>
              <a:t> </a:t>
            </a:r>
            <a:r>
              <a:rPr lang="ru-RU" dirty="0" err="1" smtClean="0"/>
              <a:t>науковийступінь</a:t>
            </a:r>
            <a:r>
              <a:rPr lang="ru-RU" dirty="0" smtClean="0"/>
              <a:t> </a:t>
            </a:r>
            <a:r>
              <a:rPr lang="ru-RU" dirty="0" smtClean="0"/>
              <a:t>доктора </a:t>
            </a:r>
            <a:r>
              <a:rPr lang="ru-RU" dirty="0" err="1" smtClean="0"/>
              <a:t>філософії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1893 року І. Франко </a:t>
            </a:r>
            <a:r>
              <a:rPr lang="ru-RU" dirty="0" err="1" smtClean="0"/>
              <a:t>видає</a:t>
            </a:r>
            <a:r>
              <a:rPr lang="ru-RU" dirty="0" smtClean="0"/>
              <a:t> друге, </a:t>
            </a:r>
            <a:r>
              <a:rPr lang="ru-RU" dirty="0" err="1" smtClean="0"/>
              <a:t>доповнене</a:t>
            </a:r>
            <a:r>
              <a:rPr lang="ru-RU" dirty="0" smtClean="0"/>
              <a:t>,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вершин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низин» І</a:t>
            </a:r>
            <a:r>
              <a:rPr lang="ru-RU" dirty="0" smtClean="0"/>
              <a:t>. Франко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видавати</a:t>
            </a:r>
            <a:r>
              <a:rPr lang="ru-RU" dirty="0" smtClean="0"/>
              <a:t> </a:t>
            </a:r>
            <a:r>
              <a:rPr lang="ru-RU" dirty="0" smtClean="0"/>
              <a:t>журнал «</a:t>
            </a:r>
            <a:r>
              <a:rPr lang="ru-RU" dirty="0" err="1" smtClean="0"/>
              <a:t>Житє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1894 по 1897 </a:t>
            </a:r>
            <a:r>
              <a:rPr lang="ru-RU" dirty="0" err="1" smtClean="0"/>
              <a:t>рік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знайшов</a:t>
            </a:r>
            <a:r>
              <a:rPr lang="ru-RU" dirty="0" smtClean="0"/>
              <a:t> широкий </a:t>
            </a:r>
            <a:r>
              <a:rPr lang="ru-RU" dirty="0" err="1" smtClean="0"/>
              <a:t>відгук</a:t>
            </a:r>
            <a:r>
              <a:rPr lang="ru-RU" dirty="0" smtClean="0"/>
              <a:t> у </a:t>
            </a:r>
            <a:r>
              <a:rPr lang="ru-RU" dirty="0" err="1" smtClean="0"/>
              <a:t>тодішній</a:t>
            </a:r>
            <a:r>
              <a:rPr lang="ru-RU" dirty="0" smtClean="0"/>
              <a:t> </a:t>
            </a:r>
            <a:r>
              <a:rPr lang="ru-RU" dirty="0" err="1" smtClean="0"/>
              <a:t>пресі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381620" y="0"/>
            <a:ext cx="3762380" cy="263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2568120" cy="40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918314"/>
            <a:ext cx="2928926" cy="193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</a:t>
            </a:r>
            <a:r>
              <a:rPr lang="ru-RU" dirty="0" smtClean="0"/>
              <a:t> 1898 року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виходити</a:t>
            </a:r>
            <a:r>
              <a:rPr lang="ru-RU" dirty="0" smtClean="0"/>
              <a:t> журнал «</a:t>
            </a:r>
            <a:r>
              <a:rPr lang="ru-RU" dirty="0" err="1" smtClean="0"/>
              <a:t>Літературно-науковий</a:t>
            </a:r>
            <a:r>
              <a:rPr lang="ru-RU" dirty="0" smtClean="0"/>
              <a:t> </a:t>
            </a:r>
            <a:r>
              <a:rPr lang="ru-RU" dirty="0" err="1" smtClean="0"/>
              <a:t>вісник</a:t>
            </a:r>
            <a:r>
              <a:rPr lang="ru-RU" dirty="0" smtClean="0"/>
              <a:t>»,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- </a:t>
            </a:r>
            <a:r>
              <a:rPr lang="ru-RU" dirty="0" err="1" smtClean="0"/>
              <a:t>найактивніший</a:t>
            </a:r>
            <a:r>
              <a:rPr lang="ru-RU" dirty="0" smtClean="0"/>
              <a:t> редактор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революцію</a:t>
            </a:r>
            <a:r>
              <a:rPr lang="ru-RU" dirty="0" smtClean="0"/>
              <a:t> 1905 року в </a:t>
            </a:r>
            <a:r>
              <a:rPr lang="ru-RU" dirty="0" err="1" smtClean="0"/>
              <a:t>Росії</a:t>
            </a:r>
            <a:r>
              <a:rPr lang="ru-RU" dirty="0" smtClean="0"/>
              <a:t> І. Франко </a:t>
            </a:r>
            <a:r>
              <a:rPr lang="ru-RU" dirty="0" err="1" smtClean="0"/>
              <a:t>відгукується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знаменитою </a:t>
            </a:r>
            <a:r>
              <a:rPr lang="ru-RU" dirty="0" err="1" smtClean="0"/>
              <a:t>поемою</a:t>
            </a:r>
            <a:r>
              <a:rPr lang="ru-RU" dirty="0" smtClean="0"/>
              <a:t> «</a:t>
            </a:r>
            <a:r>
              <a:rPr lang="ru-RU" dirty="0" err="1" smtClean="0"/>
              <a:t>Мойсей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B</a:t>
            </a:r>
            <a:r>
              <a:rPr lang="ru-RU" dirty="0" smtClean="0"/>
              <a:t> 1904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влітку</a:t>
            </a:r>
            <a:r>
              <a:rPr lang="ru-RU" dirty="0" smtClean="0"/>
              <a:t>, І. Франко </a:t>
            </a:r>
            <a:r>
              <a:rPr lang="ru-RU" dirty="0" err="1" smtClean="0"/>
              <a:t>викладає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на «</a:t>
            </a:r>
            <a:r>
              <a:rPr lang="ru-RU" dirty="0" err="1" smtClean="0"/>
              <a:t>Наукових</a:t>
            </a:r>
            <a:r>
              <a:rPr lang="ru-RU" dirty="0" smtClean="0"/>
              <a:t> курсах» у </a:t>
            </a:r>
            <a:r>
              <a:rPr lang="ru-RU" dirty="0" err="1" smtClean="0"/>
              <a:t>Львові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5551"/>
            <a:ext cx="3772079" cy="426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6929442" y="0"/>
            <a:ext cx="2214558" cy="26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1906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присудив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почесний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доктора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словесності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 весь час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І. Франко видав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збірок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 та </a:t>
            </a:r>
            <a:r>
              <a:rPr lang="ru-RU" dirty="0" err="1" smtClean="0"/>
              <a:t>цілий</a:t>
            </a:r>
            <a:r>
              <a:rPr lang="ru-RU" dirty="0" smtClean="0"/>
              <a:t> ряд поем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перекладів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.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не </a:t>
            </a:r>
            <a:r>
              <a:rPr lang="ru-RU" dirty="0" err="1" smtClean="0"/>
              <a:t>друкувалися</a:t>
            </a:r>
            <a:r>
              <a:rPr lang="ru-RU" dirty="0" smtClean="0"/>
              <a:t> у </a:t>
            </a:r>
            <a:r>
              <a:rPr lang="ru-RU" dirty="0" err="1" smtClean="0"/>
              <a:t>збірках</a:t>
            </a:r>
            <a:r>
              <a:rPr lang="ru-RU" dirty="0" smtClean="0"/>
              <a:t>, а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періодичній</a:t>
            </a:r>
            <a:r>
              <a:rPr lang="ru-RU" dirty="0" smtClean="0"/>
              <a:t> </a:t>
            </a:r>
            <a:r>
              <a:rPr lang="ru-RU" dirty="0" err="1" smtClean="0"/>
              <a:t>пресі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залишилися</a:t>
            </a:r>
            <a:r>
              <a:rPr lang="ru-RU" dirty="0" smtClean="0"/>
              <a:t> в </a:t>
            </a:r>
            <a:r>
              <a:rPr lang="ru-RU" dirty="0" err="1" smtClean="0"/>
              <a:t>рукописах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585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Іван Франко</vt:lpstr>
      <vt:lpstr>В 11 років перший вірш – про смерть батька </vt:lpstr>
      <vt:lpstr>Матері присвятив вірш «Пісня і праця» поему «Гадки на межі»   </vt:lpstr>
      <vt:lpstr>Студентський журнал “Друг”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рвовп</dc:title>
  <dc:creator>1</dc:creator>
  <cp:lastModifiedBy>1</cp:lastModifiedBy>
  <cp:revision>13</cp:revision>
  <dcterms:created xsi:type="dcterms:W3CDTF">2013-11-28T17:57:18Z</dcterms:created>
  <dcterms:modified xsi:type="dcterms:W3CDTF">2013-11-28T19:56:15Z</dcterms:modified>
</cp:coreProperties>
</file>