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2" r:id="rId2"/>
    <p:sldId id="258" r:id="rId3"/>
    <p:sldId id="259" r:id="rId4"/>
    <p:sldId id="260" r:id="rId5"/>
    <p:sldId id="268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80" r:id="rId14"/>
    <p:sldId id="283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8A5BC-B101-4626-B877-7CE61C68B798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5E8-3FC3-477A-80D1-CAD6F8DE37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E75E8-3FC3-477A-80D1-CAD6F8DE37C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70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96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97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69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87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52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1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4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72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41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90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93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DD6B-ED02-48A2-8754-2EDAA8086C8C}" type="datetimeFigureOut">
              <a:rPr lang="ru-RU" smtClean="0"/>
              <a:t>14.12.2013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36576-F979-4B16-879B-4B799DB949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63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5"/>
            <a:ext cx="9144000" cy="684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2" y="332656"/>
            <a:ext cx="3557931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402" y="3789040"/>
            <a:ext cx="4569793" cy="178510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i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200 </a:t>
            </a:r>
            <a:r>
              <a:rPr lang="ru-RU" sz="3500" b="1" i="1" spc="50" dirty="0" err="1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років</a:t>
            </a:r>
            <a:r>
              <a:rPr lang="ru-RU" sz="3500" b="1" i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algn="ctr"/>
            <a:r>
              <a:rPr lang="ru-RU" sz="2500" b="1" i="1" spc="5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від</a:t>
            </a:r>
            <a:r>
              <a:rPr lang="ru-RU" sz="2500" b="1" i="1" spc="5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дня </a:t>
            </a:r>
            <a:r>
              <a:rPr lang="ru-RU" sz="2500" b="1" i="1" spc="5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народження</a:t>
            </a:r>
            <a:endParaRPr lang="ru-RU" sz="2500" b="1" i="1" spc="5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2500" b="1" i="1" spc="5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Тараса Григоровича </a:t>
            </a:r>
            <a:r>
              <a:rPr lang="ru-RU" sz="2500" b="1" i="1" spc="5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Шевченка</a:t>
            </a:r>
            <a:endParaRPr lang="ru-RU" sz="2500" b="1" i="1" spc="5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50" y="-196519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43100"/>
            <a:ext cx="2088232" cy="2725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223619"/>
            <a:ext cx="3350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Фоторепродукція </a:t>
            </a:r>
          </a:p>
          <a:p>
            <a:pPr algn="ctr"/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автопортрета, </a:t>
            </a:r>
          </a:p>
          <a:p>
            <a:pPr algn="ctr"/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подарованого </a:t>
            </a:r>
          </a:p>
          <a:p>
            <a:pPr algn="ctr"/>
            <a:r>
              <a:rPr lang="uk-UA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Кухаренкові</a:t>
            </a:r>
            <a:endParaRPr lang="uk-UA" b="1" i="1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082605"/>
            <a:ext cx="3816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/>
              <a:t>У </a:t>
            </a:r>
            <a:r>
              <a:rPr lang="uk-UA" sz="1400" dirty="0" err="1" smtClean="0"/>
              <a:t>Новопетровському</a:t>
            </a:r>
            <a:r>
              <a:rPr lang="uk-UA" sz="1400" dirty="0" smtClean="0"/>
              <a:t> укріпленні Шевченко намалював також два автопортрети, один з яких 3 листопада 1854 передав з М. Семеновим у дарунок О. </a:t>
            </a:r>
            <a:r>
              <a:rPr lang="uk-UA" sz="1400" dirty="0" err="1" smtClean="0"/>
              <a:t>Бодянському</a:t>
            </a:r>
            <a:r>
              <a:rPr lang="uk-UA" sz="1400" dirty="0" smtClean="0"/>
              <a:t>, а другий надіслав 22 квітня 1857 Я. Кухаренкові. Обидва твори не збереглися. На першому, як можна твердити на підставі листа до О. </a:t>
            </a:r>
            <a:r>
              <a:rPr lang="uk-UA" sz="1400" dirty="0" err="1" smtClean="0"/>
              <a:t>Бодянського</a:t>
            </a:r>
            <a:r>
              <a:rPr lang="uk-UA" sz="1400" dirty="0" smtClean="0"/>
              <a:t>, художник зобразив себе в цивільному вбранні. Другий — відомий з фоторепродукції, що зберігалася в архіві Олени Пчілки (тепер в інституті літератури імені Т. Г. Шевченка АН УРСР). Його намальовано сепією; як можна судити з того, що Шевченко так само зобразив себе тут у цивільному одязі, цей портрет виконано 1853-1854. </a:t>
            </a:r>
            <a:endParaRPr lang="uk-UA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82" y="875852"/>
            <a:ext cx="2693804" cy="3527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995333">
            <a:off x="5239123" y="1726482"/>
            <a:ext cx="3672764" cy="2031325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5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entury Schoolbook" pitchFamily="18" charset="0"/>
              </a:rPr>
              <a:t>Автопортрети </a:t>
            </a:r>
          </a:p>
          <a:p>
            <a:pPr algn="ctr"/>
            <a:r>
              <a:rPr lang="uk-UA" sz="25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entury Schoolbook" pitchFamily="18" charset="0"/>
              </a:rPr>
              <a:t>останніх </a:t>
            </a:r>
          </a:p>
          <a:p>
            <a:pPr algn="ctr"/>
            <a:r>
              <a:rPr lang="uk-UA" sz="25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entury Schoolbook" pitchFamily="18" charset="0"/>
              </a:rPr>
              <a:t>років життя </a:t>
            </a:r>
            <a:r>
              <a:rPr lang="uk-UA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2700000" scaled="1"/>
                  <a:tileRect/>
                </a:gradFill>
                <a:latin typeface="Century Schoolbook" pitchFamily="18" charset="0"/>
              </a:rPr>
              <a:t/>
            </a:r>
            <a:br>
              <a:rPr lang="uk-UA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2700000" scaled="1"/>
                  <a:tileRect/>
                </a:gradFill>
                <a:latin typeface="Century Schoolbook" pitchFamily="18" charset="0"/>
              </a:rPr>
            </a:br>
            <a:endParaRPr lang="uk-UA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2700000" scaled="1"/>
                <a:tileRect/>
              </a:gradFill>
              <a:latin typeface="Century Schoolbook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0923" y="3108365"/>
            <a:ext cx="3775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Один з </a:t>
            </a:r>
          </a:p>
          <a:p>
            <a:pPr algn="ctr"/>
            <a:r>
              <a:rPr lang="uk-UA" sz="1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автопортретів, </a:t>
            </a:r>
          </a:p>
          <a:p>
            <a:pPr algn="ctr"/>
            <a:r>
              <a:rPr lang="uk-UA" sz="1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виконаних у </a:t>
            </a:r>
          </a:p>
          <a:p>
            <a:pPr algn="ctr"/>
            <a:r>
              <a:rPr lang="uk-UA" sz="1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Нижньому Новгороді</a:t>
            </a:r>
            <a:r>
              <a:rPr lang="uk-UA" sz="1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uk-UA" sz="1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44882" y="4581128"/>
            <a:ext cx="36875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/>
              <a:t>Повертаючись із заслання, у Нижньому Новгороді Т.Шевченко намалював ще два автопортрети. Перший (тонкий папір, італійський білий олівець, 31.4 × 24.6, Державний Музей Тараса Шевченка), виконаний не пізніше 28 листопада 1857р., автор подарував  М. С. </a:t>
            </a:r>
            <a:r>
              <a:rPr lang="uk-UA" sz="1400" dirty="0" err="1" smtClean="0"/>
              <a:t>Щепкіну</a:t>
            </a:r>
            <a:r>
              <a:rPr lang="uk-UA" sz="1400" dirty="0" smtClean="0"/>
              <a:t>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730662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2829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578" y="4425909"/>
            <a:ext cx="1524364" cy="200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089" y="4581128"/>
            <a:ext cx="1504489" cy="2043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9861" y="433527"/>
            <a:ext cx="4298174" cy="8002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3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Автопортрети,</a:t>
            </a:r>
          </a:p>
          <a:p>
            <a:pPr algn="ctr"/>
            <a:r>
              <a:rPr lang="uk-UA" sz="23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виконані в Петербурзі</a:t>
            </a:r>
            <a:endParaRPr lang="uk-UA" sz="23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689" y="1250699"/>
            <a:ext cx="40532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/>
              <a:t>Більшість автопортретів, створених у Петербурзі в останні роки життя, Шевченко виконав технікою офорта. Працюючи над ними, він часто користувався фотографіями.</a:t>
            </a:r>
          </a:p>
          <a:p>
            <a:pPr algn="just"/>
            <a:r>
              <a:rPr lang="uk-UA" sz="1400" dirty="0" smtClean="0"/>
              <a:t>Перший автопортрет — у темному костюмі (папір, офорт, 16.4 × 12.3, створений за фотографією кінця 1850-их рр.) — виконано не пізніше 14 березня 1860р. З цього твору збереглися також відбитки третього стану (16.1 × 12.5), де фон вкрито тонким шаром </a:t>
            </a:r>
            <a:r>
              <a:rPr lang="uk-UA" sz="1400" dirty="0" err="1" smtClean="0"/>
              <a:t>акватини</a:t>
            </a:r>
            <a:r>
              <a:rPr lang="uk-UA" sz="1400" dirty="0" smtClean="0"/>
              <a:t>. Автопортрет пройнятий глибоким ліризмом. Вражає вираз очей, якого раніше в автопортретах Шевченка не було: в них і сум, і ніжність, і тепле співчуття. Це — вираз «ласкавий, майже ніжний», який помітив в очах художника І. Тургенєв.</a:t>
            </a:r>
            <a:endParaRPr lang="uk-UA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89826" y="319311"/>
            <a:ext cx="3899084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0" cap="none" spc="0" normalizeH="0" baseline="0" dirty="0" smtClean="0">
                <a:ln>
                  <a:solidFill>
                    <a:schemeClr val="tx1"/>
                  </a:solidFill>
                </a:ln>
                <a:solidFill>
                  <a:srgbClr val="C60420"/>
                </a:solidFill>
                <a:effectLst/>
                <a:uLnTx/>
                <a:uFillTx/>
                <a:latin typeface="Century Schoolbook" pitchFamily="18" charset="0"/>
              </a:rPr>
              <a:t>АВТОПОРТРЕТ </a:t>
            </a:r>
          </a:p>
          <a:p>
            <a:pPr marL="342900" marR="0" lvl="0" indent="-34290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0" cap="none" spc="0" normalizeH="0" baseline="0" dirty="0" smtClean="0">
                <a:ln>
                  <a:solidFill>
                    <a:schemeClr val="tx1"/>
                  </a:solidFill>
                </a:ln>
                <a:solidFill>
                  <a:srgbClr val="C60420"/>
                </a:solidFill>
                <a:effectLst/>
                <a:uLnTx/>
                <a:uFillTx/>
                <a:latin typeface="Century Schoolbook" pitchFamily="18" charset="0"/>
              </a:rPr>
              <a:t>У ТЕМНОМУ 1860 р</a:t>
            </a:r>
            <a:r>
              <a:rPr kumimoji="0" lang="uk-UA" sz="1400" i="1" u="none" strike="noStrike" kern="0" cap="none" spc="0" normalizeH="0" baseline="0" dirty="0" smtClean="0">
                <a:ln>
                  <a:solidFill>
                    <a:schemeClr val="tx1"/>
                  </a:solidFill>
                </a:ln>
                <a:solidFill>
                  <a:srgbClr val="C60420"/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Оте, що в образі олійнім,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чи акварельнім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не </a:t>
            </a:r>
            <a:r>
              <a:rPr kumimoji="0" lang="uk-UA" sz="1400" i="1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відбить</a:t>
            </a: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тут закарбується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надійно –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не підведуть різець і мідь.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Як не крути, -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а вийде скорбно,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суціль приглушений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акорд.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Самотина…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Чи може скорбут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перенаповнять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твій офорт?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Осмута, ляже на півтон,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зітнеться лінія з журбою.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…Невже то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унтер-солдафон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бреде ще слідом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за тобою?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Він спокою тобі не дасть,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і в гру, котра життям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зоветься,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іще підкине чорну масть.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Коли ж вистава ця урветься?                    </a:t>
            </a:r>
          </a:p>
          <a:p>
            <a:pPr marL="342900" marR="0" lvl="0" indent="-342900" algn="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           </a:t>
            </a:r>
          </a:p>
          <a:p>
            <a:pPr marL="342900" marR="0" lvl="0" indent="-342900" algn="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1" u="none" strike="noStrike" kern="0" cap="none" spc="0" normalizeH="0" baseline="0" dirty="0" smtClean="0">
                <a:ln>
                  <a:solidFill>
                    <a:schemeClr val="tx1"/>
                  </a:solidFill>
                </a:ln>
                <a:solidFill>
                  <a:srgbClr val="C60420"/>
                </a:solidFill>
                <a:effectLst/>
                <a:uLnTx/>
                <a:uFillTx/>
              </a:rPr>
              <a:t>  </a:t>
            </a:r>
            <a:r>
              <a:rPr kumimoji="0" lang="uk-UA" sz="1400" b="1" i="1" u="none" strike="noStrike" kern="0" cap="none" spc="0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C60420"/>
                </a:solidFill>
                <a:effectLst/>
                <a:uLnTx/>
                <a:uFillTx/>
                <a:latin typeface="Century Schoolbook" pitchFamily="18" charset="0"/>
              </a:rPr>
              <a:t>Адлер</a:t>
            </a:r>
            <a:r>
              <a:rPr kumimoji="0" lang="uk-UA" sz="1400" b="1" i="1" u="none" strike="noStrike" kern="0" cap="none" spc="0" normalizeH="0" baseline="0" dirty="0" smtClean="0">
                <a:ln>
                  <a:solidFill>
                    <a:schemeClr val="tx1"/>
                  </a:solidFill>
                </a:ln>
                <a:solidFill>
                  <a:srgbClr val="C60420"/>
                </a:solidFill>
                <a:effectLst/>
                <a:uLnTx/>
                <a:uFillTx/>
                <a:latin typeface="Century Schoolbook" pitchFamily="18" charset="0"/>
              </a:rPr>
              <a:t> КОРОЛІВ</a:t>
            </a:r>
            <a:endParaRPr kumimoji="0" lang="uk-UA" sz="1400" b="1" i="1" u="none" strike="noStrike" kern="0" cap="none" spc="0" normalizeH="0" baseline="0" dirty="0">
              <a:ln>
                <a:solidFill>
                  <a:schemeClr val="tx1"/>
                </a:solidFill>
              </a:ln>
              <a:solidFill>
                <a:srgbClr val="C60420"/>
              </a:solidFill>
              <a:effectLst/>
              <a:uLnTx/>
              <a:uFillTx/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9" y="3429000"/>
            <a:ext cx="2232248" cy="2951733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4717975"/>
            <a:ext cx="280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Автопортрет</a:t>
            </a:r>
          </a:p>
          <a:p>
            <a:pPr algn="ctr"/>
            <a:r>
              <a:rPr lang="uk-UA" sz="2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у світлому </a:t>
            </a:r>
          </a:p>
          <a:p>
            <a:pPr algn="ctr"/>
            <a:r>
              <a:rPr lang="uk-UA" sz="2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костюмі </a:t>
            </a:r>
            <a:br>
              <a:rPr lang="uk-UA" sz="2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uk-UA" sz="2500" b="1" i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89679"/>
            <a:ext cx="388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За фотографією, яку зробив 1859 у Києві І. </a:t>
            </a:r>
            <a:r>
              <a:rPr lang="uk-UA" dirty="0" err="1" smtClean="0"/>
              <a:t>Гудовський</a:t>
            </a:r>
            <a:r>
              <a:rPr lang="uk-UA" dirty="0" smtClean="0"/>
              <a:t>, 1860 виконано автопортрет у світлому костюмі (папір, офорт, 16.5 × 12.5). Тут на обличчі Шевченка помітні сліди тяжкої недуги, яка підточувала і без того надламане засланням здоров'я поета. У цьому ж творі відбився також пригнічений стан Шевченка, у якому він повернувся в Петербург після арешту на Україну влітку 1859р.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439881"/>
            <a:ext cx="388843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АВТОПОРТРЕТ </a:t>
            </a:r>
          </a:p>
          <a:p>
            <a:pPr algn="ctr"/>
            <a:r>
              <a:rPr lang="uk-UA" sz="20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СВІТЛОМУ 1860 р.</a:t>
            </a:r>
          </a:p>
          <a:p>
            <a:endParaRPr lang="uk-UA" dirty="0" smtClean="0"/>
          </a:p>
          <a:p>
            <a:r>
              <a:rPr lang="uk-UA" dirty="0" smtClean="0"/>
              <a:t>Очі заплющиш: перед очима</a:t>
            </a:r>
          </a:p>
          <a:p>
            <a:r>
              <a:rPr lang="uk-UA" dirty="0" smtClean="0"/>
              <a:t>ранок зелений недільний. </a:t>
            </a:r>
          </a:p>
          <a:p>
            <a:r>
              <a:rPr lang="uk-UA" dirty="0" smtClean="0"/>
              <a:t>Канів побачиш… Дніпро.</a:t>
            </a:r>
          </a:p>
          <a:p>
            <a:r>
              <a:rPr lang="uk-UA" dirty="0" smtClean="0"/>
              <a:t> Як спочинок,</a:t>
            </a:r>
          </a:p>
          <a:p>
            <a:r>
              <a:rPr lang="uk-UA" dirty="0" smtClean="0"/>
              <a:t>запах духмяного зілля.</a:t>
            </a:r>
          </a:p>
          <a:p>
            <a:r>
              <a:rPr lang="uk-UA" dirty="0" smtClean="0"/>
              <a:t>Все пригадаєш –</a:t>
            </a:r>
          </a:p>
          <a:p>
            <a:r>
              <a:rPr lang="uk-UA" dirty="0" smtClean="0"/>
              <a:t> поринеш у світле</a:t>
            </a:r>
          </a:p>
          <a:p>
            <a:r>
              <a:rPr lang="uk-UA" dirty="0" smtClean="0"/>
              <a:t>і дня сіризна </a:t>
            </a:r>
            <a:r>
              <a:rPr lang="uk-UA" dirty="0" err="1" smtClean="0"/>
              <a:t>посвітліша</a:t>
            </a:r>
            <a:r>
              <a:rPr lang="uk-UA" dirty="0" smtClean="0"/>
              <a:t>, </a:t>
            </a:r>
          </a:p>
          <a:p>
            <a:r>
              <a:rPr lang="uk-UA" dirty="0" smtClean="0"/>
              <a:t>пітьма робітні немовби</a:t>
            </a:r>
          </a:p>
          <a:p>
            <a:r>
              <a:rPr lang="uk-UA" dirty="0" smtClean="0"/>
              <a:t> розквітне</a:t>
            </a:r>
          </a:p>
          <a:p>
            <a:r>
              <a:rPr lang="uk-UA" dirty="0" smtClean="0"/>
              <a:t>в лоні офортної тиші.</a:t>
            </a:r>
          </a:p>
          <a:p>
            <a:r>
              <a:rPr lang="uk-UA" dirty="0" smtClean="0"/>
              <a:t>Довго судилось до неї іти</a:t>
            </a:r>
          </a:p>
          <a:p>
            <a:r>
              <a:rPr lang="uk-UA" dirty="0" smtClean="0"/>
              <a:t>колами Данте.</a:t>
            </a:r>
          </a:p>
          <a:p>
            <a:r>
              <a:rPr lang="uk-UA" dirty="0" smtClean="0"/>
              <a:t>Та відшукає</a:t>
            </a:r>
          </a:p>
          <a:p>
            <a:r>
              <a:rPr lang="uk-UA" dirty="0" smtClean="0"/>
              <a:t> душа теплоти –</a:t>
            </a:r>
          </a:p>
          <a:p>
            <a:r>
              <a:rPr lang="uk-UA" dirty="0" smtClean="0"/>
              <a:t>світла Рембрандта.</a:t>
            </a:r>
          </a:p>
          <a:p>
            <a:r>
              <a:rPr lang="uk-UA" dirty="0" smtClean="0"/>
              <a:t>                                    </a:t>
            </a:r>
          </a:p>
          <a:p>
            <a:pPr algn="r"/>
            <a:r>
              <a:rPr lang="uk-UA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000" i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Адлер</a:t>
            </a:r>
            <a:r>
              <a:rPr lang="uk-UA" sz="20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КОРОЛІВ</a:t>
            </a:r>
            <a:endParaRPr lang="uk-UA" sz="2000" i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269602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1070995">
            <a:off x="416637" y="481379"/>
            <a:ext cx="4049507" cy="931534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Автопортрет </a:t>
            </a:r>
          </a:p>
          <a:p>
            <a:pPr algn="ctr"/>
            <a:r>
              <a:rPr lang="uk-UA" sz="4000" b="1" dirty="0" smtClean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 шапці й кожусі</a:t>
            </a:r>
            <a:endParaRPr lang="uk-UA" sz="4000" b="1" dirty="0">
              <a:ln w="11430">
                <a:noFill/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970" y="1423033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 smtClean="0"/>
              <a:t>Якщо кожен із розглянутих автопортретів Тараса Шевченка розкриває певну грань образу художника, передає той чи інший душевний стан, то останній з цієї групи автопортретів — у шапці й кожусі (папір, офорт, 22.8 × 16.8), створений не пізніше 4 грудня 1860р. за фотографією А. </a:t>
            </a:r>
            <a:r>
              <a:rPr lang="uk-UA" i="1" dirty="0" err="1" smtClean="0"/>
              <a:t>Деньєра</a:t>
            </a:r>
            <a:r>
              <a:rPr lang="uk-UA" i="1" dirty="0" smtClean="0"/>
              <a:t>, зробленої 1859р., дає узагальнений образ портретованого. Твір вражає глибиною і цілісністю характеристики. Недаремно сучасники поета вважали його найвдалішим і найбільш схожим з усіх прижиттєвих зображень Т.Шевченка, який  здобув найбільшу популярність.</a:t>
            </a:r>
            <a:endParaRPr lang="uk-UA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236588"/>
            <a:ext cx="23762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Насуплені брови,</a:t>
            </a:r>
          </a:p>
          <a:p>
            <a:r>
              <a:rPr lang="uk-UA" sz="1400" dirty="0" smtClean="0"/>
              <a:t>опущені вуса...</a:t>
            </a:r>
          </a:p>
          <a:p>
            <a:r>
              <a:rPr lang="uk-UA" sz="1400" dirty="0" smtClean="0"/>
              <a:t>На вигляд: такий собі</a:t>
            </a:r>
          </a:p>
          <a:p>
            <a:r>
              <a:rPr lang="uk-UA" sz="1400" dirty="0" smtClean="0"/>
              <a:t> дядько в кожусі, </a:t>
            </a:r>
          </a:p>
          <a:p>
            <a:r>
              <a:rPr lang="uk-UA" sz="1400" dirty="0" smtClean="0"/>
              <a:t>колишній кріпак,</a:t>
            </a:r>
          </a:p>
          <a:p>
            <a:r>
              <a:rPr lang="uk-UA" sz="1400" dirty="0" smtClean="0"/>
              <a:t> учорашній солдат – </a:t>
            </a:r>
          </a:p>
          <a:p>
            <a:r>
              <a:rPr lang="uk-UA" sz="1400" dirty="0" smtClean="0"/>
              <a:t>не пан, хоч за пана</a:t>
            </a:r>
          </a:p>
          <a:p>
            <a:r>
              <a:rPr lang="uk-UA" sz="1400" dirty="0" smtClean="0"/>
              <a:t>багатший стократ.</a:t>
            </a:r>
          </a:p>
          <a:p>
            <a:r>
              <a:rPr lang="uk-UA" sz="1400" dirty="0" smtClean="0"/>
              <a:t>...А думи і погляд -</a:t>
            </a:r>
          </a:p>
          <a:p>
            <a:r>
              <a:rPr lang="uk-UA" sz="1400" dirty="0" smtClean="0"/>
              <a:t> однаково гострі, </a:t>
            </a:r>
          </a:p>
          <a:p>
            <a:r>
              <a:rPr lang="uk-UA" sz="1400" dirty="0" err="1" smtClean="0"/>
              <a:t>укотре</a:t>
            </a:r>
            <a:r>
              <a:rPr lang="uk-UA" sz="1400" dirty="0" smtClean="0"/>
              <a:t> лишають</a:t>
            </a:r>
          </a:p>
          <a:p>
            <a:r>
              <a:rPr lang="uk-UA" sz="1400" dirty="0" smtClean="0"/>
              <a:t> </a:t>
            </a:r>
            <a:r>
              <a:rPr lang="uk-UA" sz="1400" dirty="0" err="1" smtClean="0"/>
              <a:t>Васильєвський</a:t>
            </a:r>
            <a:r>
              <a:rPr lang="uk-UA" sz="1400" dirty="0" smtClean="0"/>
              <a:t> острів </a:t>
            </a:r>
          </a:p>
          <a:p>
            <a:r>
              <a:rPr lang="uk-UA" sz="1400" dirty="0" smtClean="0"/>
              <a:t>і світу того,</a:t>
            </a:r>
          </a:p>
          <a:p>
            <a:r>
              <a:rPr lang="uk-UA" sz="1400" dirty="0" smtClean="0"/>
              <a:t> що до всього оглух, </a:t>
            </a:r>
          </a:p>
          <a:p>
            <a:r>
              <a:rPr lang="uk-UA" sz="1400" dirty="0" smtClean="0"/>
              <a:t>розламує рамки</a:t>
            </a:r>
          </a:p>
          <a:p>
            <a:r>
              <a:rPr lang="uk-UA" sz="1400" dirty="0" smtClean="0"/>
              <a:t>селянський кожух.</a:t>
            </a:r>
          </a:p>
          <a:p>
            <a:r>
              <a:rPr lang="uk-UA" sz="1400" dirty="0" smtClean="0"/>
              <a:t>І кров гайдамацька</a:t>
            </a:r>
          </a:p>
          <a:p>
            <a:r>
              <a:rPr lang="uk-UA" sz="1400" dirty="0" smtClean="0"/>
              <a:t> не заголубіла, </a:t>
            </a:r>
          </a:p>
          <a:p>
            <a:r>
              <a:rPr lang="uk-UA" sz="1400" dirty="0" smtClean="0"/>
              <a:t>і кістка не панська -</a:t>
            </a:r>
          </a:p>
          <a:p>
            <a:r>
              <a:rPr lang="uk-UA" sz="1400" dirty="0" smtClean="0"/>
              <a:t> не біла, не біла, </a:t>
            </a:r>
          </a:p>
          <a:p>
            <a:r>
              <a:rPr lang="uk-UA" sz="1400" dirty="0" smtClean="0"/>
              <a:t>його не змінив ні сюртук,</a:t>
            </a:r>
          </a:p>
          <a:p>
            <a:r>
              <a:rPr lang="uk-UA" sz="1400" dirty="0" smtClean="0"/>
              <a:t> ані фрак, </a:t>
            </a:r>
          </a:p>
          <a:p>
            <a:r>
              <a:rPr lang="uk-UA" sz="1400" dirty="0" smtClean="0"/>
              <a:t>не замінив його</a:t>
            </a:r>
          </a:p>
          <a:p>
            <a:r>
              <a:rPr lang="uk-UA" dirty="0" smtClean="0"/>
              <a:t> </a:t>
            </a:r>
            <a:r>
              <a:rPr lang="uk-UA" sz="1400" dirty="0" smtClean="0"/>
              <a:t>панський піджак – </a:t>
            </a:r>
          </a:p>
          <a:p>
            <a:r>
              <a:rPr lang="uk-UA" sz="1400" dirty="0" err="1" smtClean="0"/>
              <a:t>все’дно</a:t>
            </a:r>
            <a:r>
              <a:rPr lang="uk-UA" sz="1400" dirty="0" smtClean="0"/>
              <a:t> воскресає</a:t>
            </a:r>
          </a:p>
          <a:p>
            <a:r>
              <a:rPr lang="uk-UA" sz="1400" dirty="0" smtClean="0"/>
              <a:t> нескорений дух – </a:t>
            </a:r>
          </a:p>
          <a:p>
            <a:r>
              <a:rPr lang="uk-UA" sz="1400" dirty="0" smtClean="0"/>
              <a:t>розламує рамки</a:t>
            </a:r>
          </a:p>
          <a:p>
            <a:r>
              <a:rPr lang="uk-UA" sz="1400" dirty="0" smtClean="0"/>
              <a:t> селянський кожух.      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 rot="409759">
            <a:off x="6516556" y="455848"/>
            <a:ext cx="2628292" cy="25238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isometricOffAxis2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Автопортрет у шапці й кожусі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1133168">
            <a:off x="7880337" y="32756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1860р.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2588" y="6088119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Адлер КОРОЛІВ</a:t>
            </a:r>
          </a:p>
        </p:txBody>
      </p:sp>
    </p:spTree>
    <p:extLst>
      <p:ext uri="{BB962C8B-B14F-4D97-AF65-F5344CB8AC3E}">
        <p14:creationId xmlns:p14="http://schemas.microsoft.com/office/powerpoint/2010/main" val="20894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11" y="1052736"/>
            <a:ext cx="230983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21" y="1412776"/>
            <a:ext cx="5094312" cy="1763325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ru-RU" sz="35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Останній</a:t>
            </a:r>
            <a:r>
              <a:rPr lang="ru-RU" sz="3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автопортрет </a:t>
            </a:r>
            <a:endParaRPr lang="ru-RU" sz="35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5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Тараса </a:t>
            </a:r>
            <a:r>
              <a:rPr lang="ru-RU" sz="35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Шевченка</a:t>
            </a:r>
            <a:r>
              <a:rPr lang="ru-RU" sz="3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sz="3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ru-RU" sz="35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117" y="4005064"/>
            <a:ext cx="3816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 smtClean="0"/>
              <a:t>Останній автопортрет (полотно, олія, 59 × 49, в овалі, Державний музей Тараса Григоровича Шевченка), виконаний 1 лютого 1861р., відтворює образ безнадійно хворого художника. Густий морок, з якого виступає освітлене тим же контрастним бічним світлом обличчя Шевченка, посилює трагізм твору.</a:t>
            </a:r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37007" y="335845"/>
            <a:ext cx="40324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ОСТАННІЙ АВТОПОРТРЕТ </a:t>
            </a:r>
            <a:endParaRPr lang="ru-RU" sz="25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25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1861 </a:t>
            </a:r>
            <a:r>
              <a:rPr lang="ru-RU" sz="2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р.</a:t>
            </a:r>
          </a:p>
          <a:p>
            <a:endParaRPr lang="uk-UA" dirty="0" smtClean="0"/>
          </a:p>
          <a:p>
            <a:r>
              <a:rPr lang="uk-UA" dirty="0" smtClean="0"/>
              <a:t>Рембрандт любив недарма</a:t>
            </a:r>
          </a:p>
          <a:p>
            <a:r>
              <a:rPr lang="uk-UA" dirty="0" smtClean="0"/>
              <a:t>теплий, м’який портрет. </a:t>
            </a:r>
          </a:p>
          <a:p>
            <a:r>
              <a:rPr lang="uk-UA" dirty="0" smtClean="0"/>
              <a:t>Дивна олійна фарба, </a:t>
            </a:r>
          </a:p>
          <a:p>
            <a:r>
              <a:rPr lang="uk-UA" dirty="0" smtClean="0"/>
              <a:t>ніби застиглий мед.</a:t>
            </a:r>
          </a:p>
          <a:p>
            <a:r>
              <a:rPr lang="uk-UA" dirty="0" smtClean="0"/>
              <a:t>Ляже прозоро, не грубо,</a:t>
            </a:r>
          </a:p>
          <a:p>
            <a:r>
              <a:rPr lang="uk-UA" dirty="0" smtClean="0"/>
              <a:t>мов розтечеться в тіні.</a:t>
            </a:r>
          </a:p>
          <a:p>
            <a:r>
              <a:rPr lang="uk-UA" dirty="0" smtClean="0"/>
              <a:t>Стишений вогник груби </a:t>
            </a:r>
          </a:p>
          <a:p>
            <a:r>
              <a:rPr lang="uk-UA" dirty="0" smtClean="0"/>
              <a:t>світиться вглибині.</a:t>
            </a:r>
          </a:p>
          <a:p>
            <a:r>
              <a:rPr lang="uk-UA" dirty="0" smtClean="0"/>
              <a:t>Стомленість </a:t>
            </a:r>
            <a:r>
              <a:rPr lang="uk-UA" dirty="0" err="1" smtClean="0"/>
              <a:t>силуета</a:t>
            </a:r>
            <a:endParaRPr lang="uk-UA" dirty="0" smtClean="0"/>
          </a:p>
          <a:p>
            <a:r>
              <a:rPr lang="uk-UA" dirty="0" smtClean="0"/>
              <a:t>на білизні полотна,</a:t>
            </a:r>
          </a:p>
          <a:p>
            <a:r>
              <a:rPr lang="uk-UA" dirty="0" smtClean="0"/>
              <a:t>тьмяний овал портрета,</a:t>
            </a:r>
          </a:p>
          <a:p>
            <a:r>
              <a:rPr lang="uk-UA" dirty="0" smtClean="0"/>
              <a:t>зимний овал вікна.</a:t>
            </a:r>
          </a:p>
          <a:p>
            <a:r>
              <a:rPr lang="uk-UA" dirty="0" smtClean="0"/>
              <a:t>Небо, як темна ніша,</a:t>
            </a:r>
          </a:p>
          <a:p>
            <a:r>
              <a:rPr lang="uk-UA" dirty="0" smtClean="0"/>
              <a:t>лютий мороз не вщух.</a:t>
            </a:r>
          </a:p>
          <a:p>
            <a:r>
              <a:rPr lang="uk-UA" dirty="0" smtClean="0"/>
              <a:t>…Знов одягай затишний</a:t>
            </a:r>
          </a:p>
          <a:p>
            <a:r>
              <a:rPr lang="uk-UA" dirty="0" smtClean="0"/>
              <a:t>теплий сільський кожух.</a:t>
            </a:r>
          </a:p>
          <a:p>
            <a:r>
              <a:rPr lang="ru-RU" dirty="0" smtClean="0"/>
              <a:t>                                  </a:t>
            </a:r>
          </a:p>
          <a:p>
            <a:pPr algn="r"/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Адлер 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КОРОЛІВ</a:t>
            </a:r>
          </a:p>
        </p:txBody>
      </p:sp>
    </p:spTree>
    <p:extLst>
      <p:ext uri="{BB962C8B-B14F-4D97-AF65-F5344CB8AC3E}">
        <p14:creationId xmlns:p14="http://schemas.microsoft.com/office/powerpoint/2010/main" val="243678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072" y="788341"/>
            <a:ext cx="6731942" cy="646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754102">
            <a:off x="330857" y="1260414"/>
            <a:ext cx="4242415" cy="38572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uk-UA" sz="4000" b="1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Україна козацька й слава козацька</a:t>
            </a:r>
            <a:endParaRPr lang="ru-RU" sz="4000" b="1" dirty="0">
              <a:ln w="635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5467" y="3428999"/>
            <a:ext cx="2927403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200 років</a:t>
            </a:r>
          </a:p>
          <a:p>
            <a:pPr algn="ctr"/>
            <a:r>
              <a:rPr lang="ru-RU" sz="2000" b="1" i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Century Gothic" pitchFamily="34" charset="0"/>
              </a:rPr>
              <a:t>від</a:t>
            </a:r>
            <a:r>
              <a:rPr lang="ru-RU" sz="2000" b="1" i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Century Gothic" pitchFamily="34" charset="0"/>
              </a:rPr>
              <a:t> дня </a:t>
            </a:r>
            <a:r>
              <a:rPr lang="ru-RU" sz="2000" b="1" i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Century Gothic" pitchFamily="34" charset="0"/>
              </a:rPr>
              <a:t>народження</a:t>
            </a:r>
            <a:endParaRPr lang="ru-RU" sz="2000" b="1" i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Century Gothic" pitchFamily="34" charset="0"/>
            </a:endParaRPr>
          </a:p>
          <a:p>
            <a:pPr algn="ctr"/>
            <a:r>
              <a:rPr lang="ru-RU" sz="2000" b="1" i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Century Gothic" pitchFamily="34" charset="0"/>
              </a:rPr>
              <a:t>Тараса Григоровича </a:t>
            </a:r>
            <a:endParaRPr lang="ru-RU" sz="2000" b="1" i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Century Gothic" pitchFamily="34" charset="0"/>
            </a:endParaRPr>
          </a:p>
          <a:p>
            <a:pPr algn="ctr"/>
            <a:r>
              <a:rPr lang="ru-RU" sz="20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Century Gothic" pitchFamily="34" charset="0"/>
              </a:rPr>
              <a:t>Шевченка</a:t>
            </a:r>
            <a:endParaRPr lang="ru-RU" sz="2000" b="1" i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Century Gothic" pitchFamily="34" charset="0"/>
            </a:endParaRPr>
          </a:p>
          <a:p>
            <a:pPr algn="ctr"/>
            <a:endParaRPr lang="ru-RU" sz="2000" b="1" i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332656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Дякую за увагу!</a:t>
            </a:r>
            <a:endParaRPr lang="ru-RU" sz="54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106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 bwMode="auto">
          <a:xfrm rot="10800000">
            <a:off x="0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085183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Book Antiqua" pitchFamily="18" charset="0"/>
              </a:rPr>
              <a:t>«</a:t>
            </a:r>
            <a:r>
              <a:rPr lang="uk-UA" sz="2000" b="1" i="1" dirty="0" smtClean="0">
                <a:latin typeface="Book Antiqua" pitchFamily="18" charset="0"/>
              </a:rPr>
              <a:t>Автопортрети Тараса Григоровича Шевченка  </a:t>
            </a:r>
          </a:p>
          <a:p>
            <a:pPr algn="ctr"/>
            <a:r>
              <a:rPr lang="uk-UA" sz="2000" b="1" i="1" dirty="0" smtClean="0">
                <a:latin typeface="Book Antiqua" pitchFamily="18" charset="0"/>
              </a:rPr>
              <a:t>  — це своєрідна автобіографія, написана рукою великого художника-реаліста.»</a:t>
            </a:r>
            <a:endParaRPr lang="uk-UA" sz="2000" b="1" i="1" dirty="0">
              <a:latin typeface="Book Antiqua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98" y="1228390"/>
            <a:ext cx="2878203" cy="385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1134994">
            <a:off x="1907478" y="312607"/>
            <a:ext cx="4730082" cy="138499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 Cond" pitchFamily="34" charset="0"/>
              </a:rPr>
              <a:t>Художній світ </a:t>
            </a:r>
            <a:br>
              <a:rPr lang="uk-UA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 Cond" pitchFamily="34" charset="0"/>
              </a:rPr>
            </a:br>
            <a:r>
              <a:rPr lang="uk-UA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 Cond" pitchFamily="34" charset="0"/>
              </a:rPr>
              <a:t>Т. Г.Шевченка. </a:t>
            </a:r>
          </a:p>
          <a:p>
            <a:pPr algn="ctr"/>
            <a:r>
              <a:rPr lang="uk-UA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 Cond" pitchFamily="34" charset="0"/>
              </a:rPr>
              <a:t>Автопортрети Кобзаря. </a:t>
            </a:r>
            <a:endParaRPr lang="uk-UA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528" y="-243408"/>
            <a:ext cx="9505056" cy="72728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847563">
            <a:off x="4797095" y="548680"/>
            <a:ext cx="38596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Автопортрети</a:t>
            </a:r>
            <a:endParaRPr lang="ru-RU" sz="40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7" y="349863"/>
            <a:ext cx="15240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3" y="2298710"/>
            <a:ext cx="1487487" cy="1901825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7" y="4344822"/>
            <a:ext cx="1506537" cy="1908175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10939" y="1556792"/>
            <a:ext cx="3772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Cambria" pitchFamily="18" charset="0"/>
                <a:cs typeface="Arial" pitchFamily="34" charset="0"/>
              </a:rPr>
              <a:t>Упродовж свого творчого життя Тарас Шевченко створив понад тридцять малярських і графічних автопортретів, у яких передав свої думки, почуття, переживання майже за два десятиліття.</a:t>
            </a:r>
            <a:r>
              <a:rPr lang="ru-RU" b="1" i="1" dirty="0">
                <a:latin typeface="Cambria" pitchFamily="18" charset="0"/>
                <a:cs typeface="Arial" pitchFamily="34" charset="0"/>
              </a:rPr>
              <a:t> </a:t>
            </a:r>
            <a:endParaRPr lang="ru-RU" b="1" i="1" dirty="0" smtClean="0">
              <a:latin typeface="Cambria" pitchFamily="18" charset="0"/>
              <a:cs typeface="Arial" pitchFamily="34" charset="0"/>
            </a:endParaRPr>
          </a:p>
          <a:p>
            <a:pPr algn="ctr"/>
            <a:endParaRPr lang="uk-UA" b="1" i="1" dirty="0" smtClean="0"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uk-UA" b="1" i="1" dirty="0" smtClean="0">
                <a:latin typeface="Cambria" pitchFamily="18" charset="0"/>
                <a:cs typeface="Arial" pitchFamily="34" charset="0"/>
              </a:rPr>
              <a:t>Примітно, що всі автопортрети дуже реалістичні, Тарас Григорович Шевченко не намагається подати себе кращим, величнішим, </a:t>
            </a:r>
            <a:r>
              <a:rPr lang="uk-UA" b="1" i="1" dirty="0" err="1" smtClean="0">
                <a:latin typeface="Cambria" pitchFamily="18" charset="0"/>
                <a:cs typeface="Arial" pitchFamily="34" charset="0"/>
              </a:rPr>
              <a:t>романтичнішим</a:t>
            </a:r>
            <a:r>
              <a:rPr lang="uk-UA" b="1" i="1" dirty="0" smtClean="0">
                <a:latin typeface="Cambria" pitchFamily="18" charset="0"/>
                <a:cs typeface="Arial" pitchFamily="34" charset="0"/>
              </a:rPr>
              <a:t>, ніж він був у житті. </a:t>
            </a:r>
            <a:endParaRPr lang="uk-UA" b="1" i="1" dirty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1486"/>
            <a:ext cx="1515269" cy="1906552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92" y="2298710"/>
            <a:ext cx="1489870" cy="1917047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0155" y="4316228"/>
            <a:ext cx="1505744" cy="1885371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77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1524"/>
            <a:ext cx="9505056" cy="712879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877">
            <a:off x="352654" y="168033"/>
            <a:ext cx="2068778" cy="26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33988">
            <a:off x="1975736" y="491963"/>
            <a:ext cx="271205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 pitchFamily="34" charset="0"/>
                <a:cs typeface="Rod" pitchFamily="49" charset="-79"/>
              </a:rPr>
              <a:t>Перший </a:t>
            </a:r>
            <a:endParaRPr lang="ru-RU" sz="2800" b="1" i="1" dirty="0" smtClean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 pitchFamily="34" charset="0"/>
              <a:cs typeface="Rod" pitchFamily="49" charset="-79"/>
            </a:endParaRPr>
          </a:p>
          <a:p>
            <a:pPr algn="ctr"/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 pitchFamily="34" charset="0"/>
                <a:cs typeface="Rod" pitchFamily="49" charset="-79"/>
              </a:rPr>
              <a:t>автопортрет </a:t>
            </a:r>
          </a:p>
          <a:p>
            <a:pPr algn="ctr"/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 pitchFamily="34" charset="0"/>
                <a:cs typeface="Rod" pitchFamily="49" charset="-79"/>
              </a:rPr>
              <a:t>Тараса </a:t>
            </a:r>
          </a:p>
          <a:p>
            <a:pPr algn="ctr"/>
            <a:r>
              <a:rPr lang="ru-RU" sz="2800" b="1" i="1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 pitchFamily="34" charset="0"/>
                <a:cs typeface="Rod" pitchFamily="49" charset="-79"/>
              </a:rPr>
              <a:t>Шевченка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482" y="2736988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i="1" dirty="0" smtClean="0">
                <a:latin typeface="Arial" pitchFamily="34" charset="0"/>
                <a:cs typeface="Arial" pitchFamily="34" charset="0"/>
              </a:rPr>
              <a:t>Один із </a:t>
            </a:r>
            <a:r>
              <a:rPr lang="uk-UA" sz="1400" i="1" dirty="0" err="1" smtClean="0">
                <a:latin typeface="Arial" pitchFamily="34" charset="0"/>
                <a:cs typeface="Arial" pitchFamily="34" charset="0"/>
              </a:rPr>
              <a:t>cьогодні</a:t>
            </a:r>
            <a:r>
              <a:rPr lang="uk-UA" sz="1400" i="1" dirty="0" smtClean="0">
                <a:latin typeface="Arial" pitchFamily="34" charset="0"/>
                <a:cs typeface="Arial" pitchFamily="34" charset="0"/>
              </a:rPr>
              <a:t> відомих автопортретів (полотно, олія, 43 × 45, в овалі, Національний музей Тараса Шевченка) виконано на початку 1840 року в Петербурзі.</a:t>
            </a:r>
          </a:p>
          <a:p>
            <a:pPr algn="just"/>
            <a:r>
              <a:rPr lang="uk-UA" sz="1400" i="1" dirty="0" smtClean="0">
                <a:latin typeface="Arial" pitchFamily="34" charset="0"/>
                <a:cs typeface="Arial" pitchFamily="34" charset="0"/>
              </a:rPr>
              <a:t>  Це одна з перших спроб Шевченка малювати олійними фарбами. У творі — романтично піднесений образ молодого художника-поета. </a:t>
            </a:r>
          </a:p>
          <a:p>
            <a:pPr algn="just"/>
            <a:r>
              <a:rPr lang="uk-UA" sz="1400" i="1" dirty="0" smtClean="0">
                <a:latin typeface="Arial" pitchFamily="34" charset="0"/>
                <a:cs typeface="Arial" pitchFamily="34" charset="0"/>
              </a:rPr>
              <a:t>  В манері виконання — в легких </a:t>
            </a:r>
            <a:r>
              <a:rPr lang="uk-UA" sz="1400" i="1" dirty="0" err="1" smtClean="0">
                <a:latin typeface="Arial" pitchFamily="34" charset="0"/>
                <a:cs typeface="Arial" pitchFamily="34" charset="0"/>
              </a:rPr>
              <a:t>лесируваннях</a:t>
            </a:r>
            <a:r>
              <a:rPr lang="uk-UA" sz="1400" i="1" dirty="0" smtClean="0">
                <a:latin typeface="Arial" pitchFamily="34" charset="0"/>
                <a:cs typeface="Arial" pitchFamily="34" charset="0"/>
              </a:rPr>
              <a:t>, що подекуди поєднуються з корпусним накладанням фарб, у витонченому малюнку, в довершеному пластичному моделюванні, в колориті, побудованому на синьо-зелених тонах із вкрапленням червоних, а головне — в романтичному забарвленні образу — виразно відчувається вплив Карла Брюллова. Твір не завершено.</a:t>
            </a:r>
            <a:endParaRPr lang="uk-UA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5820" y="692696"/>
            <a:ext cx="384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5" b="94784" l="37143" r="87857">
                        <a14:foregroundMark x1="40159" y1="10732" x2="85317" y2="93079"/>
                        <a14:foregroundMark x1="38333" y1="93280" x2="76905" y2="12237"/>
                        <a14:foregroundMark x1="86746" y1="86259" x2="85556" y2="8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33" t="8423" r="11684" b="5199"/>
          <a:stretch/>
        </p:blipFill>
        <p:spPr bwMode="auto">
          <a:xfrm>
            <a:off x="5313428" y="1050343"/>
            <a:ext cx="3096382" cy="521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4429" y="444102"/>
            <a:ext cx="4032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«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Найкращий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 автопортрет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»</a:t>
            </a:r>
            <a:b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</a:b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(</a:t>
            </a:r>
            <a:r>
              <a:rPr lang="ru-RU" sz="2000" b="1" i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Олія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. 1840р.)</a:t>
            </a:r>
            <a:endParaRPr lang="ru-RU" sz="2000" b="1" i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+mj-lt"/>
            </a:endParaRPr>
          </a:p>
          <a:p>
            <a:r>
              <a:rPr lang="ru-RU" dirty="0"/>
              <a:t>                        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1619" y="6276418"/>
            <a:ext cx="203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j-lt"/>
              </a:rPr>
              <a:t>Р. Лубківський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1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9105"/>
            <a:ext cx="3306228" cy="4179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024" y="260647"/>
            <a:ext cx="38164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i="1" dirty="0" smtClean="0">
                <a:latin typeface="Cambria" pitchFamily="18" charset="0"/>
              </a:rPr>
              <a:t>Автопортрет (папір, туш, перо, 22.7 × 18.4, приватна збірка, Москва), створений в Яготині 23 — 26 вересня 1843 і подарований Варварі Рєпніній разом з рукописом поеми «Тризна», зображує Шевченка за роботою. Тут виразно передано уважне сприйняття молодим художником навколишнього життя. Портрет виконано вільним, упевненим штрихом, близьким до манери рисування голкою на міді.</a:t>
            </a:r>
            <a:endParaRPr lang="uk-UA" sz="2000" i="1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256957">
            <a:off x="-396552" y="393874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Автопортрети </a:t>
            </a:r>
          </a:p>
          <a:p>
            <a:pPr algn="ctr"/>
            <a:r>
              <a:rPr lang="uk-UA" sz="30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періоду «трьох літ»</a:t>
            </a:r>
            <a:endParaRPr lang="uk-UA" sz="30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1352094">
            <a:off x="827585" y="5282682"/>
            <a:ext cx="352839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Автопортрет, написаний в </a:t>
            </a:r>
            <a:r>
              <a:rPr lang="ru-RU" sz="2500" b="1" i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Яготині</a:t>
            </a:r>
            <a:r>
              <a:rPr lang="ru-RU" sz="2500" b="1" i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/>
            </a:r>
            <a:br>
              <a:rPr lang="ru-RU" sz="2500" b="1" i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</a:br>
            <a:endParaRPr lang="ru-RU" sz="2500" b="1" i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99750">
                        <a14:foregroundMark x1="92250" y1="9667" x2="96500" y2="5000"/>
                        <a14:foregroundMark x1="31750" y1="93333" x2="50250" y2="89667"/>
                        <a14:foregroundMark x1="51500" y1="90000" x2="71750" y2="88667"/>
                        <a14:foregroundMark x1="83500" y1="92000" x2="475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93" y="4437112"/>
            <a:ext cx="2673085" cy="20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8691" y="2752295"/>
            <a:ext cx="40395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i="1" dirty="0" smtClean="0"/>
              <a:t>За малюнком, виконаним 1845, що його Шевченко відшукав (де — тепер невідомо), аж у травні 1860 він створив автопортрет зі свічкою (папір, офорт, </a:t>
            </a:r>
            <a:r>
              <a:rPr lang="uk-UA" sz="1400" i="1" dirty="0" err="1" smtClean="0"/>
              <a:t>акватина</a:t>
            </a:r>
            <a:r>
              <a:rPr lang="uk-UA" sz="1400" i="1" dirty="0" smtClean="0"/>
              <a:t>, 16.4 × 13), в якому майстерно передав ефект освітлення — боротьбу світла з темрявою, внаслідок чого твір набув символічного звучання. В цьому автопортреті привертає увагу розмаїтість застосованих технічних прийомів. Густим плетивом різної сили штрихів, підкреслених і об'єднаних шаром </a:t>
            </a:r>
            <a:r>
              <a:rPr lang="uk-UA" sz="1400" i="1" dirty="0" err="1" smtClean="0"/>
              <a:t>акватини</a:t>
            </a:r>
            <a:r>
              <a:rPr lang="uk-UA" sz="1400" i="1" dirty="0" smtClean="0"/>
              <a:t>, художник показав як морок відступає перед переможною силою світла. Обличчя модельовано прозорими перехресними штрихами, а вбрання зображено сіткою паралельних ліній, що імітують манери класичної гравюри різцем.</a:t>
            </a:r>
            <a:endParaRPr lang="uk-UA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62823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36">
            <a:off x="2243269" y="232201"/>
            <a:ext cx="2138209" cy="2454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333230">
            <a:off x="323527" y="721417"/>
            <a:ext cx="2448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>
                        <a:alpha val="37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mbria" pitchFamily="18" charset="0"/>
              </a:rPr>
              <a:t>Автопортрет</a:t>
            </a:r>
          </a:p>
          <a:p>
            <a:pPr algn="ctr"/>
            <a:r>
              <a:rPr lang="ru-RU" sz="25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>
                        <a:alpha val="37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mbria" pitchFamily="18" charset="0"/>
              </a:rPr>
              <a:t> </a:t>
            </a:r>
            <a:r>
              <a:rPr lang="ru-RU" sz="2500" b="1" i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>
                        <a:alpha val="37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mbria" pitchFamily="18" charset="0"/>
              </a:rPr>
              <a:t>із</a:t>
            </a:r>
            <a:r>
              <a:rPr lang="ru-RU" sz="25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>
                        <a:alpha val="37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mbria" pitchFamily="18" charset="0"/>
              </a:rPr>
              <a:t> </a:t>
            </a:r>
            <a:r>
              <a:rPr lang="ru-RU" sz="2500" b="1" i="1" dirty="0" err="1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>
                        <a:alpha val="37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mbria" pitchFamily="18" charset="0"/>
              </a:rPr>
              <a:t>свічкою</a:t>
            </a:r>
            <a:r>
              <a:rPr lang="ru-RU" sz="2500" b="1" i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>
                        <a:alpha val="37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mbria" pitchFamily="18" charset="0"/>
              </a:rPr>
              <a:t> </a:t>
            </a:r>
            <a:r>
              <a:rPr lang="ru-RU" dirty="0">
                <a:latin typeface="Cambria" pitchFamily="18" charset="0"/>
              </a:rPr>
              <a:t/>
            </a:r>
            <a:br>
              <a:rPr lang="ru-RU" dirty="0">
                <a:latin typeface="Cambria" pitchFamily="18" charset="0"/>
              </a:rPr>
            </a:br>
            <a:endParaRPr lang="ru-RU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2213" y="797510"/>
            <a:ext cx="5022304" cy="543533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Крило світлотіні лягло на чоло,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На аркуш поблідлий. Тісний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закоморок</a:t>
            </a:r>
            <a:endParaRPr kumimoji="0" lang="uk-UA" sz="14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Ласкавить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пломінчик. Потрібно, бджоло,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Ще воску, бо ось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дотліва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недогарок.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Збуди серед ночі вколисаний рій,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Поклич, підійми, поведи крізь непам’ять,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Спалиш на вуглик, на порох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зітлій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– 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Нащадки бджолині твій подвиг затямлять!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За воску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одробину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болісний мед –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За краплю свого каторжанського поту,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Аби він довершив  почату роботу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...Три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тіні поглипують з-поза плеча...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Солдатчина, смерть, забуття на чужині.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Але ще так молодо сяє свіча,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І тіні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чаяться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ховаються тіні!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Та виберуть час. Нездоланна імла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На очі впаде, як мороз, на суцвіття.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А поки – літа, скільки може, бджола,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Літа крізь літа, зі століття в століття.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Зведи ж свої крила і серце зведи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У вічнім, гіркім, геніальному леті,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Лети в суховії, лети в холоди,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Пергу перетворюй на віск і </a:t>
            </a:r>
            <a:r>
              <a:rPr kumimoji="0" lang="uk-UA" sz="1400" b="0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меди</a:t>
            </a:r>
            <a:endParaRPr kumimoji="0" lang="uk-UA" sz="14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І промінь, мов сонячний штрих, поклади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                                          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На тім недокінченім автопортреті...</a:t>
            </a:r>
            <a:endParaRPr kumimoji="0" lang="uk-UA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0236" y="1874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Автопортрет </a:t>
            </a:r>
            <a:r>
              <a:rPr lang="ru-RU" b="1" i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зі</a:t>
            </a:r>
            <a: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свічкою</a:t>
            </a:r>
            <a:endParaRPr lang="ru-RU" b="1" i="1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Bookman Old Style" pitchFamily="18" charset="0"/>
            </a:endParaRPr>
          </a:p>
          <a:p>
            <a:pPr algn="ctr"/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(Офорт</a:t>
            </a:r>
            <a: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. 1860 р.)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6236" y="6291725"/>
            <a:ext cx="2128281" cy="37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Р.Лубківський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4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3393" y="332656"/>
            <a:ext cx="314829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Автопортрети </a:t>
            </a:r>
          </a:p>
          <a:p>
            <a:pPr algn="ctr"/>
            <a:r>
              <a:rPr lang="uk-UA" sz="3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періоду </a:t>
            </a:r>
          </a:p>
          <a:p>
            <a:pPr algn="ctr"/>
            <a:r>
              <a:rPr lang="uk-UA" sz="3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заслання </a:t>
            </a:r>
            <a:endParaRPr lang="uk-UA" sz="3000" b="1" i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3" y="1862280"/>
            <a:ext cx="3319317" cy="1589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0396506">
            <a:off x="998035" y="1878131"/>
            <a:ext cx="4104157" cy="1200329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Перший автопортрет </a:t>
            </a:r>
          </a:p>
          <a:p>
            <a:pPr algn="ctr"/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періоду заслання</a:t>
            </a:r>
            <a:b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</a:b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Автопортрет 1848 року</a:t>
            </a:r>
            <a:b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</a:br>
            <a:endParaRPr lang="uk-UA" b="1" i="1" dirty="0">
              <a:ln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929" y="3861048"/>
            <a:ext cx="38892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i="1" dirty="0" smtClean="0"/>
              <a:t>Перший автопортрет (папір, олія, 12.7 × 9.9, Державний Музей Тараса Шевченка), порушивши царську заборону писати і малювати, він намалював між 23 червням і 11 грудням 1847 в Орській фортеці, як тільки туди прибув, і 11 грудня 1847 надіслав А. Лизогубові. Це портрет поета в солдатському мундирі і кашкеті-безкозирці. Тяжкі муки вже наклали відбиток на обличчя Шевченка, на якому вражають широко-широко розкриті, сповнені скорботи очі.</a:t>
            </a:r>
            <a:endParaRPr lang="uk-UA" sz="1400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69" y="216383"/>
            <a:ext cx="2179052" cy="2852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 rot="21362471">
            <a:off x="4509690" y="1166684"/>
            <a:ext cx="280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Автопортрет, </a:t>
            </a:r>
          </a:p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написаний під час </a:t>
            </a:r>
          </a:p>
          <a:p>
            <a:pPr algn="ctr"/>
            <a:r>
              <a:rPr lang="uk-UA" sz="2000" b="1" i="1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Аральської</a:t>
            </a:r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експедиції</a:t>
            </a:r>
            <a:endParaRPr lang="uk-UA" sz="2000" b="1" i="1" dirty="0">
              <a:ln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1099" y="3068960"/>
            <a:ext cx="37970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i="1" dirty="0" smtClean="0"/>
              <a:t>З автопортретів, виконаних під час перебування в </a:t>
            </a:r>
            <a:r>
              <a:rPr lang="uk-UA" sz="1600" i="1" dirty="0" err="1" smtClean="0"/>
              <a:t>Аральській</a:t>
            </a:r>
            <a:r>
              <a:rPr lang="uk-UA" sz="1600" i="1" dirty="0" smtClean="0"/>
              <a:t> експедиції (1848—1849), до нас дійшов лише один (папір, сепія, 15.6 × 12.9, Львівський музей українського мистецтва), що його художник незабаром подарував </a:t>
            </a:r>
          </a:p>
          <a:p>
            <a:pPr algn="just"/>
            <a:r>
              <a:rPr lang="uk-UA" sz="1600" i="1" dirty="0" smtClean="0"/>
              <a:t>Аркадію </a:t>
            </a:r>
            <a:r>
              <a:rPr lang="uk-UA" sz="1600" i="1" dirty="0" err="1" smtClean="0"/>
              <a:t>Венгжиновському</a:t>
            </a:r>
            <a:r>
              <a:rPr lang="uk-UA" sz="1600" i="1" dirty="0" smtClean="0"/>
              <a:t> в Оренбурзі. Тарас Шевченко зобразив себе у вбранні, яке носив в експедиції, — звичайному цивільному пальті і світлому кашкеті з великим козирком, на обличчі — сліди втоми від нелегких мандрів.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255637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4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316" y="908720"/>
            <a:ext cx="4572000" cy="984885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Автопортрет, написаний</a:t>
            </a:r>
          </a:p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 під час </a:t>
            </a:r>
            <a:r>
              <a:rPr lang="uk-UA" sz="2000" b="1" i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Аральської</a:t>
            </a:r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 експедиції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07" y="719305"/>
            <a:ext cx="218562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256" y="3429000"/>
            <a:ext cx="39701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300" dirty="0" smtClean="0"/>
              <a:t>До цього твору близькі три портрети (полотно, олія, </a:t>
            </a:r>
            <a:r>
              <a:rPr lang="uk-UA" sz="1300" dirty="0" err="1" smtClean="0"/>
              <a:t>закомпонований</a:t>
            </a:r>
            <a:r>
              <a:rPr lang="uk-UA" sz="1300" dirty="0" smtClean="0"/>
              <a:t> в овалі, відтворений у книжці «Тарас Шевченко як маляр», Львів-Москва, 1914, де тепер цей портрет — невідомо; полотно, олія, 24.5 × 19.8, Державний Музей Тараса Шевченка; полотно, олія, 26.2 × 21.4 Державний Музей Тараса Шевченка), які щодо авторства потребують додаткового дослідження: досі не встановлено, чи це Шевченкові автопортрети, чи копії або варіанти, виконані іншими художниками. Доля намальованого під час </a:t>
            </a:r>
            <a:r>
              <a:rPr lang="uk-UA" sz="1300" dirty="0" err="1" smtClean="0"/>
              <a:t>Аральської</a:t>
            </a:r>
            <a:r>
              <a:rPr lang="uk-UA" sz="1300" dirty="0" smtClean="0"/>
              <a:t> експедиції автопортрета, надісланого Варварі Рєпніній 14 листопада 1849, через три тижні після повернення з Оренбурга, невідома.</a:t>
            </a:r>
            <a:endParaRPr lang="uk-UA" sz="13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695" y1="74125" x2="36771" y2="94750"/>
                        <a14:foregroundMark x1="96263" y1="23625" x2="73094" y2="8000"/>
                        <a14:foregroundMark x1="17339" y1="86750" x2="26457" y2="9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86" y="804959"/>
            <a:ext cx="2052012" cy="245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792" y="908720"/>
            <a:ext cx="4572000" cy="1015663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Автопортрети, </a:t>
            </a:r>
          </a:p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виконані в Оренбурзі</a:t>
            </a:r>
            <a:r>
              <a:rPr lang="uk-UA" sz="2000" b="1" i="1" dirty="0" smtClean="0">
                <a:latin typeface="Cambria" pitchFamily="18" charset="0"/>
              </a:rPr>
              <a:t/>
            </a:r>
            <a:br>
              <a:rPr lang="uk-UA" sz="2000" b="1" i="1" dirty="0" smtClean="0">
                <a:latin typeface="Cambria" pitchFamily="18" charset="0"/>
              </a:rPr>
            </a:br>
            <a:endParaRPr lang="uk-UA" sz="2000" b="1" i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5315" y="3429000"/>
            <a:ext cx="39896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І</a:t>
            </a:r>
            <a:r>
              <a:rPr lang="uk-UA" sz="1400" dirty="0" smtClean="0"/>
              <a:t>з часів перебування Т.Шевченка в Оренбурзі збереглися два автопортрети. Один із них (папір, сепія, білило, 24.3 × 18.1, Державний Музей Тараса Шевченка) виконано не пізніше 29 грудня 1849 і подаровано Лазаревському. Шевченко зобразив себе в цивільному одязі — у світлій куртці, з-під якої видно комір білої сорочки. На обличчі відчувається душевний спокій. У тому, що поет зобразив себе так, певно, мало значення те, що в цей час він жив не в жахливих умовах солдатської казарми, а на приватній квартирі, серед друзів і мав змогу малювати.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2438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207963"/>
            <a:ext cx="9510713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930">
            <a:off x="629640" y="1429950"/>
            <a:ext cx="3629658" cy="4558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0" y="79202"/>
            <a:ext cx="4572793" cy="1296144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436701" y="285769"/>
            <a:ext cx="744619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5E9EFF">
                        <a:alpha val="23000"/>
                      </a:srgbClr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Автопортрети, написані в</a:t>
            </a:r>
          </a:p>
          <a:p>
            <a:pPr algn="ctr"/>
            <a:r>
              <a:rPr lang="uk-UA" sz="23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5E9EFF">
                        <a:alpha val="23000"/>
                      </a:srgbClr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300" b="1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5E9EFF">
                        <a:alpha val="23000"/>
                      </a:srgbClr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Новопетровському</a:t>
            </a:r>
            <a:r>
              <a:rPr lang="uk-UA" sz="23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5E9EFF">
                        <a:alpha val="23000"/>
                      </a:srgbClr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укріпленні </a:t>
            </a:r>
            <a:r>
              <a:rPr lang="ru-RU" sz="2500" i="1" dirty="0" smtClean="0"/>
              <a:t/>
            </a:r>
            <a:br>
              <a:rPr lang="ru-RU" sz="2500" i="1" dirty="0" smtClean="0"/>
            </a:br>
            <a:endParaRPr lang="ru-RU" sz="2500" i="1" dirty="0"/>
          </a:p>
        </p:txBody>
      </p:sp>
      <p:sp>
        <p:nvSpPr>
          <p:cNvPr id="4" name="Прямоугольник 3"/>
          <p:cNvSpPr/>
          <p:nvPr/>
        </p:nvSpPr>
        <p:spPr>
          <a:xfrm rot="21236464">
            <a:off x="5412610" y="370408"/>
            <a:ext cx="2810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Автопортрет </a:t>
            </a:r>
            <a:endParaRPr lang="ru-RU" sz="2000" b="1" i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1851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року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9322" y="1124744"/>
            <a:ext cx="38863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500" dirty="0" smtClean="0"/>
              <a:t>Та незабаром, після арешту за порушення царської заборони і майже піврічного слідства Т.Шевченка заслано до </a:t>
            </a:r>
            <a:r>
              <a:rPr lang="uk-UA" sz="1500" dirty="0" err="1" smtClean="0"/>
              <a:t>Новопетровського</a:t>
            </a:r>
            <a:r>
              <a:rPr lang="uk-UA" sz="1500" dirty="0" smtClean="0"/>
              <a:t> укріплення. Тут Шевченко створив нові автопортрети — вражаючої сили художні документи про сім років нелюдських фізичних і моральних мук, але — всупереч усьому — й натхненної, подвижницької, героїчної творчої праці. До цих років належить низка сюжетних, жанрових малюнків, у які художник ввів автопортрети. Під час експедиції до </a:t>
            </a:r>
            <a:r>
              <a:rPr lang="uk-UA" sz="1500" dirty="0" err="1" smtClean="0"/>
              <a:t>Каратау</a:t>
            </a:r>
            <a:r>
              <a:rPr lang="uk-UA" sz="1500" dirty="0" smtClean="0"/>
              <a:t> він виконав малюнок «Шевченко серед товаришів», на якому зобразив себе за малюванням разом із Б. </a:t>
            </a:r>
            <a:r>
              <a:rPr lang="uk-UA" sz="1500" dirty="0" err="1" smtClean="0"/>
              <a:t>Залеським</a:t>
            </a:r>
            <a:r>
              <a:rPr lang="uk-UA" sz="1500" dirty="0" smtClean="0"/>
              <a:t> і Л. </a:t>
            </a:r>
            <a:r>
              <a:rPr lang="uk-UA" sz="1500" dirty="0" err="1" smtClean="0"/>
              <a:t>Турно</a:t>
            </a:r>
            <a:r>
              <a:rPr lang="uk-UA" sz="1500" dirty="0" smtClean="0"/>
              <a:t>. Його зображення тут близьке до автопортрета (тонкий брістольський картон, італійська олія, білило, Державний Музей Тараса Шевченка), створеного в липні-серпні 1851 й подарованого</a:t>
            </a:r>
          </a:p>
          <a:p>
            <a:pPr algn="just"/>
            <a:r>
              <a:rPr lang="uk-UA" sz="1500" dirty="0" smtClean="0"/>
              <a:t> Б. </a:t>
            </a:r>
            <a:r>
              <a:rPr lang="uk-UA" sz="1500" dirty="0" err="1" smtClean="0"/>
              <a:t>Залеському</a:t>
            </a:r>
            <a:r>
              <a:rPr lang="uk-UA" sz="1500" dirty="0" smtClean="0"/>
              <a:t> (який згодом технікою офорта виконав копію з нього).</a:t>
            </a: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19042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2055</Words>
  <Application>Microsoft Office PowerPoint</Application>
  <PresentationFormat>Экран (4:3)</PresentationFormat>
  <Paragraphs>216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julia</cp:lastModifiedBy>
  <cp:revision>63</cp:revision>
  <dcterms:created xsi:type="dcterms:W3CDTF">2013-05-22T12:58:28Z</dcterms:created>
  <dcterms:modified xsi:type="dcterms:W3CDTF">2013-12-14T19:24:02Z</dcterms:modified>
</cp:coreProperties>
</file>