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57" r:id="rId3"/>
    <p:sldId id="258" r:id="rId4"/>
    <p:sldId id="264" r:id="rId5"/>
    <p:sldId id="265" r:id="rId6"/>
    <p:sldId id="259" r:id="rId7"/>
    <p:sldId id="290" r:id="rId8"/>
    <p:sldId id="291" r:id="rId9"/>
    <p:sldId id="271" r:id="rId10"/>
    <p:sldId id="272" r:id="rId11"/>
    <p:sldId id="273" r:id="rId12"/>
    <p:sldId id="281" r:id="rId13"/>
    <p:sldId id="263" r:id="rId14"/>
    <p:sldId id="260" r:id="rId15"/>
    <p:sldId id="261" r:id="rId16"/>
    <p:sldId id="262" r:id="rId17"/>
    <p:sldId id="266" r:id="rId18"/>
    <p:sldId id="267" r:id="rId19"/>
    <p:sldId id="268" r:id="rId20"/>
    <p:sldId id="269" r:id="rId21"/>
    <p:sldId id="270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2" r:id="rId30"/>
    <p:sldId id="283" r:id="rId31"/>
    <p:sldId id="284" r:id="rId32"/>
    <p:sldId id="292" r:id="rId33"/>
    <p:sldId id="285" r:id="rId34"/>
    <p:sldId id="286" r:id="rId35"/>
    <p:sldId id="287" r:id="rId36"/>
    <p:sldId id="28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98A970C-30DA-4DD4-A8B0-E1EF0B6BA156}" type="datetimeFigureOut">
              <a:rPr lang="ru-RU" smtClean="0"/>
              <a:t>12.07.2014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DCD8836-9320-4349-90C7-6CCC2A26DE2A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970C-30DA-4DD4-A8B0-E1EF0B6BA156}" type="datetimeFigureOut">
              <a:rPr lang="ru-RU" smtClean="0"/>
              <a:t>12.07.2014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8836-9320-4349-90C7-6CCC2A26DE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970C-30DA-4DD4-A8B0-E1EF0B6BA156}" type="datetimeFigureOut">
              <a:rPr lang="ru-RU" smtClean="0"/>
              <a:t>12.07.2014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8836-9320-4349-90C7-6CCC2A26DE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970C-30DA-4DD4-A8B0-E1EF0B6BA156}" type="datetimeFigureOut">
              <a:rPr lang="ru-RU" smtClean="0"/>
              <a:t>12.07.2014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8836-9320-4349-90C7-6CCC2A26DE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970C-30DA-4DD4-A8B0-E1EF0B6BA156}" type="datetimeFigureOut">
              <a:rPr lang="ru-RU" smtClean="0"/>
              <a:t>12.07.2014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8836-9320-4349-90C7-6CCC2A26DE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970C-30DA-4DD4-A8B0-E1EF0B6BA156}" type="datetimeFigureOut">
              <a:rPr lang="ru-RU" smtClean="0"/>
              <a:t>12.07.2014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8836-9320-4349-90C7-6CCC2A26DE2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970C-30DA-4DD4-A8B0-E1EF0B6BA156}" type="datetimeFigureOut">
              <a:rPr lang="ru-RU" smtClean="0"/>
              <a:t>12.07.2014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8836-9320-4349-90C7-6CCC2A26DE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970C-30DA-4DD4-A8B0-E1EF0B6BA156}" type="datetimeFigureOut">
              <a:rPr lang="ru-RU" smtClean="0"/>
              <a:t>12.07.2014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8836-9320-4349-90C7-6CCC2A26DE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970C-30DA-4DD4-A8B0-E1EF0B6BA156}" type="datetimeFigureOut">
              <a:rPr lang="ru-RU" smtClean="0"/>
              <a:t>12.07.2014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8836-9320-4349-90C7-6CCC2A26DE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970C-30DA-4DD4-A8B0-E1EF0B6BA156}" type="datetimeFigureOut">
              <a:rPr lang="ru-RU" smtClean="0"/>
              <a:t>12.07.2014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8836-9320-4349-90C7-6CCC2A26DE2A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970C-30DA-4DD4-A8B0-E1EF0B6BA156}" type="datetimeFigureOut">
              <a:rPr lang="ru-RU" smtClean="0"/>
              <a:t>12.07.2014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8836-9320-4349-90C7-6CCC2A26DE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98A970C-30DA-4DD4-A8B0-E1EF0B6BA156}" type="datetimeFigureOut">
              <a:rPr lang="ru-RU" smtClean="0"/>
              <a:t>12.07.2014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DCD8836-9320-4349-90C7-6CCC2A26DE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988840"/>
            <a:ext cx="4176464" cy="1143000"/>
          </a:xfrm>
        </p:spPr>
        <p:txBody>
          <a:bodyPr>
            <a:noAutofit/>
          </a:bodyPr>
          <a:lstStyle/>
          <a:p>
            <a:r>
              <a:rPr lang="uk-UA" sz="5400" b="1" i="1" dirty="0" smtClean="0">
                <a:solidFill>
                  <a:srgbClr val="FF0000"/>
                </a:solidFill>
              </a:rPr>
              <a:t>Олесь Гончар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4040" y="3140968"/>
            <a:ext cx="3320817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uk-UA" sz="4800" b="1" i="1" dirty="0" smtClean="0">
                <a:solidFill>
                  <a:srgbClr val="00B050"/>
                </a:solidFill>
              </a:rPr>
              <a:t>Новела</a:t>
            </a:r>
          </a:p>
          <a:p>
            <a:pPr marL="68580" indent="0">
              <a:buNone/>
            </a:pPr>
            <a:r>
              <a:rPr lang="uk-UA" sz="4800" b="1" i="1" dirty="0" smtClean="0">
                <a:solidFill>
                  <a:srgbClr val="00B050"/>
                </a:solidFill>
              </a:rPr>
              <a:t>«Залізний острів»</a:t>
            </a:r>
            <a:endParaRPr lang="ru-RU" sz="4800" b="1" i="1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0"/>
            <a:ext cx="36464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360653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093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9835" y="620688"/>
            <a:ext cx="799288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                  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Види</a:t>
            </a:r>
            <a:r>
              <a:rPr lang="ru-RU" sz="3200" b="1" i="1" dirty="0" smtClean="0">
                <a:solidFill>
                  <a:srgbClr val="FF0000"/>
                </a:solidFill>
              </a:rPr>
              <a:t> роману:</a:t>
            </a:r>
          </a:p>
          <a:p>
            <a:r>
              <a:rPr lang="ru-RU" sz="2400" b="1" i="1" dirty="0" smtClean="0">
                <a:solidFill>
                  <a:srgbClr val="00B050"/>
                </a:solidFill>
              </a:rPr>
              <a:t>За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змістом</a:t>
            </a:r>
            <a:r>
              <a:rPr lang="ru-RU" sz="2400" b="1" i="1" dirty="0" smtClean="0">
                <a:solidFill>
                  <a:srgbClr val="00B050"/>
                </a:solidFill>
              </a:rPr>
              <a:t>:</a:t>
            </a:r>
          </a:p>
          <a:p>
            <a:r>
              <a:rPr lang="ru-RU" sz="2400" b="1" i="1" dirty="0" smtClean="0"/>
              <a:t>•	роман </a:t>
            </a:r>
            <a:r>
              <a:rPr lang="ru-RU" sz="2400" b="1" i="1" dirty="0" err="1" smtClean="0"/>
              <a:t>автобіографічний</a:t>
            </a:r>
            <a:r>
              <a:rPr lang="ru-RU" sz="2400" b="1" i="1" dirty="0" smtClean="0"/>
              <a:t>;</a:t>
            </a:r>
          </a:p>
          <a:p>
            <a:r>
              <a:rPr lang="ru-RU" sz="2400" b="1" i="1" dirty="0" smtClean="0"/>
              <a:t>•	роман </a:t>
            </a:r>
            <a:r>
              <a:rPr lang="ru-RU" sz="2400" b="1" i="1" dirty="0" err="1" smtClean="0"/>
              <a:t>біографічний</a:t>
            </a:r>
            <a:r>
              <a:rPr lang="ru-RU" sz="2400" b="1" i="1" dirty="0" smtClean="0"/>
              <a:t>;</a:t>
            </a:r>
          </a:p>
          <a:p>
            <a:r>
              <a:rPr lang="ru-RU" sz="2400" b="1" i="1" dirty="0" smtClean="0"/>
              <a:t>•	роман </a:t>
            </a:r>
            <a:r>
              <a:rPr lang="ru-RU" sz="2400" b="1" i="1" dirty="0" err="1" smtClean="0"/>
              <a:t>історичний</a:t>
            </a:r>
            <a:r>
              <a:rPr lang="ru-RU" sz="2400" b="1" i="1" dirty="0" smtClean="0"/>
              <a:t>;</a:t>
            </a:r>
          </a:p>
          <a:p>
            <a:r>
              <a:rPr lang="ru-RU" sz="2400" b="1" i="1" dirty="0" smtClean="0"/>
              <a:t>•	роман </a:t>
            </a:r>
            <a:r>
              <a:rPr lang="ru-RU" sz="2400" b="1" i="1" dirty="0" err="1" smtClean="0"/>
              <a:t>пригодницький</a:t>
            </a:r>
            <a:r>
              <a:rPr lang="ru-RU" sz="2400" b="1" i="1" dirty="0" smtClean="0"/>
              <a:t>;</a:t>
            </a:r>
          </a:p>
          <a:p>
            <a:r>
              <a:rPr lang="ru-RU" sz="2400" b="1" i="1" dirty="0" smtClean="0"/>
              <a:t>•	роман </a:t>
            </a:r>
            <a:r>
              <a:rPr lang="ru-RU" sz="2400" b="1" i="1" dirty="0" err="1" smtClean="0"/>
              <a:t>соціально-побутовий</a:t>
            </a:r>
            <a:r>
              <a:rPr lang="ru-RU" sz="2400" b="1" i="1" dirty="0" smtClean="0"/>
              <a:t>;</a:t>
            </a:r>
          </a:p>
          <a:p>
            <a:r>
              <a:rPr lang="ru-RU" sz="2400" b="1" i="1" dirty="0" smtClean="0"/>
              <a:t>•	</a:t>
            </a:r>
            <a:r>
              <a:rPr lang="ru-RU" sz="2400" b="1" i="1" dirty="0" err="1" smtClean="0"/>
              <a:t>соціально-психологічний</a:t>
            </a:r>
            <a:r>
              <a:rPr lang="ru-RU" sz="2400" b="1" i="1" dirty="0" smtClean="0"/>
              <a:t> роман;</a:t>
            </a:r>
          </a:p>
          <a:p>
            <a:r>
              <a:rPr lang="ru-RU" sz="2400" b="1" i="1" dirty="0" smtClean="0"/>
              <a:t>•	роман </a:t>
            </a:r>
            <a:r>
              <a:rPr lang="ru-RU" sz="2400" b="1" i="1" dirty="0" err="1" smtClean="0"/>
              <a:t>фантастичний</a:t>
            </a:r>
            <a:r>
              <a:rPr lang="ru-RU" sz="2400" b="1" i="1" dirty="0" smtClean="0"/>
              <a:t>;</a:t>
            </a:r>
          </a:p>
          <a:p>
            <a:r>
              <a:rPr lang="ru-RU" sz="2400" b="1" i="1" dirty="0" smtClean="0"/>
              <a:t>•	роман </a:t>
            </a:r>
            <a:r>
              <a:rPr lang="ru-RU" sz="2400" b="1" i="1" dirty="0" err="1" smtClean="0"/>
              <a:t>філософський</a:t>
            </a:r>
            <a:r>
              <a:rPr lang="ru-RU" sz="2400" b="1" i="1" dirty="0" smtClean="0"/>
              <a:t>;</a:t>
            </a:r>
          </a:p>
          <a:p>
            <a:r>
              <a:rPr lang="ru-RU" sz="2400" b="1" i="1" dirty="0" smtClean="0"/>
              <a:t>•	роман </a:t>
            </a:r>
            <a:r>
              <a:rPr lang="ru-RU" sz="2400" b="1" i="1" dirty="0" err="1" smtClean="0"/>
              <a:t>детективний</a:t>
            </a:r>
            <a:r>
              <a:rPr lang="ru-RU" sz="2400" b="1" i="1" dirty="0" smtClean="0"/>
              <a:t>.</a:t>
            </a:r>
          </a:p>
          <a:p>
            <a:r>
              <a:rPr lang="ru-RU" sz="2400" b="1" i="1" dirty="0" smtClean="0">
                <a:solidFill>
                  <a:srgbClr val="00B050"/>
                </a:solidFill>
              </a:rPr>
              <a:t>За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будовою</a:t>
            </a:r>
            <a:r>
              <a:rPr lang="ru-RU" sz="2400" b="1" i="1" dirty="0" smtClean="0">
                <a:solidFill>
                  <a:srgbClr val="00B050"/>
                </a:solidFill>
              </a:rPr>
              <a:t>:</a:t>
            </a:r>
          </a:p>
          <a:p>
            <a:r>
              <a:rPr lang="ru-RU" sz="2400" b="1" i="1" dirty="0" smtClean="0"/>
              <a:t>•         роман у </a:t>
            </a:r>
            <a:r>
              <a:rPr lang="ru-RU" sz="2400" b="1" i="1" dirty="0" err="1" smtClean="0"/>
              <a:t>віршах</a:t>
            </a:r>
            <a:r>
              <a:rPr lang="ru-RU" sz="2400" b="1" i="1" dirty="0" smtClean="0"/>
              <a:t>;</a:t>
            </a:r>
          </a:p>
          <a:p>
            <a:r>
              <a:rPr lang="ru-RU" sz="2400" b="1" i="1" dirty="0" smtClean="0"/>
              <a:t>•         роман у </a:t>
            </a:r>
            <a:r>
              <a:rPr lang="ru-RU" sz="2400" b="1" i="1" dirty="0" err="1" smtClean="0"/>
              <a:t>новелах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-1612"/>
            <a:ext cx="36464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D:\картинки 2014\28272_html_711947b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79" y="3933056"/>
            <a:ext cx="2857500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D:\Наташа\фотка картинки\фотки 2\kopiya2de75a8025e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8" y="-27384"/>
            <a:ext cx="1663071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352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6464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D:\Наташа\фотка картинки\фотки 2\kopiya2de75a8025e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283022" cy="99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349479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</a:rPr>
              <a:t>Рома́н у нове́лах </a:t>
            </a:r>
            <a:r>
              <a:rPr lang="vi-VN" sz="2800" b="1" i="1" dirty="0"/>
              <a:t>— один із різновидів роману, який використовує новелу як основну композиційну одиницю. Ця форма зародилася в європейській літературі («крутійській» роман). Вирізняються кілька способів побудови роману в новелах — ланцюговий, паралельний та інші. </a:t>
            </a:r>
          </a:p>
          <a:p>
            <a:r>
              <a:rPr lang="vi-VN" sz="2800" b="1" i="1" dirty="0"/>
              <a:t>        В  українській   літературі   цей   жанр започаткував  Юрій  Яновський  романом «Вершники».</a:t>
            </a:r>
          </a:p>
        </p:txBody>
      </p:sp>
    </p:spTree>
    <p:extLst>
      <p:ext uri="{BB962C8B-B14F-4D97-AF65-F5344CB8AC3E}">
        <p14:creationId xmlns:p14="http://schemas.microsoft.com/office/powerpoint/2010/main" val="759788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0"/>
            <a:ext cx="36464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764704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>
                <a:solidFill>
                  <a:srgbClr val="FF0000"/>
                </a:solidFill>
              </a:rPr>
              <a:t>Типи</a:t>
            </a:r>
            <a:r>
              <a:rPr lang="ru-RU" sz="3200" b="1" i="1" dirty="0">
                <a:solidFill>
                  <a:srgbClr val="FF0000"/>
                </a:solidFill>
              </a:rPr>
              <a:t> роману у </a:t>
            </a:r>
            <a:r>
              <a:rPr lang="ru-RU" sz="3200" b="1" i="1" dirty="0" err="1">
                <a:solidFill>
                  <a:srgbClr val="FF0000"/>
                </a:solidFill>
              </a:rPr>
              <a:t>новелах</a:t>
            </a:r>
            <a:r>
              <a:rPr lang="ru-RU" sz="3200" b="1" i="1" dirty="0">
                <a:solidFill>
                  <a:srgbClr val="FF0000"/>
                </a:solidFill>
              </a:rPr>
              <a:t> за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будовою</a:t>
            </a:r>
            <a:r>
              <a:rPr lang="ru-RU" sz="3200" b="1" i="1" dirty="0" smtClean="0">
                <a:solidFill>
                  <a:srgbClr val="FF0000"/>
                </a:solidFill>
              </a:rPr>
              <a:t>: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628800"/>
            <a:ext cx="1978427" cy="461665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err="1"/>
              <a:t>Східчастий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0121" y="1628800"/>
            <a:ext cx="1712328" cy="461665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err="1"/>
              <a:t>Кільцевий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94449" y="1636831"/>
            <a:ext cx="2053767" cy="461665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err="1"/>
              <a:t>Рівнобіжний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098496"/>
            <a:ext cx="2664296" cy="42473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/>
              <a:t>З метою </a:t>
            </a:r>
            <a:r>
              <a:rPr lang="ru-RU" b="1" i="1" dirty="0" err="1"/>
              <a:t>спостереження</a:t>
            </a:r>
            <a:r>
              <a:rPr lang="ru-RU" b="1" i="1" dirty="0"/>
              <a:t> </a:t>
            </a:r>
            <a:r>
              <a:rPr lang="ru-RU" b="1" i="1" dirty="0" err="1"/>
              <a:t>поступального</a:t>
            </a:r>
            <a:r>
              <a:rPr lang="ru-RU" b="1" i="1" dirty="0"/>
              <a:t> </a:t>
            </a:r>
            <a:r>
              <a:rPr lang="ru-RU" b="1" i="1" dirty="0" err="1"/>
              <a:t>руху</a:t>
            </a:r>
            <a:r>
              <a:rPr lang="ru-RU" b="1" i="1" dirty="0"/>
              <a:t> у </a:t>
            </a:r>
            <a:r>
              <a:rPr lang="ru-RU" b="1" i="1" dirty="0" err="1"/>
              <a:t>романі</a:t>
            </a:r>
            <a:r>
              <a:rPr lang="ru-RU" b="1" i="1" dirty="0"/>
              <a:t> </a:t>
            </a:r>
            <a:r>
              <a:rPr lang="ru-RU" b="1" i="1" dirty="0" err="1"/>
              <a:t>кожен</a:t>
            </a:r>
            <a:r>
              <a:rPr lang="ru-RU" b="1" i="1" dirty="0"/>
              <a:t> </a:t>
            </a:r>
            <a:r>
              <a:rPr lang="ru-RU" b="1" i="1" dirty="0" err="1"/>
              <a:t>новий</a:t>
            </a:r>
            <a:r>
              <a:rPr lang="ru-RU" b="1" i="1" dirty="0"/>
              <a:t> </a:t>
            </a:r>
            <a:r>
              <a:rPr lang="ru-RU" b="1" i="1" dirty="0" err="1"/>
              <a:t>епізод</a:t>
            </a:r>
            <a:r>
              <a:rPr lang="ru-RU" b="1" i="1" dirty="0"/>
              <a:t> </a:t>
            </a:r>
            <a:r>
              <a:rPr lang="ru-RU" b="1" i="1" dirty="0" err="1"/>
              <a:t>розширює</a:t>
            </a:r>
            <a:r>
              <a:rPr lang="ru-RU" b="1" i="1" dirty="0"/>
              <a:t> </a:t>
            </a:r>
            <a:r>
              <a:rPr lang="ru-RU" b="1" i="1" dirty="0" err="1"/>
              <a:t>тематичний</a:t>
            </a:r>
            <a:r>
              <a:rPr lang="ru-RU" b="1" i="1" dirty="0"/>
              <a:t> </a:t>
            </a:r>
            <a:r>
              <a:rPr lang="ru-RU" b="1" i="1" dirty="0" err="1"/>
              <a:t>матеріал</a:t>
            </a:r>
            <a:r>
              <a:rPr lang="ru-RU" b="1" i="1" dirty="0"/>
              <a:t>, </a:t>
            </a:r>
            <a:r>
              <a:rPr lang="ru-RU" b="1" i="1" dirty="0" err="1"/>
              <a:t>кожна</a:t>
            </a:r>
            <a:r>
              <a:rPr lang="ru-RU" b="1" i="1" dirty="0"/>
              <a:t> нова </a:t>
            </a:r>
            <a:r>
              <a:rPr lang="ru-RU" b="1" i="1" dirty="0" err="1"/>
              <a:t>пригода</a:t>
            </a:r>
            <a:r>
              <a:rPr lang="ru-RU" b="1" i="1" dirty="0"/>
              <a:t> </a:t>
            </a:r>
            <a:r>
              <a:rPr lang="ru-RU" b="1" i="1" dirty="0" err="1"/>
              <a:t>складніша</a:t>
            </a:r>
            <a:r>
              <a:rPr lang="ru-RU" b="1" i="1" dirty="0"/>
              <a:t> </a:t>
            </a:r>
            <a:r>
              <a:rPr lang="ru-RU" b="1" i="1" dirty="0" err="1"/>
              <a:t>попередньої</a:t>
            </a:r>
            <a:r>
              <a:rPr lang="ru-RU" b="1" i="1" dirty="0"/>
              <a:t>; </a:t>
            </a:r>
            <a:r>
              <a:rPr lang="ru-RU" b="1" i="1" dirty="0" err="1"/>
              <a:t>відкриваються</a:t>
            </a:r>
            <a:r>
              <a:rPr lang="ru-RU" b="1" i="1" dirty="0"/>
              <a:t> </a:t>
            </a:r>
            <a:r>
              <a:rPr lang="ru-RU" b="1" i="1" dirty="0" err="1"/>
              <a:t>нові</a:t>
            </a:r>
            <a:r>
              <a:rPr lang="ru-RU" b="1" i="1" dirty="0"/>
              <a:t> </a:t>
            </a:r>
            <a:r>
              <a:rPr lang="ru-RU" b="1" i="1" dirty="0" err="1"/>
              <a:t>сторони</a:t>
            </a:r>
            <a:r>
              <a:rPr lang="ru-RU" b="1" i="1" dirty="0"/>
              <a:t> </a:t>
            </a:r>
            <a:r>
              <a:rPr lang="ru-RU" b="1" i="1" dirty="0" err="1"/>
              <a:t>внутрішнього</a:t>
            </a:r>
            <a:r>
              <a:rPr lang="ru-RU" b="1" i="1" dirty="0"/>
              <a:t> </a:t>
            </a:r>
            <a:r>
              <a:rPr lang="ru-RU" b="1" i="1" dirty="0" err="1"/>
              <a:t>світу</a:t>
            </a:r>
            <a:r>
              <a:rPr lang="ru-RU" b="1" i="1" dirty="0"/>
              <a:t> героя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2098496"/>
            <a:ext cx="2520280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/>
              <a:t>Новела, яка </a:t>
            </a:r>
            <a:r>
              <a:rPr lang="ru-RU" b="1" i="1" dirty="0" err="1"/>
              <a:t>обрамляє</a:t>
            </a:r>
            <a:r>
              <a:rPr lang="ru-RU" b="1" i="1" dirty="0"/>
              <a:t> роман, </a:t>
            </a:r>
            <a:r>
              <a:rPr lang="ru-RU" b="1" i="1" dirty="0" err="1"/>
              <a:t>розсовується</a:t>
            </a:r>
            <a:r>
              <a:rPr lang="ru-RU" b="1" i="1" dirty="0"/>
              <a:t>. </a:t>
            </a:r>
            <a:r>
              <a:rPr lang="ru-RU" b="1" i="1" dirty="0" err="1"/>
              <a:t>Виклад</a:t>
            </a:r>
            <a:r>
              <a:rPr lang="ru-RU" b="1" i="1" dirty="0"/>
              <a:t> </a:t>
            </a:r>
            <a:r>
              <a:rPr lang="ru-RU" b="1" i="1" dirty="0" err="1"/>
              <a:t>її</a:t>
            </a:r>
            <a:r>
              <a:rPr lang="ru-RU" b="1" i="1" dirty="0"/>
              <a:t> </a:t>
            </a:r>
            <a:r>
              <a:rPr lang="ru-RU" b="1" i="1" dirty="0" err="1"/>
              <a:t>розтягується</a:t>
            </a:r>
            <a:r>
              <a:rPr lang="ru-RU" b="1" i="1" dirty="0"/>
              <a:t> на весь роман, в </a:t>
            </a:r>
            <a:r>
              <a:rPr lang="ru-RU" b="1" i="1" dirty="0" err="1"/>
              <a:t>неї</a:t>
            </a:r>
            <a:r>
              <a:rPr lang="ru-RU" b="1" i="1" dirty="0"/>
              <a:t> </a:t>
            </a:r>
            <a:r>
              <a:rPr lang="ru-RU" b="1" i="1" dirty="0" err="1" smtClean="0"/>
              <a:t>впроваджуються</a:t>
            </a:r>
            <a:r>
              <a:rPr lang="ru-RU" b="1" i="1" dirty="0"/>
              <a:t>,</a:t>
            </a:r>
            <a:r>
              <a:rPr lang="ru-RU" b="1" i="1" dirty="0" smtClean="0"/>
              <a:t> </a:t>
            </a:r>
            <a:r>
              <a:rPr lang="ru-RU" b="1" i="1" dirty="0"/>
              <a:t>як </a:t>
            </a:r>
            <a:r>
              <a:rPr lang="ru-RU" b="1" i="1" dirty="0" err="1"/>
              <a:t>перебуваючі</a:t>
            </a:r>
            <a:r>
              <a:rPr lang="ru-RU" b="1" i="1" dirty="0"/>
              <a:t> </a:t>
            </a:r>
            <a:r>
              <a:rPr lang="ru-RU" b="1" i="1" dirty="0" err="1" smtClean="0"/>
              <a:t>епізоди</a:t>
            </a:r>
            <a:r>
              <a:rPr lang="ru-RU" b="1" i="1" dirty="0" smtClean="0"/>
              <a:t>, </a:t>
            </a:r>
            <a:r>
              <a:rPr lang="ru-RU" b="1" i="1" dirty="0" err="1"/>
              <a:t>всі</a:t>
            </a:r>
            <a:r>
              <a:rPr lang="ru-RU" b="1" i="1" dirty="0"/>
              <a:t> </a:t>
            </a:r>
            <a:r>
              <a:rPr lang="ru-RU" b="1" i="1" dirty="0" err="1"/>
              <a:t>інші</a:t>
            </a:r>
            <a:r>
              <a:rPr lang="ru-RU" b="1" i="1" dirty="0"/>
              <a:t> </a:t>
            </a:r>
            <a:r>
              <a:rPr lang="ru-RU" b="1" i="1" dirty="0" smtClean="0"/>
              <a:t>новели.</a:t>
            </a:r>
            <a:endParaRPr lang="ru-RU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2098496"/>
            <a:ext cx="2275137" cy="40318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1" dirty="0" err="1"/>
              <a:t>Персонажі</a:t>
            </a:r>
            <a:r>
              <a:rPr lang="ru-RU" sz="1600" b="1" i="1" dirty="0"/>
              <a:t> </a:t>
            </a:r>
            <a:r>
              <a:rPr lang="ru-RU" sz="1600" b="1" i="1" dirty="0" err="1"/>
              <a:t>поділяються</a:t>
            </a:r>
            <a:r>
              <a:rPr lang="ru-RU" sz="1600" b="1" i="1" dirty="0"/>
              <a:t> на </a:t>
            </a:r>
            <a:r>
              <a:rPr lang="ru-RU" sz="1600" b="1" i="1" dirty="0" err="1"/>
              <a:t>кілька</a:t>
            </a:r>
            <a:r>
              <a:rPr lang="ru-RU" sz="1600" b="1" i="1" dirty="0"/>
              <a:t> </a:t>
            </a:r>
            <a:r>
              <a:rPr lang="ru-RU" sz="1600" b="1" i="1" dirty="0" err="1"/>
              <a:t>самостійних</a:t>
            </a:r>
            <a:r>
              <a:rPr lang="ru-RU" sz="1600" b="1" i="1" dirty="0"/>
              <a:t> </a:t>
            </a:r>
            <a:r>
              <a:rPr lang="ru-RU" sz="1600" b="1" i="1" dirty="0" err="1"/>
              <a:t>груп</a:t>
            </a:r>
            <a:r>
              <a:rPr lang="ru-RU" sz="1600" b="1" i="1" dirty="0"/>
              <a:t>. </a:t>
            </a:r>
            <a:r>
              <a:rPr lang="ru-RU" sz="1600" b="1" i="1" dirty="0" err="1"/>
              <a:t>Історія</a:t>
            </a:r>
            <a:r>
              <a:rPr lang="ru-RU" sz="1600" b="1" i="1" dirty="0"/>
              <a:t> </a:t>
            </a:r>
            <a:r>
              <a:rPr lang="ru-RU" sz="1600" b="1" i="1" dirty="0" err="1"/>
              <a:t>кожної</a:t>
            </a:r>
            <a:r>
              <a:rPr lang="ru-RU" sz="1600" b="1" i="1" dirty="0"/>
              <a:t> </a:t>
            </a:r>
            <a:r>
              <a:rPr lang="ru-RU" sz="1600" b="1" i="1" dirty="0" err="1"/>
              <a:t>групи</a:t>
            </a:r>
            <a:r>
              <a:rPr lang="ru-RU" sz="1600" b="1" i="1" dirty="0"/>
              <a:t>, </a:t>
            </a:r>
            <a:r>
              <a:rPr lang="ru-RU" sz="1600" b="1" i="1" dirty="0" err="1"/>
              <a:t>їхньої</a:t>
            </a:r>
            <a:r>
              <a:rPr lang="ru-RU" sz="1600" b="1" i="1" dirty="0"/>
              <a:t> </a:t>
            </a:r>
            <a:r>
              <a:rPr lang="ru-RU" sz="1600" b="1" i="1" dirty="0" err="1"/>
              <a:t>дії</a:t>
            </a:r>
            <a:r>
              <a:rPr lang="ru-RU" sz="1600" b="1" i="1" dirty="0"/>
              <a:t> </a:t>
            </a:r>
            <a:r>
              <a:rPr lang="ru-RU" sz="1600" b="1" i="1" dirty="0" err="1"/>
              <a:t>складають</a:t>
            </a:r>
            <a:r>
              <a:rPr lang="ru-RU" sz="1600" b="1" i="1" dirty="0"/>
              <a:t> </a:t>
            </a:r>
            <a:r>
              <a:rPr lang="ru-RU" sz="1600" b="1" i="1" dirty="0" err="1"/>
              <a:t>особливий</a:t>
            </a:r>
            <a:r>
              <a:rPr lang="ru-RU" sz="1600" b="1" i="1" dirty="0"/>
              <a:t> «план». </a:t>
            </a:r>
            <a:r>
              <a:rPr lang="ru-RU" sz="1600" b="1" i="1" dirty="0" err="1"/>
              <a:t>Герої</a:t>
            </a:r>
            <a:r>
              <a:rPr lang="ru-RU" sz="1600" b="1" i="1" dirty="0"/>
              <a:t> одного плану </a:t>
            </a:r>
            <a:r>
              <a:rPr lang="ru-RU" sz="1600" b="1" i="1" dirty="0" err="1"/>
              <a:t>переходять</a:t>
            </a:r>
            <a:r>
              <a:rPr lang="ru-RU" sz="1600" b="1" i="1" dirty="0"/>
              <a:t> у </a:t>
            </a:r>
            <a:r>
              <a:rPr lang="ru-RU" sz="1600" b="1" i="1" dirty="0" err="1"/>
              <a:t>рівнобіжний</a:t>
            </a:r>
            <a:r>
              <a:rPr lang="ru-RU" sz="1600" b="1" i="1" dirty="0"/>
              <a:t> </a:t>
            </a:r>
            <a:r>
              <a:rPr lang="ru-RU" sz="1600" b="1" i="1" dirty="0" err="1"/>
              <a:t>потік</a:t>
            </a:r>
            <a:r>
              <a:rPr lang="ru-RU" sz="1600" b="1" i="1" dirty="0"/>
              <a:t> – у </a:t>
            </a:r>
            <a:r>
              <a:rPr lang="ru-RU" sz="1600" b="1" i="1" dirty="0" err="1"/>
              <a:t>інший</a:t>
            </a:r>
            <a:r>
              <a:rPr lang="ru-RU" sz="1600" b="1" i="1" dirty="0"/>
              <a:t> план, </a:t>
            </a:r>
            <a:r>
              <a:rPr lang="ru-RU" sz="1600" b="1" i="1" dirty="0" err="1"/>
              <a:t>відбувається</a:t>
            </a:r>
            <a:r>
              <a:rPr lang="ru-RU" sz="1600" b="1" i="1" dirty="0"/>
              <a:t> </a:t>
            </a:r>
            <a:r>
              <a:rPr lang="ru-RU" sz="1600" b="1" i="1" dirty="0" err="1"/>
              <a:t>обмін</a:t>
            </a:r>
            <a:r>
              <a:rPr lang="ru-RU" sz="1600" b="1" i="1" dirty="0"/>
              <a:t> персонажами й мотивами </a:t>
            </a:r>
            <a:r>
              <a:rPr lang="ru-RU" sz="1600" b="1" i="1" dirty="0" err="1"/>
              <a:t>між</a:t>
            </a:r>
            <a:r>
              <a:rPr lang="ru-RU" sz="1600" b="1" i="1" dirty="0"/>
              <a:t> </a:t>
            </a:r>
            <a:r>
              <a:rPr lang="ru-RU" sz="1600" b="1" i="1" dirty="0" err="1"/>
              <a:t>оповідальними</a:t>
            </a:r>
            <a:r>
              <a:rPr lang="ru-RU" sz="1600" b="1" i="1" dirty="0"/>
              <a:t> </a:t>
            </a:r>
            <a:r>
              <a:rPr lang="ru-RU" sz="1600" b="1" i="1" dirty="0" smtClean="0"/>
              <a:t>планами.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268571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2520398" cy="529128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Словник: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08912" cy="5400600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solidFill>
                  <a:srgbClr val="00B050"/>
                </a:solidFill>
              </a:rPr>
              <a:t>Тронка</a:t>
            </a:r>
            <a:r>
              <a:rPr lang="uk-UA" sz="3600" b="1" i="1" dirty="0" smtClean="0"/>
              <a:t> – невеличкий дзвоник на шиї у вівці, щоб та не заблукала.</a:t>
            </a:r>
          </a:p>
          <a:p>
            <a:endParaRPr lang="uk-UA" sz="3600" b="1" i="1" dirty="0"/>
          </a:p>
          <a:p>
            <a:pPr marL="68580" indent="0">
              <a:buNone/>
            </a:pPr>
            <a:r>
              <a:rPr lang="uk-UA" sz="4000" b="1" i="1" dirty="0" smtClean="0">
                <a:solidFill>
                  <a:srgbClr val="FF0000"/>
                </a:solidFill>
              </a:rPr>
              <a:t>Символічна назва роману:</a:t>
            </a:r>
          </a:p>
          <a:p>
            <a:r>
              <a:rPr lang="uk-UA" sz="3600" b="1" i="1" dirty="0" smtClean="0">
                <a:solidFill>
                  <a:srgbClr val="00B050"/>
                </a:solidFill>
              </a:rPr>
              <a:t>Тронка</a:t>
            </a:r>
            <a:r>
              <a:rPr lang="uk-UA" sz="3600" b="1" i="1" dirty="0" smtClean="0"/>
              <a:t> – це голос українського степу, голос життя поетичного образу України.</a:t>
            </a:r>
            <a:endParaRPr lang="ru-RU" sz="3600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28800"/>
            <a:ext cx="1905000" cy="1704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964" y="0"/>
            <a:ext cx="36464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https://encrypted-tbn3.gstatic.com/images?q=tbn:ANd9GcTElgro3jVd4RVJw-9X4mFeC2oxLhwuWIJzXdz6SM84GSsmHMOb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2"/>
          <a:stretch/>
        </p:blipFill>
        <p:spPr bwMode="auto">
          <a:xfrm>
            <a:off x="8360668" y="0"/>
            <a:ext cx="783332" cy="10527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1096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7920880" cy="604867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uk-UA" sz="3200" b="1" i="1" dirty="0" smtClean="0">
                <a:solidFill>
                  <a:srgbClr val="FF0000"/>
                </a:solidFill>
              </a:rPr>
              <a:t>Композиція:</a:t>
            </a:r>
          </a:p>
          <a:p>
            <a:pPr marL="68580" indent="0">
              <a:buNone/>
            </a:pPr>
            <a:r>
              <a:rPr lang="uk-UA" sz="2800" b="1" i="1" dirty="0" smtClean="0">
                <a:solidFill>
                  <a:srgbClr val="FF0000"/>
                </a:solidFill>
              </a:rPr>
              <a:t>12 новел </a:t>
            </a:r>
            <a:r>
              <a:rPr lang="uk-UA" sz="2800" b="1" i="1" dirty="0" smtClean="0"/>
              <a:t>«Тронки» – це дванадцять завершених історій,об</a:t>
            </a:r>
            <a:r>
              <a:rPr lang="en-US" sz="2800" b="1" i="1" dirty="0" smtClean="0"/>
              <a:t>’</a:t>
            </a:r>
            <a:r>
              <a:rPr lang="uk-UA" sz="2800" b="1" i="1" dirty="0" err="1" smtClean="0"/>
              <a:t>єднаних</a:t>
            </a:r>
            <a:r>
              <a:rPr lang="uk-UA" sz="2800" b="1" i="1" dirty="0" smtClean="0"/>
              <a:t> авторським задумом,а також спільними героями чи проблемою або темою.</a:t>
            </a:r>
          </a:p>
          <a:p>
            <a:pPr marL="68580" indent="0">
              <a:buNone/>
            </a:pPr>
            <a:r>
              <a:rPr lang="uk-UA" sz="2800" b="1" i="1" dirty="0" smtClean="0">
                <a:solidFill>
                  <a:srgbClr val="FF0000"/>
                </a:solidFill>
              </a:rPr>
              <a:t>Проблематика:</a:t>
            </a:r>
          </a:p>
          <a:p>
            <a:pPr marL="68580" indent="0">
              <a:buNone/>
            </a:pPr>
            <a:r>
              <a:rPr lang="uk-UA" sz="2800" b="1" i="1" dirty="0" smtClean="0">
                <a:solidFill>
                  <a:schemeClr val="tx1"/>
                </a:solidFill>
              </a:rPr>
              <a:t>*екологія; </a:t>
            </a:r>
          </a:p>
          <a:p>
            <a:pPr marL="68580" indent="0">
              <a:buNone/>
            </a:pPr>
            <a:r>
              <a:rPr lang="uk-UA" sz="2800" b="1" i="1" dirty="0" smtClean="0">
                <a:solidFill>
                  <a:schemeClr val="tx1"/>
                </a:solidFill>
              </a:rPr>
              <a:t>*гармонія природи і людини; </a:t>
            </a:r>
          </a:p>
          <a:p>
            <a:pPr marL="68580" indent="0">
              <a:buNone/>
            </a:pPr>
            <a:r>
              <a:rPr lang="uk-UA" sz="2800" b="1" i="1" dirty="0" smtClean="0">
                <a:solidFill>
                  <a:schemeClr val="tx1"/>
                </a:solidFill>
              </a:rPr>
              <a:t>*ставлення людини до праці як мірило духовності;</a:t>
            </a:r>
          </a:p>
          <a:p>
            <a:pPr marL="68580" indent="0">
              <a:buNone/>
            </a:pPr>
            <a:r>
              <a:rPr lang="uk-UA" sz="2800" b="1" i="1" dirty="0">
                <a:solidFill>
                  <a:schemeClr val="tx1"/>
                </a:solidFill>
              </a:rPr>
              <a:t>*</a:t>
            </a:r>
            <a:r>
              <a:rPr lang="uk-UA" sz="2800" b="1" i="1" dirty="0" smtClean="0">
                <a:solidFill>
                  <a:schemeClr val="tx1"/>
                </a:solidFill>
              </a:rPr>
              <a:t> взаємини батьків і дітей;</a:t>
            </a:r>
          </a:p>
          <a:p>
            <a:pPr marL="68580" indent="0">
              <a:buNone/>
            </a:pPr>
            <a:r>
              <a:rPr lang="uk-UA" sz="2800" b="1" i="1" dirty="0" smtClean="0">
                <a:solidFill>
                  <a:schemeClr val="tx1"/>
                </a:solidFill>
              </a:rPr>
              <a:t>*війна і мир.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4" name="AutoShape 2" descr="data:image/jpeg;base64,/9j/4AAQSkZJRgABAQAAAQABAAD/2wCEAAkGBxQTEhQUExQWFRUXGBoVFxcXGBYYGhkcFxgXFx8aFhgcHCogHxwlHBYXITEiJSkrLi4uFx8zODMsNygtLisBCgoKDg0OGxAQGywmICQsLCwsLCwsLzQsLCwsLCwsNCwsLC0sLCwsLCwsLCwsLCwsLCwsLCwsLCwsLCwsLCwsLP/AABEIALEBHAMBIgACEQEDEQH/xAAcAAACAwEBAQEAAAAAAAAAAAAEBQIDBgEABwj/xABCEAACAQMDAgMFBQUHAwMFAAABAhEAAyEEEjEFQRMiUQYyYXGBQpGhsfAUI1LB0QczYnKCsuEVw/FzkuIkNKKzwv/EABkBAAMBAQEAAAAAAAAAAAAAAAECAwAEBf/EAC0RAAICAQMCAwcFAQAAAAAAAAABAhEhAxIxQVEEImETMnGBkfDxFKGxwdFC/9oADAMBAAIRAxEAPwDb6PJW4HK7wCbZO5D8VJGG+WD3Heret6YXNPdVhI2tIxxBDROJKFhn1ojUW23LtIU5mV3SBGORHPNBdY6gBNpXRGIO+45AWysDzHcNu8hhtVuZmCAau6o5kqMPqulNpUs67SBH07IrXLTAkWgyqCQ4BY2RBkNuCcgRIpt0rqdiQXFxL90btoFxwPtHYYbcu2GUwSPlww6R1ZFvDSWVd7dsGXN6SANvnB3SwySQc+kjgHrfsfaB3lfE0qqpVVZ99gAkk2wDBsjyvC+YQdsgBa5mk3cRueBb117+o1Danp91SLSbXWCpYglWPmQhsEe92EiZph0f21vC3aN2w9tSwV3uKyqMgkhNu6Nh8oEAkHmsXq/bvX2Dd07XN8zbS6gAlRjdbbbJJGQZkTW69nNYNd09hrJuNbBmQu88ySHOTAMyADJicVPPvWZIe+z/AFG7fctaNj9nzDIIZiCV3FZkHAwYrTJc5B7d+3/FYfp2uTSJZdAr+MdrhdwLRElRkKUk+WTMmPhulNHSkpIpEFtau2Ye26nxDEdmaPh7rQO47cYqy7LB0e1uDAhgWUoykbdvqZE8qBzmsTreiXX6hm01uyz7w6MAW2Kc4XaILOdr5YNzX0EVoSbbT6DRdmOt9KXwribVD2HFm8yjzXLfgBVuHsSLVy2xwZNkgZCwy0Nm3obNy4pa6LjeIgmW27FAUGYgRMjHmNU+2uoawjX7YJLWzacLG8CZR1E+bY7EFe4uNGRDfMbSajW37Wn0xdlADF3ZlW2FEqJH2AIAEE+lJqK35ee4HKnSPsXTesafVqwtsr/xIeR/mU/I/dV2vKBG3EAKDuyBhskEHGfiM1mvY3ol/SN4bBWQ+YsGJKja21BPvJIIGFIjimt72atvduXGZtrkE21JUGB9sgyfNnt3HemTlSxk1uhf13puo2i7prqwiGFFsODJB8gzIA4A7LA94kYLV+zmp1NwC/ZS0gdmQeJtWboW4SDkSYUdvMwGK+o6zren0wKOxUW1BiGwshRk8xI79+9YLqvWN11rllXuM5H7sWVIkNIDA7gCdqsWYgeWexNS1ZJVT57P60JKu4f07o1jpuo0xDl7jqLDWyiMyl/MHDgeUBgRBIkOxkxBB9ptGty+Xs+KGtyr3NyES4VslgQMyM4njvQWv9p11DXLb2xavumLjCFJIgyYIKlRbWZIDNAJwTo7WhN8bLiWvDCMPGRCxgEiR/ikTIkZPJoTTk0l9eufl9QOmqR876joW1W1TqWYIGW2Dscqw3EKzoFEQJJOBPY4pL0Eau8Rb09rxLiBlO0btqlSCDcMhQ0PBkZYgcxWv6/qAmnW1Y2KN2823Yi8hG2biyRO6I2kEwMDmMzZ9pW0mrW9pFKI6BLttiG8QmWZ8AdyGBAECOxM2hlGWSzrHsf4Y2qpLXChV3LAA3NxhTCmfNb5B974Vo9P/Z9c8TTXkiwSpXUL5YRkQIDbUYKuyknPLg5o7of7TrCuoseEltWdUt3HUCMTuVbbuZCzkjJn56xtTqbcNdsW2U4Pg3WZ0mOQ6KGHrBHaFqmlC093D7m5R816n/Z3dLMti2DyAWfaPKASR8yYGOxOINKtNoNPpLy2tUoZwwJuIxbZJthV8MNDD3uxMtOQtfQvaBLmpvWtmmctZ8xD3bdvy3Ny7jb37yCVOCq7ipG6AQ0OndDvW2R7gtILasqlF33BLAFyS2HKKsEboDsMRJeOk1hNgyivpt+wNReuJaW1bdbYDlfD3tNwtCbZ4KHtmJyDtaX2S8hBhrbqQechh8sY9aWa/Rru3P4nvRHl2CEDk3MSQQOBHB4FX9FvpeS5ZaCBzb4hG+yVA8qxiNxmfSqaWs922VU7rn9ycl1PlHWLQtkmyRctb9u8jLMByVntDQcjLHG4ADaHpr6g3MHcoZsKoQRnLSAogGPkPWnXUOhM+vNtEa1ba7jbbClbe4AsF4CxME4gTTwM4fwNLYez4Fxcm2m28s484CwrFZJJbiexpIQKOWMDH2X9nRYtqXH7yM8DJO7PcwYAB/hnBgK8YUQAYEiDGRMx9arZa9TTSiqRxytu2DMtZX2tuD3G1YtIYVraruuE5bsdwBA74+cxSz2+6kbgNraUWQfOg3PtkSAcqs9+cHtWf6Z0pb1osrBTbxdJnG6fD8NR75Yqy7eZIgdzDU8RuuEUU09KvM2fRtDesgJatuuEUqu4btpAgkcyefrQHUerElrOlAu3hzxst5iXaYn/AAiTjNLvZv2TYKW1KqN0HZgvjPmf7OTkLnyiTEitXbsKohVCj0UAD04FdOm5yjnBzzUIyxkzp9n1W4Cq7tw/eXGbzMQZkjvMk/QegoXW+zLXLjt4u0EjaImAFUfmD+FaphUCtK/BaLk5Vlk1rakXaZu7pN12UF1CNtNyRM7QxVBEcMASRjPcSvOnaUWyVEwWnzEt+8CgkhmJY7lIOSY2nPFLune0m6BdEf4hP4j+lF2+p2GuiZVpgMcKwHBbPxxIx8K43pSXQ9JakX1M31r9ru3bxuWGSzaYFGQNuvAnaDCncRKSTIhTkEEUL7F29Yt4XdqJZuPtKKyFmG4+bYWYwMyZDYkCJNbnrfU/2e3IQu5O1VBUZOAWLMABJH30qTrWoW4vjWiLbPghWm2FyS0DMqygTE5icTwTjBTt8/wOEWNDasMtq7bttZJ22LjInk7LYuSP8RVG4K+Q+aDcpPspYcu9pPDIJFo22KgiPMMEeQt2EDyKR2rSXQj223bWtsp3TDKVIzM4Iis5qOrLprbHTMbqKpiyxaUgYNpmyUB5tk8e6RtCm+3FpDNpcg/TOp2DrVsNa1DX7W6blxlcLzg7GO4DxANxE5WTNbW1bCiAAB6DA+gpFoOq2G0660+CjPaVixZRjkKXEkDP5SKy3Wv7Qz4ZNoW4fyjdLKBBLMGUw3lBIGJMATyedyUHnr6BTSNN1PruzUKtu3euHKtsNso0KWja1wbSDy8DjJIEBh0jrXjGNhGSAV8y4n3u6HBGRHEEyKw3sRefXMbnjPbWxbCDYoEc+VpmQqmBkcZ3RNLRojeveBcu+YW2YFixIAYHYWBBGF3CFJycHvP2st1P1r4Y7iuTRrOs9a8bUqtiP/pizPeYlVtsQVkmCGXysCPpIMxktHqG0Ni9dL+He1F+9eBI2uWtu8ooJyrblMN728EeoJsaPRaW9bFlpS5C7S7L4NyVAdyEDEZYyxX3RHIpVrvZrVtdvPburdJU3EWTd8SS1vaI8yPs8wJbhlBM5ouXOepuTV+yHttdv3ltG0rs6+Idm4NtHl3S+CoIjJOZE9q1PtVr9RZRH06eIZIKbCxOCZkHAABPByAO9A+wPQr2mszqGbecC2X3LaGJ2xIG4jcQCYmK1NVSdcjqLrLPk+q/bWdLWpsIdRdbfauBgAYkFWVztIAXcFMHjExVmv8AYvUM6Xf2hGLhSLBLWCyjZKKskBQuYAEYHOa+l6rTqzIzKDtOPUEkEEd+VH0JnFZX+0ez4tnY/ktL53uttgSCoKyPeUmcEE8d8TkoQVy+/vuD2YB7V6G5fnTLft2ns2zcCwVCyDhNqzADBQwzk8maC6V1B9Hobr6wixcxaC7BLEIAR4awp98NvtmIbPuxWM6gblu4G6bdvvbR1teI7WDtuBVKbSWI2k5JwAsg4Odl0X2iDI3/AFBhcJQPbQpaG3wwrbkBEEEsCDJH7sGBk0Woxy2KYH2ysIWuQWN1jJLlVg7cogUtvLHj1Ldjz2z7LXrd/TkIumYWd7eIWktcuNYYkKwMQd3lMhSPgK1dzoE7v2HwrqsqPZ8a4yXbUKHtOhaQyI3mkZ8zoYlhWgHtLafVWbypuN3SlNhGUcXl3Iw+DsgMT7p5oxrThlhjwLdNo1Gut2tOraZFKMwRWIeVYkKwYFVJ8pmPd+BFb64k47VnbuoTTXg0m6kLYt7Aj+GSWfZIbcBG2AVPETWlUyARMETkEH6g0+glFyXW7ABtplDb48wUrMngkE4mOQM84pH1jqdy3NxRYewtvxWO8m4F/jUAQVjIHeDngVL26W8+nNvToWdmAJXOwfxQPN9QI5kisF07S66ywdbYulUuDa1y2XgLkMo94RtlAIysHvVZarTpCvka6zxHbS3rmpJs3NxW5bULm8CPDErK48oB3GEM5p70BFY3bgueIWIBbYFHlBGD3/rxg0l6teZrVtbloX7Bja+jtO3hMQThQchQCd0DB4mnvTblmxprK2dz2ysqc7oMNLAgH7XB+ApIupucuF3+FAaF/Xenai9cZUueBY8Oblxdq3HcAwu7nYPKScYkD4C+zGttKTpVe4zrJBfe0ge9sYz5AcCTmcU51Ws0961cDswVYDjzqQGkAnbyrCfURM8GM62jsWrmLdy4WfejWvEBUHaQWZPe4wIPETmrvUqSnFqvj39CbRqGWqWWituP68/Wq2Wu9Mm0ZHrns/auXxfvSwAVVtrk3Csnb8j6fMkgTVnRPZ1LA3EebcXVZlbRbspgbmA8u9pMTEAmWnTrRLM1w7rkuqmNo2ByvkWTGVE8k+WTG0AqQSQCCRggESJzn0xQhCN7qBJuqB2Wq2WimSq2SrpkXEFZagVokrUCtOmTcQLT3IokkGlymirF6M1NlEPT1pioV1t3I43oDGI+XFJ+raNL6lWBVZBhGYCVmDBJGJMDjNdB3SeKkpqEvD6UuYor7SXcvfWNAVrjEcDcxM/eaibkZPAz91LuoDa6uLZcwdwBE7VkwNxgZacRMD61prQ67Ucrc3LbOPdPvHaGkRsDcjBwc1zx8VCEnptVWF+foM4t5Cela6zqdMLbJ4ikMEDAjabbQu4gglYERP4ijdF7Eae867mItyCuzcPMIBtuhlBkgSpJkgTkTTp7AQQoCrjKr6ADiT2AFFf9SNm25ttyvu4aYyMHuDwR3pNbwycd8nlduGVhqK8rBs+l9J0uh3lNts3T5mZhLESQCTkxuPPqaVdV9ijdv/tC6hrVwuSxUY8PYQLe3gyYJYjI3es1lfZrrNzVk+Pfa8qEnwytnIIAgjd5mgzIZe42kwDufZ7SX0uMXJNn3LJ8RXlBO1m+EYHJzn1rz02/+cHSqYL7K+xSaV2uvte4Tg7RAwPMgaSh5EA8dzWiTptoXDdFtRcOSwEEmCJPrg0VXaooRSodJI5XqjduhY3GJMZ9YJ/lSbV9choQAqDznPy9KrGEpcAlJR5Gupsb1KyR6ERIPqJrEe2HSNfdtC3bFq4N0btzCNxbLrtG7au0DPc4nh6PaT3pT125+6ap0XtIZAujEnzDt/p9P182fhptPBN6kHgzFr+zu1o7N14fU3T4Qt7f3ZDAkfZMlZaYO7Cr/DNfP/aW/dtaq4mpNrxPDXcXRSDtLOFQ/wARkLgQTgkAbq/RC3VI3BgRzMiI+dZnq3SbWsvLCLsIJuXdqMXRSF2ISCVD5XeCDFto5DCLhkZxswPTm1WrH7LZe94wb95qC26wLbFy0DJVmFwMAR58HygRXH9hDb1Wl0z3hF23fCJ5nKhVtOQHkHbIME9wcZgfWdILVlFtAJaCiAuFBiMqO4+PxzmvnOu9rk/6pfuFgbdhU06cnzpc33YZQV9wsMkcAetCUYmcUfQD01JttHmQAbsSwAiHMZ4B+BGIq64sgjOcYJB+hGRSHUe2lhlb9mD6m4MbLYwCePEuHyJ6kE7h3WcUCnWOoC3bBTQbzAYnVtjjJAtd5JhSY296thKzMy/tPc1Ft7i2na+QHFxipQIqlXCLdd/M4AgwIO6Bk4z/AE7T2r5vMbhVbCC4lln2Fvel9zQMEEMVj0AzFaj2h6RrdTedbg86gMtq1qLe0W3NsOLbG0GWQh97bk4J7n6LquotXfA19izdU2jL2gpMebfuDt5921P3aAkT3C1GOnGLeKE2pMV/2em8jubm8KbakLt/dEeUA23A2jaJgcEEbeCaee0sXBdtLvt3UUXf3hAW4gEkKGJDKDG7bG07ciRInUOprqNMbdgLbtiE2gKgtgZCAbh+8gRtA8sGM5r5p1C1Fu5Nu+pJW375dWRTvggywUws5iQuB3K1YtOH9AwjQ9N6jdN0hNPa3vb2Lad8MGcCDPwBkYxBPBr6Vp0hFnaDAkLhQYyF+FfOOgaHT3IuuzKVc7ku+cRk7Y2SwBC4OCG7EZ+gJ1fTBQRdWOBhpHwiJA+ddHhtNwXBNtCD2l6tctpcwqhWCrkE3J4APAJgmD6ffD2r622m0tt0WWuwgdj5ULKTudhMR8PSnfUOradVDtcDiCuxSG3SVOV9RtwTEbj61hvbjqo1dkW0SFVg4LHMgFZwYACs3M9qpHSnFylbdguNoq6/1NbdmxbXVDdJcfvBd8piIuKB5BkAvEnn1CbpN6+NYzaTeVcg3CFd1YEgm44gzlyZAxuMAe7WWfp7BoWWJPYficx2prb112wVVL8osiAcAE8FQRkGTzjNSWZbrHaVUj69f1SoJukJETJkZj3TAnJjiSYEZFd1LqilmMAZOD+XNfK7vX7jKytce8hGUG9QCM5kkZg+vu8GrdD7UEKLU3bYnZtZi4AMzyOJwQR9qup+IrC+39SHsn2Pouh1a3lDJPAmQRBImJ4JHwmrilfOR1gW7gXfcBTONxBnPm2iGH+YEU4X2ivxyp+agH+VU0dZuPm59CcoUMgKtt0IuutgKS6ruEjcQp9OD8cUfb9aspJiUWhsYqSmuRXZ9BP670RiTxGeBk/TOaVnpof95ufcGkorwoK82/gOQe+TEDFE/tKXIt71VmDDbPmwIOCJx8OYPpU7TMLi+/DnbBKlQdpMKAuIKnEid3fFcWrLT1KtWvnh/wBfBlEmiKa5i+0hrZxvBViB3EXNoQSszk8Ac82au9bZW8RSywWJXzGPh8lUAkGZiJmrdZbRhtLFS0wZM4zicfT50m9n9H+0C6Ge7bKfug6oLW5ZiAWWfsmRmJEGuaa1l5XTXVXf81Xy9KooqYw6TeCkHTqptQrE75IUkztQAxmDHzPJit97P9cQIUbdKmeOA3mj4nnicmO1YO30i1pSh8S6dwNoHlQvvZCrzjmeWmKdi7vOxX2sIPusMHgrkHt6/A0NOqcZfRfn8lIvbwbHpXVA27xGH8QJgCPQfrvUdR1vDBVM8Ak/jFZvp+j2A+YknJH2ZPJUdvvPzNF7avHTTzJV6B9o6o9dvswALEgcAmhbhq51qlkroVImwZzVRoprdVslUTEoB1B4Xsx2n5QWP3hSPrRWj6pcs3CUPKqADlZlzEdsZJHpVd+ARP3d84n8YzjNLuoFgGbYzYlQhEypnmQAc5+A7xUJ6sHa5r/BkmsjH2j9s2s7SuGOLm5lCEEHJ8u+AJMIeQM8zg+kdPs3oTUWrvircYFDcvkbrjlw1wMxKllYTMTknM1uXsobaB13AAMN4DGRmSQORPNKOp9B1D6lL2kdbbbdrkgnAJMFRyJiPQjmDXDqeHdX37Xj77lVNvDFi9RFtU2k2FUuvhwSnkYmBIHEQ0ep5yQXquqozp5pGNzW2OCQxUHIIUgE5EGOxq7XdF/ZFcFyq323XHtpnewBKEMxAUkMQwgwNpktLZix0i6EKoytvgqxCrIDSxUn94w2mdowZPwNTWjN+W3j5/D/ACwyobavq1t3ZU/vRzlVdpjAn3vLOBwY+O2gasG2A1tri8wwJKxPwmee3p3wc5rulXbd0DysI3C74ihJB7kryCwweJJ4yJdJ6k3iG3cKvcMMt0MDlJO1mzIkHHIz8KM1Jy80q7/jgm4YtD7XomRaaGgF7SQdwADAmCGBiDKkEwJDQBRey4eFRMRJZnjnBWATGPtUPoNC73Reu21B+y6OZjsHXv8AMEjjHBprcSu7Q06zn79PuuhNtis27gaNw2gDlZ9R5TuntmT6Z5FXOZwKIZa5AAq68q5FqwK+B9aEuJII4ol2nmqmogaMtcF6wzxO0g9yRAIyADIgsPlNA6vTOkMylQQM+WC3PAxz9YrZMKF1ukW6hVvnI7H1Fcz0FlotHVzlGOS+08kscDPf9fnTvpmj3o63Fhgdu7MnM9xHfketMNJ09EEBQTG0tGT86JJFGGlXJp6l4ihY/Rxu3ByDAEgASRGcYphuq2zb3GARTK10QkTmqxglwSbcuRFd0j2bAuv4htoTtt3TlPEjCeU8nbPAME4pp0/2psi1bBGxo90ABe/Bnuf1zTPV6KzeK+LbW5t43T3+RFZ7XezBKfujtZWIgGA6lywY9gQrEQABjtxXLPw8o3tb+PUopQkvNyaMdbQ3GtgMWQeYgSoxPvAx+ImMTU06su3y+ZiSxIwIjgEnbu8uBOYPpWC/6brU8OyFIDElAuzBiDLrkCOxMZozS9HuXdOht3ZKMSbbiPDby7lg5ksCZ7wKSXtpNNSeP3G2wRqdDqLbahvCst4xG66vJAHxB2Zx3ydo54bWSSBsgEAGD9ltsZg8wf1NKPZ9btsNavhWKxcDBLeyX3LCnYCGG0yViQc/FldJjyEI3IMAgmCBuHcZ7QcVSEdeL3JL1QktvBXp9A6s5a6WBbcoIOCSCQc5XEAdp5pvfbeGGVDT7pOJ/hJk/fNBC7k4A+U8+v8AxVqXKvpaOm03tq+U+vy/3Irk+LCdJoxtZHuM6sAPOEMEMTPuxxtEf4fUk0z0GkCLAPJnEwPTaDMCIxxj40qW5RNnWRzW/TaaaaXHHzHU31Cf2a8txWR1ZASGQgjymDjMFpBzA9OKbXXApda1FRu6mTQjo7W6G3BhaoM1BePXGv1TaCwkuKqY0Mb1Qa9TUCxfqtIpvMwtBtqyGHLNB8rljmJkD41Xp9Lc2sshB5WQyWIOd3eQZnIJ+BjANuX/AI0J+3Ca5/00eW/pgO8j1Dqg02zewhvLLAADaCe0Ac9/5E026B1cTIkiAJIKkhlmSIA+Iiee1K72uQCSM8Dic8xXh1RAJz8qZwbfOOwVKgn2q6c2otgK3mL4wJEhgSWKnaNu7sTmMVjrCvtv29YCGti1bDpdRVTxceWTCnEsJJPpxW30vVkuQN0eoOI/4pR1z2d0+rbylfE3BjtIO+CcHOBDHgdxUdXTzuodGIfT6q6bz24uhnZGVGQuB5zLAHAIQyMA7+84O6L7MOt7deVkIbcj2mG0RtIVgwLd4+hn1P1Xo3sjptPbPh2wrFSpbvDbZz/oX7vXNU6roage/k927fCBQ04x5fIZRlWDNu0cY7/fQ926FVmMwoLGBJhRJP3CjtZpCswZjnFZL2t6s1lEVI3XCQSRPlAgiDjJZeQeDXTOdRwThC5ZJdA63+0l/Js2AHLTMk44HED76Y3rhrG+zXUrguLbDeRmJKwvJBJjE/8AitdcuQaSEm1k040yDL60M1WzVXemTJtHmSuW7c4/GpMO5NcR5rWajtzSGMEVR+xMBOPvq57kmKru3q1hGHSUQc809XXoMTWPF4+tQOoNGwJ0O1uVaLlCPemJiYGRnkdzXFamhNtW1TJUHi5XlIEx3yfj8/uFCB6kLlUswU1yueJQ3iV43K1mC0u1aNRQHiVIPWsIyW/Vy3KUq9WrdrBGqaiKs/aZpYL0813xYrBsZi9XGvUt8apeNNYNhZvVXd1EUC+sGYoQ3Se9K5GCb+oJ70Pvqh7lSBgZpXKg0TY/8VTdeuM9UXHqdhJg0y6ZrVtHcBJ/Kk++oNdoNjLBqrftVcDebK9/WmL9YLQQf51870OpRdTc8S2zBraAMrwywzCEUo4cmRjaeD6zQXV+roL1v9nuXXtEDct1RBJMeTnynjCqZBx3M/aJdCyTfU3g6/adN4uKFM5by8EgyGg8g9qx3tWEvK94uMFUtwDGwSCcjJZ2Y/5Qvpino/UXsottV3bRG6Ug5OQZ3ZnuK57Taq5d08sqKodWxcLMTBWIKD+Kee1Bu1Zk80LvZ3aLyMCSRuMACT5WHFai5qlJ+0Pmjj8dsVivZ+6VvAjbwR5iVGcZIBjmte1+4AZFsep3se8fwDvj60YPAuosnj1C1uI3qNsckDkT3+dTtXg2QwPyINItBqn8W/CqxZ8y+0jbIgAqSQOPhFF3/EeB4No/AtP/AG6ZTwLKFOhgxJ+NReVPB+78qWHUtbDjwQNhA8rkD0OdoyDHaOcyIqi2SSy+DaBHI3DIPceTIPrQ3m2DcqwyQR8waCfW29xXeNw7ZH3GI+k0LdcqpPg21A9GGYzA8mTHal/TI2sdu+Tk+WfqpPzP1obnYdiqzQICcip+CPWkwFqc29p/yfzAqbeD3Zf/AH//ACptwuwbrqIoxLvpSZXq1LscUydE3Ebi7UjdpfZ1Uc1cLk8U6kI4sKD1LfQoeuh6azBW+ppcoQPUxfrWYK31IXKG8SRPfvXPEoqQQ0Xas8SgPFqy0Scdq1moLWTVN/Udh9a9qbsCB93/ADFAF6XdY1UXF65vqgvXt1BsxcnxqRaeTVReMT8zQ73iSPSpOVjJFzXD91DNcqFy78/hVLXKyYaLzcqp7lVF6gXrWGiq11l7dy4VS06g2yd9uTKhwADIIHnfj0qrr5RrYiyLTq5nY7su1paIacZUgzweM4XXoa5eHEAv3yQsdvXc3wpig3oFcw4jc3Ia2+872YE7VVUWcTGMYnndHSlgF0OohAQNowpIhhjuUkfw9vjUhqHIdWZArLtnbuETugZwcRn1+AgbplpiN68TtbBO0ETuaBwO5+dWdTlDiJgk4IwIEmfiaO7oDayfTg9sq4VDvttiY8obaRHqSuPWYo7Ta0qQLlu6EXOCDsGeOxj48CfjKu2XD7ZAZNwEgAYJmMRyW7UUmpdc3N4UcsAjdvp6VoySNKN8IDsX2Fx8byTJk+bn3lIPvZ7T3rX9O6bdu2hdW7aNvO7z+HdQrkreVgO0e5yG7g1lNJfXxyd5CsIDQOO2IMYxTh7IYAl9wMxgTg9/KPn6fWhdIzVvguvWPFszae28bXZQwBVVdSSQYHA90ZEjFDXUJUMoO4cN9kTyHPoR9nng4waHXp+1pR4+AE84PaII5HyrmlW/YcNZvOMzC7gpAIMEAkEYzR3WDYiD39yvP95tYR6bhEp2C8HEcZoLSsvhhgwVlJE+uZgjuK3LdS0OoVf2qz4VwkqbqfugC0iN64MrM7h60g9r1S2ba22O1QFnyrwJB8nl90jIFKp54G2Y5Fqag3PL7mJb+Iz/AA+g+NFW4UAKIAoW/aO1SwZDEqSrZ+IMQRUBrQIDYPwyD8QRVNxNxGCNUt9QuJ3HyORH31BjFOmToJD1Ytygg1WK9GwNB6aj1q4XKXbqtt3YpkxXEO3V7fVCktx+Fd8T1FHcDaE2rmavZIJB5HagQfQ/r50Pe1koPiwWecz9/I/L1pZaiRqGi3B8fwq79pABgR8z+u1DIy4JPPE/r9Yqd655eOOMVnKzJEbtyapL0NdvgZNetNuAI4IkVt64NQQGqZuwOf18KGe+F4yfwFD3LxpXKxki65ek15rkD1P65odLkZqt700LGosa7UC9Ul6iXrWNRcXrtoywHMn5UPuqLN/Sg3gZLI5sXbtlbqOFu2GYtslkYMy7ZtMMjdtAIyIHE0u1+mtLYdrNx1aBvs3VHiRhTtuBQGUAycCM8g4Dt9YuL5TDLPcSeInJyfrTHUaxLtpwMtDBYAWWYekyOe5P5Vy+ZPJ1eV8C3prW/DChA1wzJGCqnBJbkCOwmau1Wm8O3eCy8iCx5iZUkcgbSvwmQRVHTbNxcGLcwd1wMNu4SDKgsAQB6g9waK1vStQbYuFCUCHc9pka3AG5WIT3TLZ3Dv2mKfqKUdQ0oRbW3bvcqVi4SZYCTtPBMDM1PT9YCIBtG70A8M7u4YCAM9xz6Co2NeEVV0yedgC7DcTMcDPAk84/OrrWm8Bhdci5ukXDtPkJghgSuRMg+s0r9Qr0E+s3m4d4AcmSMR69zH4086PrwHVwthht27LsYht0pheROZJG496F6gQNTaIHJQnAEgmOPXnNE9S0KBwxTyNggECD6iDj6/E0bBRt9FrdDcEX9ILSx72ndiAc5CqII9fie/bOe0NvSq27SakMuBBxv494hYQjMmMxSTV9OSz5g5XMQTIPqp2gGI7/ABpTpbe54gnkwvOBOJ5+VaKXJpSfA61lxYAPmkTCsrwOJgyYmaovOiINq/bVgCrLkfA/Ifd86E0HUPCOCRPP3+k5ptqupW3Ke8VFxCxIUYVlJiCTxuFHa0DdZzqF51f3y5mZcEz9D+dBvqs5WxPxRp//ABYinXtB1PxtR+9tqoAhPDyNhzBnnB/ChHFsH3Sf9P8A8aMmxYpA9vVAmSoM88fqas8VJzAn0M/eTNKrlyPdP3f19KoLUxLYOriDJUgj5j9d6iTHOKW6bUbfr8aJOqjy/dwfXI9PpRUgbWgtXqYehLLzP4VZNOpAaC7d2DRHiA8n+lLhcqSPRBRPVvtjj1jGY7zQBvloPADAxx9qePvoy6xYRjAJ9fx7HHb+tDWD5p/D0kn+rVN5YUjQ6a4Lgg8gTJxPAzj5VxrX8JJ5/CZAHM4pfaeASDGPjnv6fCuaPUwgmMT34+vqSDA+FaUnHCEaBdY7BsxIBO3B5k8T6fnROl1J2cRz9c/hS7Uasu5LATJM/wDiPj86KNwYgY7f1pYIfbgI8T15qp7k1SblR3VUNF5qNzFSVoBmBQzvQsyLN9RLVVurm6sNRZurhaq91cmgY5etBvnQkMhkGPQj+tFk1Emg0MmF6brEmb0sBERGdvYjv9/r9KH12x/EsuUb3YURiIIMggg+mRmhHtelDsKTakx9zZolu2i6+OhsRE3bKlT83AOwqSOUAzOKPuuvByrYV/sXBx9CR9lvxrO9O1Xm8x8sEQcjufpn09a61hgpZGEEQQOTmRCnt3kf1pWu4ydcHgmy+iucIVAJxCjzCZpt1LqVlkI37mPAAnPbMfqaQ624zMHYAEgYChQNvk90AD7M8d/nTzpuvQiAqo3ogAn/ACkCfjH51pLqZPoD9O0puvN0lgkAIAQfmwj159TzVd5xb1iMsr5gc9i3ln5Zk/M0V1JGH763u3j3pByI5+4R8vlQPWtSHe3dEkQMmJO0zyPu+lZZZnhDtNPs1F20YCt51kAqzADcB+GOYFAdY0Wy2WAQZAOwEY57mOY7Vf1S0cOs7hFxZMgjvtIwZByKuW5bupyCrDzAAyvz+I/lS27sNKqFK6guoud1MEfiP50Pc1TyYkiccn7vhT72Y0VpbWqF8DcGVU55CsSRHwK/fSO+pnygx9f5VbkjwwCa7urqJumOwmO5+VQU/WsEutpMR8vrRTWkMAFpGMZyOcH1NR0+5QRESDnggxifTgx865pogiC0ZMEwIBMiMeufQ0pNtst04ZTJiODkHvx99StXY97kk7hnygc/kPvFD3mGIHoTxOBjgnEz+s129G4d52n5Y4OOxn9CsarGdxFiVM/CfX0qBSM8j5iqLeqIJU5+s8iRE/SpWdSvJmfnmmTYtMtuNJEfr6VBCoP+oTHp8O//AJqw8EoJn0E/P5Zock7gD7smfp3PGKzZgtG3CCTGcxHGSCQMY+EVTdcDauCIzJE+sfDJ/nFSF4RtKiREcgQM/ECOTn7qsv8ATyqBiYmZkkmSMgmOYDD6GkuzIWAjcSBP/J7R+sUQnug8fOPWMCZ9PxqlnIEAAEZPqPkf1ya5aPfse0ntP9aZcjlxNdt5OcCoqs0QEWYAjnJMHjkKaZySDRG/c+c/H+dDlqsZVJADGTMAifxH9KocEHP9fyoJ2ajs1yagWrhamMTJrm6oFq5NAJPdXC1RmuMaxjs1XeGJ+P8AWuiuX1IHz/X86ASimejvwQST+B7H1x3/APNLKI0z9vuoNBHuu23LSlxuuwQCrlmg4EjuOOf6ikZsug3EY9ZBE/GOKIuztI+v/g/yoLxCeSfSliqGbsMta5isMZHxEkfUEGqL6GIGR7wgyOM/lQ7CiLV7tEYI+cgj6c01C2H6LqpVFWGOyO8iAfTt+VQ/dm5AJVHyCDEGJ9JzBEesUNf05tbSwDT5gRO1gMdxkd/w+V3TUFy4C6zbQgsqiMenyJH50KNY18O4bJvN5Q3hEKe+0Mm+PQg/X6ChLbnPz+Fd651Bbjbk8sfZz27c/CmPTOhNdtrc3hA2QD3AxP3g0ye0VrcZxXAgATHeIz/Pmq7d3z7pODOck/D61K3aEyfd57zz69u1W6q4u0EczjBBAiYPY5J49D6igL1KLrT9c/KB8+P1852V55ngwdpE4II7gyBULZgds9qv09wEyRE5mYMiM7jjv85rBZbdtQpEk7RMntiCo+Uduy/Sq7KkNLAyMx8TgYmZn9CibN+flnmG3YJyI7n8aqS4YkEvED5QSSPj9k96BPJdeAZdxyYIGeGH0wee/c1VZ1K43DP6yPSiEYkqeAMx9r5/Ro+OaFt2skEkESMAwBye30+ooIy4CdOnmMH1A78c8HtB+6qlXynOCVPHMbh8hy1WMSAy5wJBzyNx9PT5Zk/KNq6SpUQSQZEriJ78cCe3ArAyWKRzBIiOy5mZiD9/+GqT5ip5McRkkZO75gH/ANox3q/X4I8yxtCqAOMbeeDkEzIEQQc1A3rYC7gwZTmFUhpjnzdoE/dFYZA18kkCDAMSAYgTOfr8qvbSlV3HAmB2nAaB9CPlNCap/MApHwiODgDBP3c574qV3UG4IliYz6AACABHbzfrJYYrvagjCmDOSJHHb9fD6jlyYk8cfDM/maJt9PL/AN2CxmDO1RmYyTjg88z8Mw1OjdJ3RjmGVvyNYdMrvR857/o16wcx61AXDEduf5V5WggjsQfuzRCFOpGCCD8RFRmrPHBBBn4fUz9O/wB9UmsmA7NcmuVyaxiU1wmuTRvR+mtqLgRcDG5uygmJPxnAHc1jFeh0b3W2oJIEnMAD1J+tXda6a9kLuAzPGRwO9bW2dLpF8MN5pluGaRjzfiIgAdqA9qSXRkKsGG1wCSTwxmDG0YI/1Ec1NTbfGB3FJZMKRXhXWrlUFGGmvgrB5FUWUjBAzwT2if19KHDQZHNF6a4GG3uMigYDYRXqZ6e2gcFwYmcRPxia91AK3mWSsk4I4PpE/wDFC8hDNXfS/p7It21F1NwfaTJMiCFmIYR9VP1V6a+VLASpIggcGKqUlCGWQex/l/xVqqXDMIBXJ+/t+u1FClL96+wexi2rmjskA4XaQCcFcEc+or5BcTNbX2FS+bD+FcVQLhBBnnanEdoip62I2U0+TIWPeP8AlP8A+s0Pe4X6/ma9XqoRXJN+F+R/lXV90/T/APmvV6sYJte63+U/7lozSf3d75L/ALUr1epSff77HtN9v/K38qtv/wB9e+Z/3vXq9QkJIBve8Pkf9orl7+4T9faNer1MinYG1fA+S/7ab9I/+1vf+oP+3Xq9W6Dv3RRf/vG/X2qu0nJ/zj869XqLB0DOi/b+Z/nQ+o94/NfyNer1YcVVZ9n6/wAq9XqwTh5H0/KrK7XqICNer1erGOGtJ7Gcar/Jb/3mvV6ln7rGjyI7/wDX80rV9B9+5/mH5Xa9XqEgIw6cD5V6vV6nMeq7Se+vzr1eoGGR95Pp/KjTw/8Aq/3V6vUkgxAz/cH5VZ7Of3v+j/urXa9RQJcCrUVsfYX+4uf+qf8AZbr1epdb3Qw5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6464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-84932"/>
            <a:ext cx="2268537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http://www.litmir.net/BookBinary/190730/1390730502/i_046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192" y="2924944"/>
            <a:ext cx="1352550" cy="1727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588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3816542" cy="1143000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Герої роману: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7992888" cy="504056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uk-UA" sz="3600" b="1" i="1" dirty="0" smtClean="0"/>
              <a:t>*Старий </a:t>
            </a:r>
            <a:r>
              <a:rPr lang="uk-UA" sz="3600" b="1" i="1" dirty="0" err="1" smtClean="0"/>
              <a:t>Горпищенко</a:t>
            </a:r>
            <a:r>
              <a:rPr lang="uk-UA" sz="3600" b="1" i="1" dirty="0" smtClean="0"/>
              <a:t>,      *Дорошенко,</a:t>
            </a:r>
          </a:p>
          <a:p>
            <a:pPr marL="68580" indent="0">
              <a:buNone/>
            </a:pPr>
            <a:r>
              <a:rPr lang="uk-UA" sz="3600" b="1" i="1" dirty="0"/>
              <a:t>*</a:t>
            </a:r>
            <a:r>
              <a:rPr lang="uk-UA" sz="3600" b="1" i="1" dirty="0" smtClean="0"/>
              <a:t>Лукія Рясна,</a:t>
            </a:r>
          </a:p>
          <a:p>
            <a:pPr marL="68580" indent="0">
              <a:buNone/>
            </a:pPr>
            <a:r>
              <a:rPr lang="uk-UA" sz="3600" b="1" i="1" dirty="0" smtClean="0"/>
              <a:t> *Тоня, </a:t>
            </a:r>
          </a:p>
          <a:p>
            <a:pPr marL="68580" indent="0">
              <a:buNone/>
            </a:pPr>
            <a:r>
              <a:rPr lang="uk-UA" sz="3600" b="1" i="1" dirty="0" smtClean="0"/>
              <a:t>*Віталик, </a:t>
            </a:r>
          </a:p>
          <a:p>
            <a:pPr marL="68580" indent="0">
              <a:buNone/>
            </a:pPr>
            <a:r>
              <a:rPr lang="uk-UA" sz="3600" b="1" i="1" dirty="0" smtClean="0"/>
              <a:t>*</a:t>
            </a:r>
            <a:r>
              <a:rPr lang="uk-UA" sz="3600" b="1" i="1" dirty="0" err="1" smtClean="0"/>
              <a:t>Уралов</a:t>
            </a:r>
            <a:r>
              <a:rPr lang="uk-UA" sz="3600" b="1" i="1" dirty="0" smtClean="0"/>
              <a:t>, </a:t>
            </a:r>
          </a:p>
          <a:p>
            <a:pPr marL="68580" indent="0">
              <a:buNone/>
            </a:pPr>
            <a:r>
              <a:rPr lang="uk-UA" sz="3600" b="1" i="1" dirty="0"/>
              <a:t>*</a:t>
            </a:r>
            <a:r>
              <a:rPr lang="uk-UA" sz="3600" b="1" i="1" dirty="0" smtClean="0"/>
              <a:t>Гринь </a:t>
            </a:r>
            <a:r>
              <a:rPr lang="uk-UA" sz="3600" b="1" i="1" dirty="0" err="1" smtClean="0"/>
              <a:t>Мамайчук</a:t>
            </a:r>
            <a:r>
              <a:rPr lang="uk-UA" sz="3600" b="1" i="1" dirty="0" smtClean="0"/>
              <a:t>, </a:t>
            </a:r>
          </a:p>
          <a:p>
            <a:pPr marL="68580" indent="0">
              <a:buNone/>
            </a:pPr>
            <a:r>
              <a:rPr lang="uk-UA" sz="3600" b="1" i="1" dirty="0" smtClean="0"/>
              <a:t>*</a:t>
            </a:r>
            <a:r>
              <a:rPr lang="uk-UA" sz="3600" b="1" i="1" dirty="0" err="1" smtClean="0"/>
              <a:t>Яцуба</a:t>
            </a:r>
            <a:r>
              <a:rPr lang="uk-UA" sz="3600" b="1" i="1" dirty="0" smtClean="0"/>
              <a:t> та ін.</a:t>
            </a:r>
            <a:endParaRPr lang="ru-RU" sz="3600" b="1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0"/>
            <a:ext cx="36464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171400"/>
            <a:ext cx="3614737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695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60486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rgbClr val="00B050"/>
                </a:solidFill>
              </a:rPr>
              <a:t>Новела «Залізний острів</a:t>
            </a:r>
            <a:br>
              <a:rPr lang="uk-UA" b="1" i="1" dirty="0" smtClean="0">
                <a:solidFill>
                  <a:srgbClr val="00B050"/>
                </a:solidFill>
              </a:rPr>
            </a:br>
            <a:r>
              <a:rPr lang="uk-UA" b="1" i="1" dirty="0" smtClean="0">
                <a:solidFill>
                  <a:srgbClr val="FF0000"/>
                </a:solidFill>
              </a:rPr>
              <a:t>Фабула: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136904" cy="350897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uk-UA" sz="3200" b="1" i="1" dirty="0" smtClean="0"/>
              <a:t>Віталик і Тоня кохають одне одного. Через свою легковажність опиняються на військовому кораблі, який служить полігоном для нічних бомбардувань. Їхній човен </a:t>
            </a:r>
            <a:r>
              <a:rPr lang="uk-UA" sz="3200" b="1" i="1" dirty="0" err="1" smtClean="0"/>
              <a:t>відв</a:t>
            </a:r>
            <a:r>
              <a:rPr lang="en-US" sz="3200" b="1" i="1" dirty="0" smtClean="0"/>
              <a:t>’</a:t>
            </a:r>
            <a:r>
              <a:rPr lang="uk-UA" sz="3200" b="1" i="1" dirty="0" err="1" smtClean="0"/>
              <a:t>язався</a:t>
            </a:r>
            <a:r>
              <a:rPr lang="uk-UA" sz="3200" b="1" i="1" dirty="0" smtClean="0"/>
              <a:t>, і вони не можуть повернутися на берег. Однак дівчина і юнак не впадають у відчай, прагнуть знайти порятунок, не втрачають гідність.</a:t>
            </a:r>
            <a:endParaRPr lang="ru-RU" sz="3200" b="1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0"/>
            <a:ext cx="36464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-99392"/>
            <a:ext cx="2547937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02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3744534" cy="1143000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</a:rPr>
              <a:t>Тема новели: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556792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 smtClean="0"/>
              <a:t>розповідь</a:t>
            </a:r>
            <a:r>
              <a:rPr lang="ru-RU" sz="3600" b="1" i="1" dirty="0" smtClean="0"/>
              <a:t> про </a:t>
            </a:r>
            <a:r>
              <a:rPr lang="ru-RU" sz="3600" b="1" i="1" dirty="0" err="1" smtClean="0"/>
              <a:t>романтичну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подорож</a:t>
            </a:r>
            <a:r>
              <a:rPr lang="ru-RU" sz="3600" b="1" i="1" dirty="0" smtClean="0"/>
              <a:t>  </a:t>
            </a:r>
            <a:r>
              <a:rPr lang="ru-RU" sz="3600" b="1" i="1" dirty="0" err="1" smtClean="0"/>
              <a:t>закоханих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Тоні</a:t>
            </a:r>
            <a:r>
              <a:rPr lang="ru-RU" sz="3600" b="1" i="1" dirty="0" smtClean="0"/>
              <a:t> і </a:t>
            </a:r>
            <a:r>
              <a:rPr lang="ru-RU" sz="3600" b="1" i="1" dirty="0" err="1" smtClean="0"/>
              <a:t>Віталика</a:t>
            </a:r>
            <a:r>
              <a:rPr lang="ru-RU" sz="3600" b="1" i="1" dirty="0" smtClean="0"/>
              <a:t> на </a:t>
            </a:r>
            <a:r>
              <a:rPr lang="ru-RU" sz="3600" b="1" i="1" dirty="0" err="1" smtClean="0"/>
              <a:t>старий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залізний</a:t>
            </a:r>
            <a:r>
              <a:rPr lang="ru-RU" sz="3600" b="1" i="1" dirty="0" smtClean="0"/>
              <a:t> крейсер, яка мало не </a:t>
            </a:r>
            <a:r>
              <a:rPr lang="ru-RU" sz="3600" b="1" i="1" dirty="0" err="1" smtClean="0"/>
              <a:t>закінчилася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трагедією</a:t>
            </a:r>
            <a:r>
              <a:rPr lang="ru-RU" sz="3600" b="1" i="1" dirty="0" smtClean="0"/>
              <a:t>; показ </a:t>
            </a:r>
            <a:r>
              <a:rPr lang="ru-RU" sz="3600" b="1" i="1" dirty="0" err="1" smtClean="0"/>
              <a:t>уміння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молодих</a:t>
            </a:r>
            <a:r>
              <a:rPr lang="ru-RU" sz="3600" b="1" i="1" dirty="0" smtClean="0"/>
              <a:t> людей </a:t>
            </a:r>
            <a:r>
              <a:rPr lang="ru-RU" sz="3600" b="1" i="1" dirty="0" err="1" smtClean="0"/>
              <a:t>знаходити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вихід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із</a:t>
            </a:r>
            <a:r>
              <a:rPr lang="ru-RU" sz="3600" b="1" i="1" dirty="0" smtClean="0"/>
              <a:t> будь-</a:t>
            </a:r>
            <a:r>
              <a:rPr lang="ru-RU" sz="3600" b="1" i="1" dirty="0" err="1" smtClean="0"/>
              <a:t>якої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ситуації</a:t>
            </a:r>
            <a:r>
              <a:rPr lang="ru-RU" sz="3600" b="1" i="1" dirty="0" smtClean="0"/>
              <a:t>.</a:t>
            </a:r>
            <a:endParaRPr lang="ru-RU" sz="3600" b="1" i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0"/>
            <a:ext cx="36464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www.litmir.net/BookBinary/190730/1390730502/i_047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698" y="622435"/>
            <a:ext cx="1500758" cy="139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4998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3672526" cy="1143000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</a:rPr>
              <a:t>Ідея  новели: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326" y="1556792"/>
            <a:ext cx="82071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600" b="1" i="1" dirty="0" err="1" smtClean="0"/>
              <a:t>уславлення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кохання,яке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робить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людину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сильною,відповідальною</a:t>
            </a:r>
            <a:r>
              <a:rPr lang="ru-RU" sz="3600" b="1" i="1" dirty="0" smtClean="0"/>
              <a:t> за долю </a:t>
            </a:r>
            <a:r>
              <a:rPr lang="ru-RU" sz="3600" b="1" i="1" dirty="0" err="1" smtClean="0"/>
              <a:t>іншої</a:t>
            </a:r>
            <a:r>
              <a:rPr lang="ru-RU" sz="3600" b="1" i="1" dirty="0" smtClean="0"/>
              <a:t>; </a:t>
            </a:r>
            <a:r>
              <a:rPr lang="ru-RU" sz="3600" b="1" i="1" dirty="0" err="1" smtClean="0"/>
              <a:t>засторога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рятувати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гуманістичні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цінності</a:t>
            </a:r>
            <a:r>
              <a:rPr lang="ru-RU" sz="3600" b="1" i="1" dirty="0" smtClean="0"/>
              <a:t> і </a:t>
            </a:r>
            <a:r>
              <a:rPr lang="ru-RU" sz="3600" b="1" i="1" dirty="0" err="1" smtClean="0"/>
              <a:t>саме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життя</a:t>
            </a:r>
            <a:r>
              <a:rPr lang="ru-RU" sz="3600" b="1" i="1" dirty="0" smtClean="0"/>
              <a:t> перед </a:t>
            </a:r>
            <a:r>
              <a:rPr lang="ru-RU" sz="3600" b="1" i="1" dirty="0" err="1" smtClean="0"/>
              <a:t>загрозою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цивілізаційних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процесів</a:t>
            </a:r>
            <a:r>
              <a:rPr lang="ru-RU" sz="3600" b="1" i="1" dirty="0" smtClean="0"/>
              <a:t>.</a:t>
            </a:r>
            <a:endParaRPr lang="ru-RU" sz="3600" b="1" i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80" y="0"/>
            <a:ext cx="36464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coollib.net/i/78/267778/i_00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4" t="57964" r="-1"/>
          <a:stretch/>
        </p:blipFill>
        <p:spPr bwMode="auto">
          <a:xfrm>
            <a:off x="6588224" y="562382"/>
            <a:ext cx="2096641" cy="1138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2085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60648"/>
            <a:ext cx="3600518" cy="1143000"/>
          </a:xfrm>
        </p:spPr>
        <p:txBody>
          <a:bodyPr/>
          <a:lstStyle/>
          <a:p>
            <a:r>
              <a:rPr lang="uk-UA" b="1" i="1" dirty="0" smtClean="0">
                <a:solidFill>
                  <a:srgbClr val="00B050"/>
                </a:solidFill>
              </a:rPr>
              <a:t>Жанр твору: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628800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i="1" dirty="0" smtClean="0">
                <a:solidFill>
                  <a:srgbClr val="FF0000"/>
                </a:solidFill>
              </a:rPr>
              <a:t>Нове́ла</a:t>
            </a:r>
            <a:r>
              <a:rPr lang="vi-VN" sz="3600" b="1" i="1" dirty="0" smtClean="0"/>
              <a:t> (італ. </a:t>
            </a:r>
            <a:r>
              <a:rPr lang="en-US" sz="3600" b="1" i="1" dirty="0" smtClean="0"/>
              <a:t>novella, </a:t>
            </a:r>
            <a:r>
              <a:rPr lang="vi-VN" sz="3600" b="1" i="1" dirty="0" smtClean="0"/>
              <a:t>від лат. </a:t>
            </a:r>
            <a:r>
              <a:rPr lang="en-US" sz="3600" b="1" i="1" dirty="0" err="1" smtClean="0"/>
              <a:t>novellus</a:t>
            </a:r>
            <a:r>
              <a:rPr lang="en-US" sz="3600" b="1" i="1" dirty="0" smtClean="0"/>
              <a:t> — </a:t>
            </a:r>
            <a:r>
              <a:rPr lang="vi-VN" sz="3600" b="1" i="1" dirty="0" smtClean="0"/>
              <a:t>новітній) — невеликий за обсягом прозовий епічний твір про незвичайну життєву подію з несподіваним фіналом, сконденсованою та яскраво вимальованою дією</a:t>
            </a:r>
            <a:r>
              <a:rPr lang="uk-UA" sz="3600" b="1" i="1" dirty="0" smtClean="0"/>
              <a:t>.</a:t>
            </a:r>
            <a:endParaRPr lang="ru-RU" sz="3600" b="1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0"/>
            <a:ext cx="36464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D:\картинки 2014\28272_html_711947bb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46" y="5452209"/>
            <a:ext cx="1720014" cy="140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:\Наташа\фотка картинки\фотки 2\kopiya2de75a8025e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34209"/>
            <a:ext cx="21082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03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5"/>
            <a:ext cx="9144000" cy="6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836712"/>
            <a:ext cx="81369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При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народженні</a:t>
            </a:r>
            <a:r>
              <a:rPr lang="ru-RU" sz="3200" b="1" i="1" dirty="0" smtClean="0">
                <a:solidFill>
                  <a:srgbClr val="0070C0"/>
                </a:solidFill>
              </a:rPr>
              <a:t>:</a:t>
            </a:r>
            <a:r>
              <a:rPr lang="ru-RU" sz="3200" b="1" i="1" dirty="0" smtClean="0"/>
              <a:t>	</a:t>
            </a:r>
            <a:r>
              <a:rPr lang="ru-RU" sz="3200" b="1" i="1" dirty="0" err="1" smtClean="0"/>
              <a:t>Біличенко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Олександр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Терентійович</a:t>
            </a:r>
            <a:endParaRPr lang="ru-RU" sz="3200" b="1" i="1" dirty="0" smtClean="0"/>
          </a:p>
          <a:p>
            <a:r>
              <a:rPr lang="ru-RU" sz="3200" b="1" i="1" dirty="0" smtClean="0">
                <a:solidFill>
                  <a:srgbClr val="0070C0"/>
                </a:solidFill>
              </a:rPr>
              <a:t>Дата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народження</a:t>
            </a:r>
            <a:r>
              <a:rPr lang="ru-RU" sz="3200" b="1" i="1" dirty="0" smtClean="0">
                <a:solidFill>
                  <a:srgbClr val="0070C0"/>
                </a:solidFill>
              </a:rPr>
              <a:t>:</a:t>
            </a:r>
            <a:r>
              <a:rPr lang="ru-RU" sz="3200" b="1" i="1" dirty="0" smtClean="0"/>
              <a:t>	3 </a:t>
            </a:r>
            <a:r>
              <a:rPr lang="ru-RU" sz="3200" b="1" i="1" dirty="0" err="1" smtClean="0"/>
              <a:t>квітня</a:t>
            </a:r>
            <a:r>
              <a:rPr lang="ru-RU" sz="3200" b="1" i="1" dirty="0" smtClean="0"/>
              <a:t> 1918</a:t>
            </a:r>
          </a:p>
          <a:p>
            <a:r>
              <a:rPr lang="ru-RU" sz="3200" b="1" i="1" dirty="0" err="1" smtClean="0">
                <a:solidFill>
                  <a:srgbClr val="0070C0"/>
                </a:solidFill>
              </a:rPr>
              <a:t>Місце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народження</a:t>
            </a:r>
            <a:r>
              <a:rPr lang="ru-RU" sz="3200" b="1" i="1" dirty="0" smtClean="0">
                <a:solidFill>
                  <a:srgbClr val="0070C0"/>
                </a:solidFill>
              </a:rPr>
              <a:t>:	</a:t>
            </a:r>
            <a:r>
              <a:rPr lang="ru-RU" sz="3200" b="1" i="1" dirty="0" err="1" smtClean="0"/>
              <a:t>Ломівка</a:t>
            </a:r>
            <a:r>
              <a:rPr lang="ru-RU" sz="3200" b="1" i="1" dirty="0" smtClean="0"/>
              <a:t>,  УНР</a:t>
            </a:r>
          </a:p>
          <a:p>
            <a:r>
              <a:rPr lang="ru-RU" sz="3200" b="1" i="1" dirty="0" smtClean="0">
                <a:solidFill>
                  <a:srgbClr val="0070C0"/>
                </a:solidFill>
              </a:rPr>
              <a:t>Дата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смерті</a:t>
            </a:r>
            <a:r>
              <a:rPr lang="ru-RU" sz="3200" b="1" i="1" dirty="0" smtClean="0">
                <a:solidFill>
                  <a:srgbClr val="0070C0"/>
                </a:solidFill>
              </a:rPr>
              <a:t>:</a:t>
            </a:r>
            <a:r>
              <a:rPr lang="ru-RU" sz="3200" b="1" i="1" dirty="0" smtClean="0"/>
              <a:t>	14 </a:t>
            </a:r>
            <a:r>
              <a:rPr lang="ru-RU" sz="3200" b="1" i="1" dirty="0" err="1" smtClean="0"/>
              <a:t>липня</a:t>
            </a:r>
            <a:r>
              <a:rPr lang="ru-RU" sz="3200" b="1" i="1" dirty="0" smtClean="0"/>
              <a:t> 1995 (77 </a:t>
            </a:r>
            <a:r>
              <a:rPr lang="ru-RU" sz="3200" b="1" i="1" dirty="0" err="1" smtClean="0"/>
              <a:t>років</a:t>
            </a:r>
            <a:r>
              <a:rPr lang="ru-RU" sz="3200" b="1" i="1" dirty="0" smtClean="0"/>
              <a:t>)</a:t>
            </a:r>
          </a:p>
          <a:p>
            <a:r>
              <a:rPr lang="ru-RU" sz="3200" b="1" i="1" dirty="0" err="1" smtClean="0">
                <a:solidFill>
                  <a:srgbClr val="0070C0"/>
                </a:solidFill>
              </a:rPr>
              <a:t>Місце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смерті</a:t>
            </a:r>
            <a:r>
              <a:rPr lang="ru-RU" sz="3200" b="1" i="1" dirty="0" smtClean="0">
                <a:solidFill>
                  <a:srgbClr val="0070C0"/>
                </a:solidFill>
              </a:rPr>
              <a:t>:</a:t>
            </a:r>
            <a:r>
              <a:rPr lang="ru-RU" sz="3200" b="1" i="1" dirty="0" smtClean="0"/>
              <a:t>	</a:t>
            </a:r>
            <a:r>
              <a:rPr lang="ru-RU" sz="3200" b="1" i="1" dirty="0" err="1" smtClean="0"/>
              <a:t>Київ</a:t>
            </a:r>
            <a:r>
              <a:rPr lang="ru-RU" sz="3200" b="1" i="1" dirty="0" smtClean="0"/>
              <a:t>,  </a:t>
            </a:r>
            <a:r>
              <a:rPr lang="ru-RU" sz="3200" b="1" i="1" dirty="0" err="1" smtClean="0"/>
              <a:t>Україна</a:t>
            </a:r>
            <a:endParaRPr lang="ru-RU" sz="3200" b="1" i="1" dirty="0" smtClean="0"/>
          </a:p>
          <a:p>
            <a:r>
              <a:rPr lang="ru-RU" sz="3200" b="1" i="1" dirty="0" err="1" smtClean="0">
                <a:solidFill>
                  <a:srgbClr val="0070C0"/>
                </a:solidFill>
              </a:rPr>
              <a:t>Національність</a:t>
            </a:r>
            <a:r>
              <a:rPr lang="ru-RU" sz="3200" b="1" i="1" dirty="0" smtClean="0">
                <a:solidFill>
                  <a:srgbClr val="0070C0"/>
                </a:solidFill>
              </a:rPr>
              <a:t>:</a:t>
            </a:r>
            <a:r>
              <a:rPr lang="ru-RU" sz="3200" b="1" i="1" dirty="0" smtClean="0"/>
              <a:t>	</a:t>
            </a:r>
            <a:r>
              <a:rPr lang="ru-RU" sz="3200" b="1" i="1" dirty="0" err="1" smtClean="0"/>
              <a:t>українець</a:t>
            </a:r>
            <a:endParaRPr lang="ru-RU" sz="3200" b="1" i="1" dirty="0" smtClean="0"/>
          </a:p>
          <a:p>
            <a:r>
              <a:rPr lang="ru-RU" sz="3200" b="1" i="1" dirty="0" err="1" smtClean="0">
                <a:solidFill>
                  <a:srgbClr val="0070C0"/>
                </a:solidFill>
              </a:rPr>
              <a:t>Мова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творів</a:t>
            </a:r>
            <a:r>
              <a:rPr lang="ru-RU" sz="3200" b="1" i="1" dirty="0" smtClean="0">
                <a:solidFill>
                  <a:srgbClr val="0070C0"/>
                </a:solidFill>
              </a:rPr>
              <a:t>:</a:t>
            </a:r>
            <a:r>
              <a:rPr lang="ru-RU" sz="3200" b="1" i="1" dirty="0" smtClean="0"/>
              <a:t>	</a:t>
            </a:r>
            <a:r>
              <a:rPr lang="ru-RU" sz="3200" b="1" i="1" dirty="0" err="1" smtClean="0"/>
              <a:t>українська</a:t>
            </a:r>
            <a:endParaRPr lang="ru-RU" sz="3200" b="1" i="1" dirty="0" smtClean="0"/>
          </a:p>
          <a:p>
            <a:r>
              <a:rPr lang="ru-RU" sz="3200" b="1" i="1" dirty="0" err="1" smtClean="0">
                <a:solidFill>
                  <a:srgbClr val="0070C0"/>
                </a:solidFill>
              </a:rPr>
              <a:t>Рід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діяльності</a:t>
            </a:r>
            <a:r>
              <a:rPr lang="ru-RU" sz="3200" b="1" i="1" dirty="0" smtClean="0">
                <a:solidFill>
                  <a:srgbClr val="0070C0"/>
                </a:solidFill>
              </a:rPr>
              <a:t>:</a:t>
            </a:r>
            <a:r>
              <a:rPr lang="ru-RU" sz="3200" b="1" i="1" dirty="0" smtClean="0"/>
              <a:t>	</a:t>
            </a:r>
            <a:r>
              <a:rPr lang="ru-RU" sz="3200" b="1" i="1" dirty="0" err="1" smtClean="0"/>
              <a:t>Прозаїк</a:t>
            </a:r>
            <a:endParaRPr lang="ru-RU" sz="3200" b="1" i="1" dirty="0" smtClean="0"/>
          </a:p>
          <a:p>
            <a:r>
              <a:rPr lang="ru-RU" sz="3200" b="1" i="1" dirty="0" err="1" smtClean="0">
                <a:solidFill>
                  <a:srgbClr val="0070C0"/>
                </a:solidFill>
              </a:rPr>
              <a:t>Напрямок</a:t>
            </a:r>
            <a:r>
              <a:rPr lang="ru-RU" sz="3200" b="1" i="1" dirty="0" smtClean="0">
                <a:solidFill>
                  <a:srgbClr val="0070C0"/>
                </a:solidFill>
              </a:rPr>
              <a:t>:</a:t>
            </a:r>
            <a:r>
              <a:rPr lang="ru-RU" sz="3200" b="1" i="1" dirty="0" smtClean="0"/>
              <a:t>	</a:t>
            </a:r>
            <a:r>
              <a:rPr lang="ru-RU" sz="3200" b="1" i="1" dirty="0" err="1" smtClean="0"/>
              <a:t>соціалістичний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реалізм</a:t>
            </a:r>
            <a:endParaRPr lang="ru-RU" sz="3200" b="1" i="1" dirty="0" smtClean="0"/>
          </a:p>
          <a:p>
            <a:r>
              <a:rPr lang="ru-RU" sz="3200" b="1" i="1" dirty="0" smtClean="0">
                <a:solidFill>
                  <a:srgbClr val="0070C0"/>
                </a:solidFill>
              </a:rPr>
              <a:t>Жанр:</a:t>
            </a:r>
            <a:r>
              <a:rPr lang="ru-RU" sz="3200" b="1" i="1" dirty="0" smtClean="0"/>
              <a:t>	роман, </a:t>
            </a:r>
            <a:r>
              <a:rPr lang="ru-RU" sz="3200" b="1" i="1" dirty="0" err="1" smtClean="0"/>
              <a:t>повість</a:t>
            </a:r>
            <a:endParaRPr lang="ru-RU" sz="32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1039" y="188640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err="1" smtClean="0">
                <a:solidFill>
                  <a:srgbClr val="FF0000"/>
                </a:solidFill>
              </a:rPr>
              <a:t>Портфоліо</a:t>
            </a:r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письменника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74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9094" y="20149"/>
            <a:ext cx="6411306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Образи-символи в новелі: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7920880" cy="5256584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uk-UA" b="1" dirty="0" smtClean="0">
                <a:solidFill>
                  <a:srgbClr val="0070C0"/>
                </a:solidFill>
              </a:rPr>
              <a:t>«Залізний острів» </a:t>
            </a:r>
            <a:r>
              <a:rPr lang="uk-UA" dirty="0" smtClean="0"/>
              <a:t>– </a:t>
            </a:r>
            <a:r>
              <a:rPr lang="uk-UA" b="1" dirty="0" smtClean="0"/>
              <a:t>зловісне унаочнення найжахливішого «варіанту», перед яким може опинитися цивілізація(під удар поставлена вся планета).</a:t>
            </a:r>
          </a:p>
          <a:p>
            <a:pPr marL="68580" indent="0">
              <a:buNone/>
            </a:pPr>
            <a:r>
              <a:rPr lang="uk-UA" b="1" dirty="0" smtClean="0">
                <a:solidFill>
                  <a:srgbClr val="0070C0"/>
                </a:solidFill>
              </a:rPr>
              <a:t>Крейсер</a:t>
            </a:r>
            <a:r>
              <a:rPr lang="uk-UA" dirty="0" smtClean="0"/>
              <a:t> </a:t>
            </a:r>
            <a:r>
              <a:rPr lang="uk-UA" b="1" dirty="0" smtClean="0"/>
              <a:t>– привид трагічного минулого.</a:t>
            </a:r>
          </a:p>
          <a:p>
            <a:pPr marL="68580" indent="0">
              <a:buNone/>
            </a:pPr>
            <a:r>
              <a:rPr lang="uk-UA" b="1" dirty="0" smtClean="0">
                <a:solidFill>
                  <a:srgbClr val="0070C0"/>
                </a:solidFill>
              </a:rPr>
              <a:t>Степ </a:t>
            </a:r>
            <a:r>
              <a:rPr lang="uk-UA" b="1" dirty="0" smtClean="0"/>
              <a:t>– велич нашої планети, щедро наділеної Богом лісами,степами</a:t>
            </a:r>
            <a:r>
              <a:rPr lang="uk-UA" dirty="0" smtClean="0"/>
              <a:t>...</a:t>
            </a:r>
          </a:p>
          <a:p>
            <a:pPr marL="68580" indent="0">
              <a:buNone/>
            </a:pPr>
            <a:r>
              <a:rPr lang="uk-UA" b="1" dirty="0" smtClean="0">
                <a:solidFill>
                  <a:srgbClr val="0070C0"/>
                </a:solidFill>
              </a:rPr>
              <a:t>Море</a:t>
            </a:r>
            <a:r>
              <a:rPr lang="uk-UA" dirty="0" smtClean="0"/>
              <a:t> </a:t>
            </a:r>
            <a:r>
              <a:rPr lang="uk-UA" b="1" dirty="0" smtClean="0"/>
              <a:t>– символ плинності життя, якому немає ні початку, ні кінця</a:t>
            </a:r>
            <a:r>
              <a:rPr lang="uk-UA" dirty="0" smtClean="0"/>
              <a:t>.</a:t>
            </a:r>
          </a:p>
          <a:p>
            <a:pPr marL="68580" indent="0">
              <a:buNone/>
            </a:pPr>
            <a:r>
              <a:rPr lang="uk-UA" b="1" dirty="0" smtClean="0">
                <a:solidFill>
                  <a:srgbClr val="0070C0"/>
                </a:solidFill>
              </a:rPr>
              <a:t>Птах </a:t>
            </a:r>
            <a:r>
              <a:rPr lang="uk-UA" b="1" dirty="0" smtClean="0"/>
              <a:t>– символ спокою.</a:t>
            </a:r>
          </a:p>
          <a:p>
            <a:pPr marL="68580" indent="0">
              <a:buNone/>
            </a:pPr>
            <a:r>
              <a:rPr lang="uk-UA" b="1" dirty="0" smtClean="0">
                <a:solidFill>
                  <a:srgbClr val="0070C0"/>
                </a:solidFill>
              </a:rPr>
              <a:t>Танок Тоні на «рудо-іржавому вогні розпеченої палуби» </a:t>
            </a:r>
            <a:r>
              <a:rPr lang="uk-UA" b="1" dirty="0" smtClean="0"/>
              <a:t>– прочитується як танок безтурботного людства на вістрі дедалі </a:t>
            </a:r>
            <a:r>
              <a:rPr lang="uk-UA" b="1" dirty="0" err="1" smtClean="0"/>
              <a:t>загострюванішої</a:t>
            </a:r>
            <a:r>
              <a:rPr lang="uk-UA" b="1" dirty="0" smtClean="0"/>
              <a:t> небезпеки.</a:t>
            </a:r>
            <a:endParaRPr lang="ru-RU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2502"/>
            <a:ext cx="36464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корабель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t="35227" r="6284" b="21699"/>
          <a:stretch/>
        </p:blipFill>
        <p:spPr bwMode="auto">
          <a:xfrm>
            <a:off x="-12374" y="2502"/>
            <a:ext cx="2101467" cy="81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184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99392"/>
            <a:ext cx="2664414" cy="1143000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</a:rPr>
              <a:t>Словник: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2474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Дредноут</a:t>
            </a:r>
            <a:r>
              <a:rPr lang="ru-RU" sz="3200" b="1" i="1" dirty="0" smtClean="0"/>
              <a:t> — великий </a:t>
            </a:r>
            <a:r>
              <a:rPr lang="ru-RU" sz="3200" b="1" i="1" dirty="0" err="1" smtClean="0"/>
              <a:t>військовий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корабель-панцерник</a:t>
            </a:r>
            <a:r>
              <a:rPr lang="ru-RU" sz="3200" b="1" i="1" dirty="0" smtClean="0"/>
              <a:t>, </a:t>
            </a:r>
            <a:r>
              <a:rPr lang="ru-RU" sz="3200" b="1" i="1" dirty="0" err="1" smtClean="0"/>
              <a:t>озброєний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великокаліберною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артилерією</a:t>
            </a:r>
            <a:r>
              <a:rPr lang="ru-RU" sz="3200" b="1" i="1" dirty="0" smtClean="0"/>
              <a:t>.</a:t>
            </a:r>
          </a:p>
          <a:p>
            <a:r>
              <a:rPr lang="ru-RU" sz="3200" b="1" i="1" dirty="0" smtClean="0">
                <a:solidFill>
                  <a:srgbClr val="0070C0"/>
                </a:solidFill>
              </a:rPr>
              <a:t> Миля </a:t>
            </a:r>
            <a:r>
              <a:rPr lang="ru-RU" sz="3200" b="1" i="1" dirty="0" smtClean="0"/>
              <a:t>— </a:t>
            </a:r>
            <a:r>
              <a:rPr lang="ru-RU" sz="3200" b="1" i="1" dirty="0" err="1" smtClean="0"/>
              <a:t>міра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відстані</a:t>
            </a:r>
            <a:r>
              <a:rPr lang="ru-RU" sz="3200" b="1" i="1" dirty="0" smtClean="0"/>
              <a:t>. Є </a:t>
            </a:r>
            <a:r>
              <a:rPr lang="ru-RU" sz="3200" b="1" i="1" dirty="0" err="1" smtClean="0"/>
              <a:t>морська</a:t>
            </a:r>
            <a:r>
              <a:rPr lang="ru-RU" sz="3200" b="1" i="1" dirty="0" smtClean="0"/>
              <a:t> миля — 1,652 км і </a:t>
            </a:r>
            <a:r>
              <a:rPr lang="ru-RU" sz="3200" b="1" i="1" dirty="0" err="1" smtClean="0"/>
              <a:t>сухопутна</a:t>
            </a:r>
            <a:r>
              <a:rPr lang="ru-RU" sz="3200" b="1" i="1" dirty="0" smtClean="0"/>
              <a:t> — </a:t>
            </a:r>
            <a:r>
              <a:rPr lang="ru-RU" sz="3200" b="1" i="1" dirty="0" err="1" smtClean="0"/>
              <a:t>від</a:t>
            </a:r>
            <a:r>
              <a:rPr lang="ru-RU" sz="3200" b="1" i="1" dirty="0" smtClean="0"/>
              <a:t> 0,52 до 11,2 км в </a:t>
            </a:r>
            <a:r>
              <a:rPr lang="ru-RU" sz="3200" b="1" i="1" dirty="0" err="1" smtClean="0"/>
              <a:t>різних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країнах</a:t>
            </a:r>
            <a:r>
              <a:rPr lang="ru-RU" sz="3200" b="1" i="1" dirty="0" smtClean="0"/>
              <a:t>.</a:t>
            </a:r>
          </a:p>
          <a:p>
            <a:r>
              <a:rPr lang="ru-RU" sz="3200" b="1" i="1" dirty="0" err="1" smtClean="0">
                <a:solidFill>
                  <a:srgbClr val="0070C0"/>
                </a:solidFill>
              </a:rPr>
              <a:t>Вузол</a:t>
            </a:r>
            <a:r>
              <a:rPr lang="ru-RU" sz="3200" b="1" i="1" dirty="0" smtClean="0"/>
              <a:t> — </a:t>
            </a:r>
            <a:r>
              <a:rPr lang="ru-RU" sz="3200" b="1" i="1" dirty="0" err="1" smtClean="0"/>
              <a:t>міра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швидкості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руху</a:t>
            </a:r>
            <a:r>
              <a:rPr lang="ru-RU" sz="3200" b="1" i="1" dirty="0" smtClean="0"/>
              <a:t> судна — 1 миля за 1 годину.</a:t>
            </a:r>
          </a:p>
          <a:p>
            <a:r>
              <a:rPr lang="ru-RU" sz="3200" b="1" i="1" dirty="0" smtClean="0">
                <a:solidFill>
                  <a:srgbClr val="0070C0"/>
                </a:solidFill>
              </a:rPr>
              <a:t>Камбуз</a:t>
            </a:r>
            <a:r>
              <a:rPr lang="ru-RU" sz="3200" b="1" i="1" dirty="0" smtClean="0"/>
              <a:t> — кухня на </a:t>
            </a:r>
            <a:r>
              <a:rPr lang="ru-RU" sz="3200" b="1" i="1" dirty="0" err="1" smtClean="0"/>
              <a:t>кораблі</a:t>
            </a:r>
            <a:r>
              <a:rPr lang="ru-RU" sz="3200" b="1" i="1" dirty="0" smtClean="0"/>
              <a:t>.</a:t>
            </a:r>
            <a:endParaRPr lang="ru-RU" sz="3200" b="1" i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0"/>
            <a:ext cx="36464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D:\Наташа\фотка картинки\фотки 2\kopiya2de75a8025e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500" y="4653136"/>
            <a:ext cx="21082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554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3312486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Образ  </a:t>
            </a:r>
            <a:r>
              <a:rPr lang="ru-RU" b="1" i="1" dirty="0" err="1" smtClean="0">
                <a:solidFill>
                  <a:srgbClr val="FF0000"/>
                </a:solidFill>
              </a:rPr>
              <a:t>Тоні</a:t>
            </a:r>
            <a:r>
              <a:rPr lang="ru-RU" b="1" i="1" dirty="0" smtClean="0">
                <a:solidFill>
                  <a:srgbClr val="FF0000"/>
                </a:solidFill>
              </a:rPr>
              <a:t>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136904" cy="5328592"/>
          </a:xfrm>
        </p:spPr>
        <p:txBody>
          <a:bodyPr>
            <a:normAutofit/>
          </a:bodyPr>
          <a:lstStyle/>
          <a:p>
            <a:r>
              <a:rPr lang="uk-UA" sz="3200" b="1" i="1" dirty="0" smtClean="0"/>
              <a:t>Дочка </a:t>
            </a:r>
            <a:r>
              <a:rPr lang="uk-UA" sz="3200" b="1" i="1" dirty="0" err="1" smtClean="0"/>
              <a:t>Горпищенка</a:t>
            </a:r>
            <a:r>
              <a:rPr lang="uk-UA" sz="3200" b="1" i="1" dirty="0" smtClean="0"/>
              <a:t>(чабана); </a:t>
            </a:r>
          </a:p>
          <a:p>
            <a:r>
              <a:rPr lang="uk-UA" sz="3200" b="1" i="1" dirty="0" smtClean="0"/>
              <a:t>життєрадісна; </a:t>
            </a:r>
          </a:p>
          <a:p>
            <a:r>
              <a:rPr lang="uk-UA" sz="3200" b="1" i="1" dirty="0" smtClean="0"/>
              <a:t>комунікабельна; </a:t>
            </a:r>
          </a:p>
          <a:p>
            <a:r>
              <a:rPr lang="uk-UA" sz="3200" b="1" i="1" dirty="0" smtClean="0"/>
              <a:t>ніжна; </a:t>
            </a:r>
          </a:p>
          <a:p>
            <a:r>
              <a:rPr lang="uk-UA" sz="3200" b="1" i="1" dirty="0" smtClean="0"/>
              <a:t>щира;</a:t>
            </a:r>
          </a:p>
          <a:p>
            <a:r>
              <a:rPr lang="uk-UA" sz="3200" b="1" i="1" dirty="0" smtClean="0"/>
              <a:t> любить пригоди; </a:t>
            </a:r>
          </a:p>
          <a:p>
            <a:r>
              <a:rPr lang="uk-UA" sz="3200" b="1" i="1" dirty="0" smtClean="0"/>
              <a:t>зачарована красою природи;</a:t>
            </a:r>
          </a:p>
          <a:p>
            <a:r>
              <a:rPr lang="uk-UA" sz="3200" b="1" i="1" dirty="0" smtClean="0"/>
              <a:t> виважена у своїх діях; </a:t>
            </a:r>
          </a:p>
          <a:p>
            <a:r>
              <a:rPr lang="uk-UA" sz="3200" b="1" i="1" dirty="0" smtClean="0"/>
              <a:t>схильна до фантазування.</a:t>
            </a:r>
            <a:endParaRPr lang="ru-RU" sz="3200" b="1" i="1" dirty="0"/>
          </a:p>
        </p:txBody>
      </p:sp>
      <p:pic>
        <p:nvPicPr>
          <p:cNvPr id="4" name="Рисунок 3" descr="http://coollib.net/i/78/267778/i_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56792"/>
            <a:ext cx="2143125" cy="313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0"/>
            <a:ext cx="36464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328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4392606" cy="1143000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</a:rPr>
              <a:t>Образ Віталика: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064896" cy="3508977"/>
          </a:xfrm>
        </p:spPr>
        <p:txBody>
          <a:bodyPr>
            <a:noAutofit/>
          </a:bodyPr>
          <a:lstStyle/>
          <a:p>
            <a:r>
              <a:rPr lang="uk-UA" sz="3600" b="1" i="1" dirty="0" smtClean="0"/>
              <a:t>Занурюється у зміст життя, у його наповнюваність;</a:t>
            </a:r>
          </a:p>
          <a:p>
            <a:r>
              <a:rPr lang="uk-UA" sz="3600" b="1" i="1" dirty="0" smtClean="0"/>
              <a:t>Шукає відповіді на питання:</a:t>
            </a:r>
          </a:p>
          <a:p>
            <a:pPr marL="68580" indent="0">
              <a:buNone/>
            </a:pPr>
            <a:r>
              <a:rPr lang="uk-UA" sz="3600" b="1" i="1" dirty="0"/>
              <a:t> </a:t>
            </a:r>
            <a:r>
              <a:rPr lang="uk-UA" sz="3600" b="1" i="1" dirty="0" smtClean="0"/>
              <a:t> - невже всьому кінець;</a:t>
            </a:r>
          </a:p>
          <a:p>
            <a:pPr marL="68580" indent="0">
              <a:buNone/>
            </a:pPr>
            <a:r>
              <a:rPr lang="uk-UA" sz="3600" b="1" i="1" dirty="0"/>
              <a:t> </a:t>
            </a:r>
            <a:r>
              <a:rPr lang="uk-UA" sz="3600" b="1" i="1" dirty="0" smtClean="0"/>
              <a:t> - боротися, але як;</a:t>
            </a:r>
          </a:p>
          <a:p>
            <a:pPr marL="68580" indent="0">
              <a:buNone/>
            </a:pPr>
            <a:r>
              <a:rPr lang="uk-UA" sz="3600" b="1" i="1" dirty="0" smtClean="0"/>
              <a:t>  - що буде далі з нашою планетою.</a:t>
            </a:r>
            <a:endParaRPr lang="ru-RU" sz="3600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0"/>
            <a:ext cx="36464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35725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7" t="6765" r="5453"/>
          <a:stretch/>
        </p:blipFill>
        <p:spPr bwMode="auto">
          <a:xfrm>
            <a:off x="6156176" y="4740019"/>
            <a:ext cx="2435087" cy="170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220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645724" cy="62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687" y="620688"/>
            <a:ext cx="80648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/>
              <a:t>Новела «</a:t>
            </a:r>
            <a:r>
              <a:rPr lang="ru-RU" sz="2600" b="1" i="1" dirty="0" err="1"/>
              <a:t>Залізний</a:t>
            </a:r>
            <a:r>
              <a:rPr lang="ru-RU" sz="2600" b="1" i="1" dirty="0"/>
              <a:t> </a:t>
            </a:r>
            <a:r>
              <a:rPr lang="ru-RU" sz="2600" b="1" i="1" dirty="0" err="1"/>
              <a:t>острів</a:t>
            </a:r>
            <a:r>
              <a:rPr lang="ru-RU" sz="2600" b="1" i="1" dirty="0"/>
              <a:t>» </a:t>
            </a:r>
            <a:r>
              <a:rPr lang="ru-RU" sz="2600" b="1" i="1" dirty="0" err="1"/>
              <a:t>побудована</a:t>
            </a:r>
            <a:r>
              <a:rPr lang="ru-RU" sz="2600" b="1" i="1" dirty="0"/>
              <a:t> на </a:t>
            </a:r>
            <a:r>
              <a:rPr lang="ru-RU" sz="2600" b="1" i="1" dirty="0" err="1">
                <a:solidFill>
                  <a:srgbClr val="FF0000"/>
                </a:solidFill>
              </a:rPr>
              <a:t>контрасті</a:t>
            </a:r>
            <a:r>
              <a:rPr lang="ru-RU" sz="2600" b="1" i="1" dirty="0"/>
              <a:t>. </a:t>
            </a:r>
            <a:r>
              <a:rPr lang="ru-RU" sz="2600" b="1" i="1" dirty="0" err="1"/>
              <a:t>Протиставлення</a:t>
            </a:r>
            <a:r>
              <a:rPr lang="ru-RU" sz="2600" b="1" i="1" dirty="0"/>
              <a:t> </a:t>
            </a:r>
            <a:r>
              <a:rPr lang="ru-RU" sz="2600" b="1" i="1" dirty="0" err="1"/>
              <a:t>невмирущої</a:t>
            </a:r>
            <a:r>
              <a:rPr lang="ru-RU" sz="2600" b="1" i="1" dirty="0"/>
              <a:t> </a:t>
            </a:r>
            <a:r>
              <a:rPr lang="ru-RU" sz="2600" b="1" i="1" dirty="0" err="1"/>
              <a:t>краси</a:t>
            </a:r>
            <a:r>
              <a:rPr lang="ru-RU" sz="2600" b="1" i="1" dirty="0"/>
              <a:t> </a:t>
            </a:r>
            <a:r>
              <a:rPr lang="ru-RU" sz="2600" b="1" i="1" dirty="0" err="1"/>
              <a:t>природи</a:t>
            </a:r>
            <a:r>
              <a:rPr lang="ru-RU" sz="2600" b="1" i="1" dirty="0"/>
              <a:t> й </a:t>
            </a:r>
            <a:r>
              <a:rPr lang="ru-RU" sz="2600" b="1" i="1" dirty="0" err="1"/>
              <a:t>неприрод­ності</a:t>
            </a:r>
            <a:r>
              <a:rPr lang="ru-RU" sz="2600" b="1" i="1" dirty="0"/>
              <a:t> «</a:t>
            </a:r>
            <a:r>
              <a:rPr lang="ru-RU" sz="2600" b="1" i="1" dirty="0" err="1"/>
              <a:t>залізного</a:t>
            </a:r>
            <a:r>
              <a:rPr lang="ru-RU" sz="2600" b="1" i="1" dirty="0"/>
              <a:t> острова» — старого </a:t>
            </a:r>
            <a:r>
              <a:rPr lang="ru-RU" sz="2600" b="1" i="1" dirty="0" err="1"/>
              <a:t>проіржавілого</a:t>
            </a:r>
            <a:r>
              <a:rPr lang="ru-RU" sz="2600" b="1" i="1" dirty="0"/>
              <a:t> корабля, </a:t>
            </a:r>
            <a:r>
              <a:rPr lang="ru-RU" sz="2600" b="1" i="1" dirty="0" err="1"/>
              <a:t>який</a:t>
            </a:r>
            <a:r>
              <a:rPr lang="ru-RU" sz="2600" b="1" i="1" dirty="0"/>
              <a:t> служить </a:t>
            </a:r>
            <a:r>
              <a:rPr lang="ru-RU" sz="2600" b="1" i="1" dirty="0" err="1"/>
              <a:t>мішенню</a:t>
            </a:r>
            <a:r>
              <a:rPr lang="ru-RU" sz="2600" b="1" i="1" dirty="0"/>
              <a:t> для </a:t>
            </a:r>
            <a:r>
              <a:rPr lang="ru-RU" sz="2600" b="1" i="1" dirty="0" err="1"/>
              <a:t>літаків</a:t>
            </a:r>
            <a:r>
              <a:rPr lang="ru-RU" sz="2600" b="1" i="1" dirty="0"/>
              <a:t>, </a:t>
            </a:r>
            <a:r>
              <a:rPr lang="ru-RU" sz="2600" b="1" i="1" dirty="0" err="1"/>
              <a:t>протиставлення</a:t>
            </a:r>
            <a:r>
              <a:rPr lang="ru-RU" sz="2600" b="1" i="1" dirty="0"/>
              <a:t> миру й </a:t>
            </a:r>
            <a:r>
              <a:rPr lang="ru-RU" sz="2600" b="1" i="1" dirty="0" err="1"/>
              <a:t>праці</a:t>
            </a:r>
            <a:r>
              <a:rPr lang="ru-RU" sz="2600" b="1" i="1" dirty="0"/>
              <a:t> — </a:t>
            </a:r>
            <a:r>
              <a:rPr lang="ru-RU" sz="2600" b="1" i="1" dirty="0" err="1"/>
              <a:t>воєнній</a:t>
            </a:r>
            <a:r>
              <a:rPr lang="ru-RU" sz="2600" b="1" i="1" dirty="0"/>
              <a:t> </a:t>
            </a:r>
            <a:r>
              <a:rPr lang="ru-RU" sz="2600" b="1" i="1" dirty="0" err="1"/>
              <a:t>загрозі</a:t>
            </a:r>
            <a:r>
              <a:rPr lang="ru-RU" sz="2600" b="1" i="1" dirty="0"/>
              <a:t>, </a:t>
            </a:r>
            <a:r>
              <a:rPr lang="ru-RU" sz="2600" b="1" i="1" dirty="0" err="1"/>
              <a:t>світлої</a:t>
            </a:r>
            <a:r>
              <a:rPr lang="ru-RU" sz="2600" b="1" i="1" dirty="0"/>
              <a:t> </a:t>
            </a:r>
            <a:r>
              <a:rPr lang="ru-RU" sz="2600" b="1" i="1" dirty="0" err="1"/>
              <a:t>радості</a:t>
            </a:r>
            <a:r>
              <a:rPr lang="ru-RU" sz="2600" b="1" i="1" dirty="0"/>
              <a:t> </a:t>
            </a:r>
            <a:r>
              <a:rPr lang="ru-RU" sz="2600" b="1" i="1" dirty="0" err="1"/>
              <a:t>життя</a:t>
            </a:r>
            <a:r>
              <a:rPr lang="ru-RU" sz="2600" b="1" i="1" dirty="0"/>
              <a:t> — </a:t>
            </a:r>
            <a:r>
              <a:rPr lang="ru-RU" sz="2600" b="1" i="1" dirty="0" err="1"/>
              <a:t>безглуздій</a:t>
            </a:r>
            <a:r>
              <a:rPr lang="ru-RU" sz="2600" b="1" i="1" dirty="0"/>
              <a:t> </a:t>
            </a:r>
            <a:r>
              <a:rPr lang="ru-RU" sz="2600" b="1" i="1" dirty="0" err="1"/>
              <a:t>смерті</a:t>
            </a:r>
            <a:r>
              <a:rPr lang="ru-RU" sz="2600" b="1" i="1" dirty="0"/>
              <a:t>.</a:t>
            </a:r>
          </a:p>
          <a:p>
            <a:r>
              <a:rPr lang="ru-RU" sz="2600" b="1" i="1" dirty="0" smtClean="0"/>
              <a:t>У </a:t>
            </a:r>
            <a:r>
              <a:rPr lang="ru-RU" sz="2600" b="1" i="1" dirty="0" err="1" smtClean="0"/>
              <a:t>новелі</a:t>
            </a:r>
            <a:r>
              <a:rPr lang="ru-RU" sz="2600" b="1" i="1" dirty="0" smtClean="0"/>
              <a:t> </a:t>
            </a:r>
            <a:r>
              <a:rPr lang="ru-RU" sz="2600" b="1" i="1" dirty="0" err="1" smtClean="0"/>
              <a:t>розкривається</a:t>
            </a:r>
            <a:r>
              <a:rPr lang="ru-RU" sz="2600" b="1" i="1" dirty="0" smtClean="0"/>
              <a:t> </a:t>
            </a:r>
            <a:r>
              <a:rPr lang="ru-RU" sz="2600" b="1" i="1" dirty="0" err="1" smtClean="0"/>
              <a:t>одвічна</a:t>
            </a:r>
            <a:r>
              <a:rPr lang="ru-RU" sz="2600" b="1" i="1" dirty="0"/>
              <a:t>, як і </a:t>
            </a:r>
            <a:r>
              <a:rPr lang="ru-RU" sz="2600" b="1" i="1" dirty="0" err="1"/>
              <a:t>людство</a:t>
            </a:r>
            <a:r>
              <a:rPr lang="ru-RU" sz="2600" b="1" i="1" dirty="0"/>
              <a:t>,— тема </a:t>
            </a:r>
            <a:r>
              <a:rPr lang="ru-RU" sz="2600" b="1" i="1" dirty="0" err="1"/>
              <a:t>першого</a:t>
            </a:r>
            <a:r>
              <a:rPr lang="ru-RU" sz="2600" b="1" i="1" dirty="0"/>
              <a:t> </a:t>
            </a:r>
            <a:r>
              <a:rPr lang="ru-RU" sz="2600" b="1" i="1" dirty="0" err="1"/>
              <a:t>юнацького</a:t>
            </a:r>
            <a:r>
              <a:rPr lang="ru-RU" sz="2600" b="1" i="1" dirty="0"/>
              <a:t> </a:t>
            </a:r>
            <a:r>
              <a:rPr lang="ru-RU" sz="2600" b="1" i="1" dirty="0" err="1"/>
              <a:t>кохання</a:t>
            </a:r>
            <a:r>
              <a:rPr lang="ru-RU" sz="2600" b="1" i="1" dirty="0"/>
              <a:t>. </a:t>
            </a:r>
            <a:r>
              <a:rPr lang="ru-RU" sz="2600" b="1" i="1" dirty="0" smtClean="0"/>
              <a:t>Вона </a:t>
            </a:r>
            <a:r>
              <a:rPr lang="ru-RU" sz="2600" b="1" i="1" dirty="0" err="1" smtClean="0"/>
              <a:t>теж</a:t>
            </a:r>
            <a:r>
              <a:rPr lang="ru-RU" sz="2600" b="1" i="1" dirty="0" smtClean="0"/>
              <a:t> </a:t>
            </a:r>
            <a:r>
              <a:rPr lang="ru-RU" sz="2600" b="1" i="1" dirty="0" err="1" smtClean="0"/>
              <a:t>сприймається</a:t>
            </a:r>
            <a:r>
              <a:rPr lang="ru-RU" sz="2600" b="1" i="1" dirty="0" smtClean="0"/>
              <a:t> </a:t>
            </a:r>
            <a:r>
              <a:rPr lang="ru-RU" sz="2600" b="1" i="1" dirty="0" err="1"/>
              <a:t>чита­чами</a:t>
            </a:r>
            <a:r>
              <a:rPr lang="ru-RU" sz="2600" b="1" i="1" dirty="0"/>
              <a:t> </a:t>
            </a:r>
            <a:r>
              <a:rPr lang="ru-RU" sz="2600" b="1" i="1" dirty="0" err="1"/>
              <a:t>по-різному</a:t>
            </a:r>
            <a:r>
              <a:rPr lang="ru-RU" sz="2600" b="1" i="1" dirty="0"/>
              <a:t> — </a:t>
            </a:r>
            <a:r>
              <a:rPr lang="ru-RU" sz="2600" b="1" i="1" dirty="0" err="1"/>
              <a:t>залежно</a:t>
            </a:r>
            <a:r>
              <a:rPr lang="ru-RU" sz="2600" b="1" i="1" dirty="0"/>
              <a:t> </a:t>
            </a:r>
            <a:r>
              <a:rPr lang="ru-RU" sz="2600" b="1" i="1" dirty="0" err="1"/>
              <a:t>від</a:t>
            </a:r>
            <a:r>
              <a:rPr lang="ru-RU" sz="2600" b="1" i="1" dirty="0"/>
              <a:t> </a:t>
            </a:r>
            <a:r>
              <a:rPr lang="ru-RU" sz="2600" b="1" i="1" dirty="0" err="1"/>
              <a:t>віку</a:t>
            </a:r>
            <a:r>
              <a:rPr lang="ru-RU" sz="2600" b="1" i="1" dirty="0"/>
              <a:t>, </a:t>
            </a:r>
            <a:r>
              <a:rPr lang="ru-RU" sz="2600" b="1" i="1" dirty="0" err="1"/>
              <a:t>життєвого</a:t>
            </a:r>
            <a:r>
              <a:rPr lang="ru-RU" sz="2600" b="1" i="1" dirty="0"/>
              <a:t> </a:t>
            </a:r>
            <a:r>
              <a:rPr lang="ru-RU" sz="2600" b="1" i="1" dirty="0" err="1"/>
              <a:t>досвіду</a:t>
            </a:r>
            <a:r>
              <a:rPr lang="ru-RU" sz="2600" b="1" i="1" dirty="0"/>
              <a:t>, харак­теру, </a:t>
            </a:r>
            <a:r>
              <a:rPr lang="ru-RU" sz="2600" b="1" i="1" dirty="0" err="1"/>
              <a:t>естетичних</a:t>
            </a:r>
            <a:r>
              <a:rPr lang="ru-RU" sz="2600" b="1" i="1" dirty="0"/>
              <a:t> </a:t>
            </a:r>
            <a:r>
              <a:rPr lang="ru-RU" sz="2600" b="1" i="1" dirty="0" err="1"/>
              <a:t>смаків</a:t>
            </a:r>
            <a:r>
              <a:rPr lang="ru-RU" sz="2600" b="1" i="1" dirty="0"/>
              <a:t>, </a:t>
            </a:r>
            <a:r>
              <a:rPr lang="ru-RU" sz="2600" b="1" i="1" dirty="0" err="1"/>
              <a:t>загального</a:t>
            </a:r>
            <a:r>
              <a:rPr lang="ru-RU" sz="2600" b="1" i="1" dirty="0"/>
              <a:t> </a:t>
            </a:r>
            <a:r>
              <a:rPr lang="ru-RU" sz="2600" b="1" i="1" dirty="0" err="1"/>
              <a:t>розвитку</a:t>
            </a:r>
            <a:r>
              <a:rPr lang="ru-RU" sz="2600" b="1" i="1" dirty="0"/>
              <a:t> кожного з них.</a:t>
            </a:r>
          </a:p>
        </p:txBody>
      </p:sp>
      <p:pic>
        <p:nvPicPr>
          <p:cNvPr id="5" name="Picture 5" descr="D:\картинки 2014\ques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4664"/>
            <a:ext cx="1071563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928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0"/>
            <a:ext cx="36464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639606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FF0000"/>
                </a:solidFill>
              </a:rPr>
              <a:t>Спільне</a:t>
            </a:r>
            <a:r>
              <a:rPr lang="ru-RU" sz="2400" b="1" i="1" dirty="0">
                <a:solidFill>
                  <a:srgbClr val="FF0000"/>
                </a:solidFill>
              </a:rPr>
              <a:t> й </a:t>
            </a:r>
            <a:r>
              <a:rPr lang="ru-RU" sz="2400" b="1" i="1" dirty="0" err="1">
                <a:solidFill>
                  <a:srgbClr val="FF0000"/>
                </a:solidFill>
              </a:rPr>
              <a:t>відмінне</a:t>
            </a:r>
            <a:r>
              <a:rPr lang="ru-RU" sz="2400" b="1" i="1" dirty="0">
                <a:solidFill>
                  <a:srgbClr val="FF0000"/>
                </a:solidFill>
              </a:rPr>
              <a:t> в романах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«Вершники» Ю. </a:t>
            </a:r>
            <a:r>
              <a:rPr lang="ru-RU" sz="2400" b="1" i="1" dirty="0" err="1">
                <a:solidFill>
                  <a:srgbClr val="FF0000"/>
                </a:solidFill>
              </a:rPr>
              <a:t>Яновського</a:t>
            </a:r>
            <a:r>
              <a:rPr lang="ru-RU" sz="2400" b="1" i="1" dirty="0">
                <a:solidFill>
                  <a:srgbClr val="FF0000"/>
                </a:solidFill>
              </a:rPr>
              <a:t> та «</a:t>
            </a:r>
            <a:r>
              <a:rPr lang="ru-RU" sz="2400" b="1" i="1" dirty="0" err="1">
                <a:solidFill>
                  <a:srgbClr val="FF0000"/>
                </a:solidFill>
              </a:rPr>
              <a:t>Тронка</a:t>
            </a:r>
            <a:r>
              <a:rPr lang="ru-RU" sz="2400" b="1" i="1" dirty="0">
                <a:solidFill>
                  <a:srgbClr val="FF0000"/>
                </a:solidFill>
              </a:rPr>
              <a:t>» О. Гончара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492766"/>
            <a:ext cx="3304944" cy="40011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«Вершники» Ю. </a:t>
            </a:r>
            <a:r>
              <a:rPr lang="ru-RU" sz="20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Яновського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1504043"/>
            <a:ext cx="2561920" cy="369332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/>
              <a:t>«</a:t>
            </a:r>
            <a:r>
              <a:rPr lang="ru-RU" b="1" dirty="0" err="1"/>
              <a:t>Тронка</a:t>
            </a:r>
            <a:r>
              <a:rPr lang="ru-RU" b="1" dirty="0"/>
              <a:t>» О. Гончара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1988840"/>
            <a:ext cx="1180131" cy="369332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i="1" dirty="0" err="1"/>
              <a:t>Відмінне</a:t>
            </a:r>
            <a:endParaRPr lang="ru-RU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59" y="2564904"/>
            <a:ext cx="3600401" cy="2862322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/>
              <a:t>Усі</a:t>
            </a:r>
            <a:r>
              <a:rPr lang="ru-RU" b="1" dirty="0"/>
              <a:t> новели </a:t>
            </a:r>
            <a:r>
              <a:rPr lang="ru-RU" b="1" dirty="0" err="1"/>
              <a:t>об’єднані</a:t>
            </a:r>
            <a:r>
              <a:rPr lang="ru-RU" b="1" dirty="0"/>
              <a:t> </a:t>
            </a:r>
            <a:r>
              <a:rPr lang="ru-RU" b="1" dirty="0" err="1"/>
              <a:t>між</a:t>
            </a:r>
            <a:r>
              <a:rPr lang="ru-RU" b="1" dirty="0"/>
              <a:t> собою </a:t>
            </a:r>
            <a:r>
              <a:rPr lang="ru-RU" b="1" dirty="0" err="1"/>
              <a:t>ідейним</a:t>
            </a:r>
            <a:r>
              <a:rPr lang="ru-RU" b="1" dirty="0"/>
              <a:t> </a:t>
            </a:r>
            <a:r>
              <a:rPr lang="ru-RU" b="1" dirty="0" err="1"/>
              <a:t>задумом</a:t>
            </a:r>
            <a:r>
              <a:rPr lang="ru-RU" b="1" dirty="0"/>
              <a:t>, </a:t>
            </a:r>
            <a:r>
              <a:rPr lang="ru-RU" b="1" dirty="0" err="1"/>
              <a:t>спільною</a:t>
            </a:r>
            <a:r>
              <a:rPr lang="ru-RU" b="1" dirty="0"/>
              <a:t> темою, часом і </a:t>
            </a:r>
            <a:r>
              <a:rPr lang="ru-RU" b="1" dirty="0" err="1"/>
              <a:t>місцем</a:t>
            </a:r>
            <a:r>
              <a:rPr lang="ru-RU" b="1" dirty="0"/>
              <a:t> </a:t>
            </a:r>
            <a:r>
              <a:rPr lang="ru-RU" b="1" dirty="0" err="1"/>
              <a:t>дії</a:t>
            </a:r>
            <a:r>
              <a:rPr lang="ru-RU" b="1" dirty="0"/>
              <a:t>, </a:t>
            </a:r>
            <a:r>
              <a:rPr lang="ru-RU" b="1" dirty="0" err="1"/>
              <a:t>головними</a:t>
            </a:r>
            <a:r>
              <a:rPr lang="ru-RU" b="1" dirty="0"/>
              <a:t> </a:t>
            </a:r>
            <a:r>
              <a:rPr lang="ru-RU" b="1" dirty="0" smtClean="0"/>
              <a:t>персонажами</a:t>
            </a:r>
            <a:r>
              <a:rPr lang="ru-RU" b="1" dirty="0"/>
              <a:t>, </a:t>
            </a:r>
            <a:r>
              <a:rPr lang="ru-RU" b="1" dirty="0" err="1" smtClean="0"/>
              <a:t>мовностилістичними</a:t>
            </a:r>
            <a:r>
              <a:rPr lang="ru-RU" b="1" dirty="0" smtClean="0"/>
              <a:t> </a:t>
            </a:r>
            <a:r>
              <a:rPr lang="ru-RU" b="1" dirty="0" err="1"/>
              <a:t>особливостями</a:t>
            </a:r>
            <a:r>
              <a:rPr lang="ru-RU" b="1" dirty="0"/>
              <a:t>. </a:t>
            </a:r>
            <a:r>
              <a:rPr lang="ru-RU" b="1" dirty="0" err="1"/>
              <a:t>Яновський</a:t>
            </a:r>
            <a:r>
              <a:rPr lang="ru-RU" b="1" dirty="0"/>
              <a:t> не </a:t>
            </a:r>
            <a:r>
              <a:rPr lang="ru-RU" b="1" dirty="0" err="1"/>
              <a:t>дотримується</a:t>
            </a:r>
            <a:r>
              <a:rPr lang="ru-RU" b="1" dirty="0"/>
              <a:t> </a:t>
            </a:r>
            <a:r>
              <a:rPr lang="ru-RU" b="1" dirty="0" err="1"/>
              <a:t>хронологічного</a:t>
            </a:r>
            <a:r>
              <a:rPr lang="ru-RU" b="1" dirty="0"/>
              <a:t> принципу в </a:t>
            </a:r>
            <a:r>
              <a:rPr lang="ru-RU" b="1" dirty="0" err="1"/>
              <a:t>показі</a:t>
            </a:r>
            <a:r>
              <a:rPr lang="ru-RU" b="1" dirty="0"/>
              <a:t> </a:t>
            </a:r>
            <a:r>
              <a:rPr lang="ru-RU" b="1" dirty="0" err="1"/>
              <a:t>подій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1206" y="2564904"/>
            <a:ext cx="4032448" cy="3693319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/>
              <a:t>Кожна</a:t>
            </a:r>
            <a:r>
              <a:rPr lang="ru-RU" b="1" dirty="0"/>
              <a:t> новела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своїх</a:t>
            </a:r>
            <a:r>
              <a:rPr lang="ru-RU" b="1" dirty="0"/>
              <a:t> </a:t>
            </a:r>
            <a:r>
              <a:rPr lang="ru-RU" b="1" dirty="0" err="1"/>
              <a:t>героїв</a:t>
            </a:r>
            <a:r>
              <a:rPr lang="ru-RU" b="1" dirty="0"/>
              <a:t>, </a:t>
            </a:r>
            <a:r>
              <a:rPr lang="ru-RU" b="1" dirty="0" err="1"/>
              <a:t>однак</a:t>
            </a:r>
            <a:r>
              <a:rPr lang="ru-RU" b="1" dirty="0"/>
              <a:t> локальна </a:t>
            </a:r>
            <a:r>
              <a:rPr lang="ru-RU" b="1" dirty="0" err="1"/>
              <a:t>закінченість</a:t>
            </a:r>
            <a:r>
              <a:rPr lang="ru-RU" b="1" dirty="0"/>
              <a:t> </a:t>
            </a:r>
            <a:r>
              <a:rPr lang="ru-RU" b="1" dirty="0" err="1"/>
              <a:t>розвитку</a:t>
            </a:r>
            <a:r>
              <a:rPr lang="ru-RU" b="1" dirty="0"/>
              <a:t> </a:t>
            </a:r>
            <a:r>
              <a:rPr lang="ru-RU" b="1" dirty="0" err="1"/>
              <a:t>характерів</a:t>
            </a:r>
            <a:r>
              <a:rPr lang="ru-RU" b="1" dirty="0"/>
              <a:t> не </a:t>
            </a:r>
            <a:r>
              <a:rPr lang="ru-RU" b="1" dirty="0" err="1"/>
              <a:t>відділяє</a:t>
            </a:r>
            <a:r>
              <a:rPr lang="ru-RU" b="1" dirty="0"/>
              <a:t> </a:t>
            </a:r>
            <a:r>
              <a:rPr lang="ru-RU" b="1" dirty="0" err="1" smtClean="0"/>
              <a:t>якоюсь</a:t>
            </a:r>
            <a:r>
              <a:rPr lang="ru-RU" b="1" dirty="0" smtClean="0"/>
              <a:t> </a:t>
            </a:r>
            <a:r>
              <a:rPr lang="ru-RU" b="1" dirty="0" err="1"/>
              <a:t>прірвою</a:t>
            </a:r>
            <a:r>
              <a:rPr lang="ru-RU" b="1" dirty="0"/>
              <a:t> </a:t>
            </a:r>
            <a:r>
              <a:rPr lang="ru-RU" b="1" dirty="0" err="1"/>
              <a:t>розділ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розділу</a:t>
            </a:r>
            <a:r>
              <a:rPr lang="ru-RU" b="1" dirty="0"/>
              <a:t>. </a:t>
            </a:r>
            <a:r>
              <a:rPr lang="ru-RU" b="1" dirty="0" err="1"/>
              <a:t>Кожна</a:t>
            </a:r>
            <a:r>
              <a:rPr lang="ru-RU" b="1" dirty="0"/>
              <a:t> з новел не </a:t>
            </a:r>
            <a:r>
              <a:rPr lang="ru-RU" b="1" dirty="0" err="1"/>
              <a:t>тільки</a:t>
            </a:r>
            <a:r>
              <a:rPr lang="ru-RU" b="1" dirty="0"/>
              <a:t> </a:t>
            </a:r>
            <a:r>
              <a:rPr lang="ru-RU" b="1" dirty="0" err="1"/>
              <a:t>досліджує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 err="1" smtClean="0"/>
              <a:t>характери</a:t>
            </a:r>
            <a:r>
              <a:rPr lang="ru-RU" b="1" dirty="0" smtClean="0"/>
              <a:t> </a:t>
            </a:r>
            <a:r>
              <a:rPr lang="ru-RU" b="1" dirty="0"/>
              <a:t>(</a:t>
            </a:r>
            <a:r>
              <a:rPr lang="ru-RU" b="1" dirty="0" err="1"/>
              <a:t>Горпищенка</a:t>
            </a:r>
            <a:r>
              <a:rPr lang="ru-RU" b="1" dirty="0"/>
              <a:t>, </a:t>
            </a:r>
            <a:r>
              <a:rPr lang="ru-RU" b="1" dirty="0" err="1"/>
              <a:t>Лукії</a:t>
            </a:r>
            <a:r>
              <a:rPr lang="ru-RU" b="1" dirty="0"/>
              <a:t>, </a:t>
            </a:r>
            <a:r>
              <a:rPr lang="ru-RU" b="1" dirty="0" err="1"/>
              <a:t>Дорошенка</a:t>
            </a:r>
            <a:r>
              <a:rPr lang="ru-RU" b="1" dirty="0"/>
              <a:t>, </a:t>
            </a:r>
            <a:r>
              <a:rPr lang="ru-RU" b="1" dirty="0" err="1"/>
              <a:t>Віталика</a:t>
            </a:r>
            <a:r>
              <a:rPr lang="ru-RU" b="1" dirty="0"/>
              <a:t>, </a:t>
            </a:r>
            <a:r>
              <a:rPr lang="ru-RU" b="1" dirty="0" err="1"/>
              <a:t>Ліни</a:t>
            </a:r>
            <a:r>
              <a:rPr lang="ru-RU" b="1" dirty="0"/>
              <a:t>, </a:t>
            </a:r>
            <a:r>
              <a:rPr lang="ru-RU" b="1" dirty="0" err="1"/>
              <a:t>Уралова</a:t>
            </a:r>
            <a:r>
              <a:rPr lang="ru-RU" b="1" dirty="0"/>
              <a:t> та </a:t>
            </a:r>
            <a:r>
              <a:rPr lang="ru-RU" b="1" dirty="0" err="1"/>
              <a:t>інших</a:t>
            </a:r>
            <a:r>
              <a:rPr lang="ru-RU" b="1" dirty="0"/>
              <a:t>), не </a:t>
            </a:r>
            <a:r>
              <a:rPr lang="ru-RU" b="1" dirty="0" err="1"/>
              <a:t>тільки</a:t>
            </a:r>
            <a:r>
              <a:rPr lang="ru-RU" b="1" dirty="0"/>
              <a:t> </a:t>
            </a:r>
            <a:r>
              <a:rPr lang="ru-RU" b="1" dirty="0" err="1"/>
              <a:t>показує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формування</a:t>
            </a:r>
            <a:r>
              <a:rPr lang="ru-RU" b="1" dirty="0"/>
              <a:t>, а й ставить </a:t>
            </a:r>
            <a:r>
              <a:rPr lang="ru-RU" b="1" dirty="0" err="1"/>
              <a:t>героїв</a:t>
            </a:r>
            <a:r>
              <a:rPr lang="ru-RU" b="1" dirty="0"/>
              <a:t> у </a:t>
            </a:r>
            <a:r>
              <a:rPr lang="ru-RU" b="1" dirty="0" err="1"/>
              <a:t>такі</a:t>
            </a:r>
            <a:r>
              <a:rPr lang="ru-RU" b="1" dirty="0"/>
              <a:t> </a:t>
            </a:r>
            <a:r>
              <a:rPr lang="ru-RU" b="1" dirty="0" err="1"/>
              <a:t>умови</a:t>
            </a:r>
            <a:r>
              <a:rPr lang="ru-RU" b="1" dirty="0"/>
              <a:t>, у </a:t>
            </a:r>
            <a:r>
              <a:rPr lang="ru-RU" b="1" dirty="0" err="1"/>
              <a:t>яких</a:t>
            </a:r>
            <a:r>
              <a:rPr lang="ru-RU" b="1" dirty="0"/>
              <a:t> </a:t>
            </a:r>
            <a:r>
              <a:rPr lang="ru-RU" b="1" dirty="0" err="1"/>
              <a:t>повинне</a:t>
            </a:r>
            <a:r>
              <a:rPr lang="ru-RU" b="1" dirty="0"/>
              <a:t> </a:t>
            </a:r>
            <a:r>
              <a:rPr lang="ru-RU" b="1" dirty="0" err="1"/>
              <a:t>виявитися</a:t>
            </a:r>
            <a:r>
              <a:rPr lang="ru-RU" b="1" dirty="0"/>
              <a:t> </a:t>
            </a:r>
            <a:r>
              <a:rPr lang="ru-RU" b="1" dirty="0" err="1"/>
              <a:t>їхнє</a:t>
            </a:r>
            <a:r>
              <a:rPr lang="ru-RU" b="1" dirty="0"/>
              <a:t> </a:t>
            </a:r>
            <a:r>
              <a:rPr lang="ru-RU" b="1" dirty="0" err="1"/>
              <a:t>ставлення</a:t>
            </a:r>
            <a:r>
              <a:rPr lang="ru-RU" b="1" dirty="0"/>
              <a:t> до </a:t>
            </a:r>
            <a:r>
              <a:rPr lang="ru-RU" b="1" dirty="0" smtClean="0"/>
              <a:t>проблем.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32405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70" y="-21772"/>
            <a:ext cx="36464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350496"/>
            <a:ext cx="12922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2195" y="862458"/>
            <a:ext cx="3386335" cy="1754326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Ю. </a:t>
            </a:r>
            <a:r>
              <a:rPr lang="ru-RU" b="1" dirty="0" err="1"/>
              <a:t>Яновський</a:t>
            </a:r>
            <a:r>
              <a:rPr lang="ru-RU" b="1" dirty="0"/>
              <a:t> </a:t>
            </a:r>
            <a:r>
              <a:rPr lang="ru-RU" b="1" dirty="0" err="1"/>
              <a:t>прагнув</a:t>
            </a:r>
            <a:r>
              <a:rPr lang="ru-RU" b="1" dirty="0"/>
              <a:t> </a:t>
            </a:r>
            <a:r>
              <a:rPr lang="ru-RU" b="1" dirty="0" err="1"/>
              <a:t>створити</a:t>
            </a:r>
            <a:r>
              <a:rPr lang="ru-RU" b="1" dirty="0"/>
              <a:t> </a:t>
            </a:r>
            <a:r>
              <a:rPr lang="ru-RU" b="1" dirty="0" err="1"/>
              <a:t>узагальнений</a:t>
            </a:r>
            <a:r>
              <a:rPr lang="ru-RU" b="1" dirty="0"/>
              <a:t> образ народу, </a:t>
            </a:r>
            <a:r>
              <a:rPr lang="ru-RU" b="1" dirty="0" err="1"/>
              <a:t>якого</a:t>
            </a:r>
            <a:r>
              <a:rPr lang="ru-RU" b="1" dirty="0"/>
              <a:t> </a:t>
            </a:r>
            <a:r>
              <a:rPr lang="ru-RU" b="1" dirty="0" err="1"/>
              <a:t>поса-дила</a:t>
            </a:r>
            <a:r>
              <a:rPr lang="ru-RU" b="1" dirty="0"/>
              <a:t> на коня </a:t>
            </a:r>
            <a:r>
              <a:rPr lang="ru-RU" b="1" dirty="0" err="1"/>
              <a:t>революція</a:t>
            </a:r>
            <a:r>
              <a:rPr lang="ru-RU" b="1" dirty="0"/>
              <a:t>, романтична подача </a:t>
            </a:r>
            <a:r>
              <a:rPr lang="ru-RU" b="1" dirty="0" err="1" smtClean="0"/>
              <a:t>матеріалу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862458"/>
            <a:ext cx="3384376" cy="1200329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Перед нами </a:t>
            </a:r>
            <a:r>
              <a:rPr lang="ru-RU" b="1" dirty="0" err="1"/>
              <a:t>прозовий</a:t>
            </a:r>
            <a:r>
              <a:rPr lang="ru-RU" b="1" dirty="0"/>
              <a:t>, </a:t>
            </a:r>
            <a:r>
              <a:rPr lang="ru-RU" b="1" dirty="0" err="1" smtClean="0"/>
              <a:t>спокійний</a:t>
            </a:r>
            <a:r>
              <a:rPr lang="ru-RU" b="1" dirty="0"/>
              <a:t>, часом </a:t>
            </a:r>
            <a:r>
              <a:rPr lang="ru-RU" b="1" dirty="0" err="1"/>
              <a:t>досить</a:t>
            </a:r>
            <a:r>
              <a:rPr lang="ru-RU" b="1" dirty="0"/>
              <a:t> </a:t>
            </a:r>
            <a:r>
              <a:rPr lang="ru-RU" b="1" dirty="0" smtClean="0"/>
              <a:t>тонкий </a:t>
            </a:r>
            <a:r>
              <a:rPr lang="ru-RU" b="1" dirty="0" err="1"/>
              <a:t>малюнок</a:t>
            </a:r>
            <a:r>
              <a:rPr lang="ru-RU" b="1" dirty="0"/>
              <a:t>, </a:t>
            </a:r>
            <a:r>
              <a:rPr lang="ru-RU" b="1" dirty="0" err="1"/>
              <a:t>поданий</a:t>
            </a:r>
            <a:r>
              <a:rPr lang="ru-RU" b="1" dirty="0"/>
              <a:t> </a:t>
            </a:r>
            <a:r>
              <a:rPr lang="ru-RU" b="1" dirty="0" err="1" smtClean="0"/>
              <a:t>реалістично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07093" y="2711369"/>
            <a:ext cx="1340971" cy="40011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 err="1" smtClean="0"/>
              <a:t>Спільне</a:t>
            </a:r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1134" y="3284984"/>
            <a:ext cx="7848872" cy="1446550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dirty="0" err="1"/>
              <a:t>Порушення</a:t>
            </a:r>
            <a:r>
              <a:rPr lang="ru-RU" sz="2200" b="1" dirty="0"/>
              <a:t> </a:t>
            </a:r>
            <a:r>
              <a:rPr lang="ru-RU" sz="2200" b="1" dirty="0" err="1"/>
              <a:t>важливих</a:t>
            </a:r>
            <a:r>
              <a:rPr lang="ru-RU" sz="2200" b="1" dirty="0"/>
              <a:t> </a:t>
            </a:r>
            <a:r>
              <a:rPr lang="ru-RU" sz="2200" b="1" dirty="0" err="1"/>
              <a:t>суспільно-політичних</a:t>
            </a:r>
            <a:r>
              <a:rPr lang="ru-RU" sz="2200" b="1" dirty="0"/>
              <a:t> і морально- </a:t>
            </a:r>
            <a:r>
              <a:rPr lang="ru-RU" sz="2200" b="1" dirty="0" err="1"/>
              <a:t>етичних</a:t>
            </a:r>
            <a:r>
              <a:rPr lang="ru-RU" sz="2200" b="1" dirty="0"/>
              <a:t> проблем. Через </a:t>
            </a:r>
            <a:r>
              <a:rPr lang="ru-RU" sz="2200" b="1" dirty="0" err="1"/>
              <a:t>обидва</a:t>
            </a:r>
            <a:r>
              <a:rPr lang="ru-RU" sz="2200" b="1" dirty="0"/>
              <a:t> </a:t>
            </a:r>
            <a:r>
              <a:rPr lang="ru-RU" sz="2200" b="1" dirty="0" err="1"/>
              <a:t>романи</a:t>
            </a:r>
            <a:r>
              <a:rPr lang="ru-RU" sz="2200" b="1" dirty="0"/>
              <a:t> проходить </a:t>
            </a:r>
            <a:r>
              <a:rPr lang="ru-RU" sz="2200" b="1" dirty="0" err="1" smtClean="0"/>
              <a:t>уславлення</a:t>
            </a:r>
            <a:r>
              <a:rPr lang="ru-RU" sz="2200" b="1" dirty="0" smtClean="0"/>
              <a:t> </a:t>
            </a:r>
            <a:r>
              <a:rPr lang="ru-RU" sz="2200" b="1" dirty="0" err="1"/>
              <a:t>творчої</a:t>
            </a:r>
            <a:r>
              <a:rPr lang="ru-RU" sz="2200" b="1" dirty="0"/>
              <a:t> </a:t>
            </a:r>
            <a:r>
              <a:rPr lang="ru-RU" sz="2200" b="1" dirty="0" err="1"/>
              <a:t>праці</a:t>
            </a:r>
            <a:r>
              <a:rPr lang="ru-RU" sz="2200" b="1" dirty="0"/>
              <a:t> </a:t>
            </a:r>
            <a:r>
              <a:rPr lang="ru-RU" sz="2200" b="1" dirty="0" err="1"/>
              <a:t>людини</a:t>
            </a:r>
            <a:r>
              <a:rPr lang="ru-RU" sz="2200" b="1" dirty="0"/>
              <a:t>, </a:t>
            </a:r>
            <a:r>
              <a:rPr lang="ru-RU" sz="2200" b="1" dirty="0" err="1"/>
              <a:t>несумісність</a:t>
            </a:r>
            <a:r>
              <a:rPr lang="ru-RU" sz="2200" b="1" dirty="0"/>
              <a:t> </a:t>
            </a:r>
            <a:r>
              <a:rPr lang="ru-RU" sz="2200" b="1" dirty="0" err="1"/>
              <a:t>творення</a:t>
            </a:r>
            <a:r>
              <a:rPr lang="ru-RU" sz="2200" b="1" dirty="0"/>
              <a:t> й </a:t>
            </a:r>
            <a:r>
              <a:rPr lang="ru-RU" sz="2200" b="1" dirty="0" err="1" smtClean="0"/>
              <a:t>руйнування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4684" y="4869160"/>
            <a:ext cx="7848872" cy="1631216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В </a:t>
            </a:r>
            <a:r>
              <a:rPr lang="ru-RU" sz="2000" b="1" dirty="0" err="1"/>
              <a:t>обох</a:t>
            </a:r>
            <a:r>
              <a:rPr lang="ru-RU" sz="2000" b="1" dirty="0"/>
              <a:t> </a:t>
            </a:r>
            <a:r>
              <a:rPr lang="ru-RU" sz="2000" b="1" dirty="0" err="1"/>
              <a:t>творах</a:t>
            </a:r>
            <a:r>
              <a:rPr lang="ru-RU" sz="2000" b="1" dirty="0"/>
              <a:t> — </a:t>
            </a:r>
            <a:r>
              <a:rPr lang="ru-RU" sz="2000" b="1" dirty="0" err="1"/>
              <a:t>гуманістичне</a:t>
            </a:r>
            <a:r>
              <a:rPr lang="ru-RU" sz="2000" b="1" dirty="0"/>
              <a:t> </a:t>
            </a:r>
            <a:r>
              <a:rPr lang="ru-RU" sz="2000" b="1" dirty="0" err="1"/>
              <a:t>розв’язання</a:t>
            </a:r>
            <a:r>
              <a:rPr lang="ru-RU" sz="2000" b="1" dirty="0"/>
              <a:t> </a:t>
            </a:r>
            <a:r>
              <a:rPr lang="ru-RU" sz="2000" b="1" dirty="0" err="1"/>
              <a:t>проблеми</a:t>
            </a:r>
            <a:r>
              <a:rPr lang="ru-RU" sz="2000" b="1" dirty="0"/>
              <a:t> </a:t>
            </a:r>
            <a:r>
              <a:rPr lang="ru-RU" sz="2000" b="1" dirty="0" err="1"/>
              <a:t>війни</a:t>
            </a:r>
            <a:r>
              <a:rPr lang="ru-RU" sz="2000" b="1" dirty="0"/>
              <a:t> й миру. І </a:t>
            </a:r>
            <a:r>
              <a:rPr lang="ru-RU" sz="2000" b="1" dirty="0" err="1"/>
              <a:t>хоч</a:t>
            </a:r>
            <a:r>
              <a:rPr lang="ru-RU" sz="2000" b="1" dirty="0"/>
              <a:t> у </a:t>
            </a:r>
            <a:r>
              <a:rPr lang="ru-RU" sz="2000" b="1" dirty="0" err="1"/>
              <a:t>романі</a:t>
            </a:r>
            <a:r>
              <a:rPr lang="ru-RU" sz="2000" b="1" dirty="0"/>
              <a:t> </a:t>
            </a:r>
            <a:r>
              <a:rPr lang="ru-RU" sz="2000" b="1" dirty="0" err="1"/>
              <a:t>Яновського</a:t>
            </a:r>
            <a:r>
              <a:rPr lang="ru-RU" sz="2000" b="1" dirty="0"/>
              <a:t> — </a:t>
            </a:r>
            <a:r>
              <a:rPr lang="ru-RU" sz="2000" b="1" dirty="0" err="1"/>
              <a:t>класова</a:t>
            </a:r>
            <a:r>
              <a:rPr lang="ru-RU" sz="2000" b="1" dirty="0"/>
              <a:t> </a:t>
            </a:r>
            <a:r>
              <a:rPr lang="ru-RU" sz="2000" b="1" dirty="0" err="1"/>
              <a:t>боротьба</a:t>
            </a:r>
            <a:r>
              <a:rPr lang="ru-RU" sz="2000" b="1" dirty="0"/>
              <a:t>, а в «</a:t>
            </a:r>
            <a:r>
              <a:rPr lang="ru-RU" sz="2000" b="1" dirty="0" err="1"/>
              <a:t>Тронці</a:t>
            </a:r>
            <a:r>
              <a:rPr lang="ru-RU" sz="2000" b="1" dirty="0"/>
              <a:t>» — </a:t>
            </a:r>
            <a:r>
              <a:rPr lang="ru-RU" sz="2000" b="1" dirty="0" err="1"/>
              <a:t>мирне</a:t>
            </a:r>
            <a:r>
              <a:rPr lang="ru-RU" sz="2000" b="1" dirty="0"/>
              <a:t> </a:t>
            </a:r>
            <a:r>
              <a:rPr lang="ru-RU" sz="2000" b="1" dirty="0" err="1"/>
              <a:t>будівництво</a:t>
            </a:r>
            <a:r>
              <a:rPr lang="ru-RU" sz="2000" b="1" dirty="0"/>
              <a:t>, твори </a:t>
            </a:r>
            <a:r>
              <a:rPr lang="ru-RU" sz="2000" b="1" dirty="0" err="1"/>
              <a:t>обох</a:t>
            </a:r>
            <a:r>
              <a:rPr lang="ru-RU" sz="2000" b="1" dirty="0"/>
              <a:t> </a:t>
            </a:r>
            <a:r>
              <a:rPr lang="ru-RU" sz="2000" b="1" dirty="0" err="1"/>
              <a:t>письменників</a:t>
            </a:r>
            <a:r>
              <a:rPr lang="ru-RU" sz="2000" b="1" dirty="0"/>
              <a:t> </a:t>
            </a:r>
            <a:r>
              <a:rPr lang="ru-RU" sz="2000" b="1" dirty="0" err="1"/>
              <a:t>наснажені</a:t>
            </a:r>
            <a:r>
              <a:rPr lang="ru-RU" sz="2000" b="1" dirty="0"/>
              <a:t> </a:t>
            </a:r>
            <a:r>
              <a:rPr lang="ru-RU" sz="2000" b="1" dirty="0" err="1"/>
              <a:t>спільною</a:t>
            </a:r>
            <a:r>
              <a:rPr lang="ru-RU" sz="2000" b="1" dirty="0"/>
              <a:t> </a:t>
            </a:r>
            <a:r>
              <a:rPr lang="ru-RU" sz="2000" b="1" dirty="0" err="1"/>
              <a:t>думкою</a:t>
            </a:r>
            <a:r>
              <a:rPr lang="ru-RU" sz="2000" b="1" dirty="0"/>
              <a:t>: люди </a:t>
            </a:r>
            <a:r>
              <a:rPr lang="ru-RU" sz="2000" b="1" dirty="0" err="1"/>
              <a:t>повинні</a:t>
            </a:r>
            <a:r>
              <a:rPr lang="ru-RU" sz="2000" b="1" dirty="0"/>
              <a:t> </a:t>
            </a:r>
            <a:r>
              <a:rPr lang="ru-RU" sz="2000" b="1" dirty="0" err="1"/>
              <a:t>будувати</a:t>
            </a:r>
            <a:r>
              <a:rPr lang="ru-RU" sz="2000" b="1" dirty="0"/>
              <a:t>, а не </a:t>
            </a:r>
            <a:r>
              <a:rPr lang="ru-RU" sz="2000" b="1" dirty="0" err="1" smtClean="0"/>
              <a:t>руйнувати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98116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645724" cy="62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476672"/>
            <a:ext cx="1188146" cy="40011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2000" b="1" i="1" dirty="0" err="1">
                <a:solidFill>
                  <a:prstClr val="black"/>
                </a:solidFill>
              </a:rPr>
              <a:t>Спільне</a:t>
            </a:r>
            <a:endParaRPr lang="ru-RU" sz="2000" b="1" i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96752"/>
            <a:ext cx="7920880" cy="1384995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Обидва</a:t>
            </a:r>
            <a:r>
              <a:rPr lang="ru-RU" sz="28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письменники</a:t>
            </a:r>
            <a:r>
              <a:rPr lang="ru-RU" sz="28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широко </a:t>
            </a:r>
            <a:r>
              <a:rPr lang="ru-RU" sz="28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використовують</a:t>
            </a:r>
            <a:r>
              <a:rPr lang="ru-RU" sz="28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зорові</a:t>
            </a:r>
            <a:r>
              <a:rPr lang="ru-RU" sz="28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, </a:t>
            </a:r>
            <a:r>
              <a:rPr lang="ru-RU" sz="28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слу­хові</a:t>
            </a:r>
            <a:r>
              <a:rPr lang="ru-RU" sz="28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, </a:t>
            </a:r>
            <a:r>
              <a:rPr lang="ru-RU" sz="28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психологічні</a:t>
            </a:r>
            <a:r>
              <a:rPr lang="ru-RU" sz="28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подробиці</a:t>
            </a:r>
            <a:r>
              <a:rPr lang="ru-RU" sz="28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, </a:t>
            </a:r>
            <a:r>
              <a:rPr lang="ru-RU" sz="28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які</a:t>
            </a:r>
            <a:r>
              <a:rPr lang="ru-RU" sz="28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надають</a:t>
            </a:r>
            <a:r>
              <a:rPr lang="ru-RU" sz="28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творам</a:t>
            </a:r>
            <a:r>
              <a:rPr lang="ru-RU" sz="28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емоцій­ного</a:t>
            </a:r>
            <a:r>
              <a:rPr lang="ru-RU" sz="28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забарвлення</a:t>
            </a:r>
            <a:r>
              <a:rPr lang="ru-RU" sz="28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.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140968"/>
            <a:ext cx="7920880" cy="2677656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/>
              <a:t>Обидва</a:t>
            </a:r>
            <a:r>
              <a:rPr lang="ru-RU" sz="2400" b="1" dirty="0"/>
              <a:t> </a:t>
            </a:r>
            <a:r>
              <a:rPr lang="ru-RU" sz="2400" b="1" dirty="0" err="1"/>
              <a:t>письменники</a:t>
            </a:r>
            <a:r>
              <a:rPr lang="ru-RU" sz="2400" b="1" dirty="0"/>
              <a:t> — </a:t>
            </a:r>
            <a:r>
              <a:rPr lang="ru-RU" sz="2400" b="1" dirty="0" err="1"/>
              <a:t>майстри</a:t>
            </a:r>
            <a:r>
              <a:rPr lang="ru-RU" sz="2400" b="1" dirty="0"/>
              <a:t> </a:t>
            </a:r>
            <a:r>
              <a:rPr lang="ru-RU" sz="2400" b="1" dirty="0" err="1"/>
              <a:t>пейзажних</a:t>
            </a:r>
            <a:r>
              <a:rPr lang="ru-RU" sz="2400" b="1" dirty="0"/>
              <a:t> картин. </a:t>
            </a:r>
            <a:r>
              <a:rPr lang="ru-RU" sz="2400" b="1" dirty="0" err="1" smtClean="0"/>
              <a:t>Пейзажі</a:t>
            </a:r>
            <a:r>
              <a:rPr lang="ru-RU" sz="2400" b="1" dirty="0" smtClean="0"/>
              <a:t>  Ю</a:t>
            </a:r>
            <a:r>
              <a:rPr lang="ru-RU" sz="2400" b="1" dirty="0"/>
              <a:t>. </a:t>
            </a:r>
            <a:r>
              <a:rPr lang="ru-RU" sz="2400" b="1" dirty="0" err="1"/>
              <a:t>Яновського</a:t>
            </a:r>
            <a:r>
              <a:rPr lang="ru-RU" sz="2400" b="1" dirty="0"/>
              <a:t> </a:t>
            </a:r>
            <a:r>
              <a:rPr lang="ru-RU" sz="2400" b="1" dirty="0" err="1"/>
              <a:t>вражають</a:t>
            </a:r>
            <a:r>
              <a:rPr lang="ru-RU" sz="2400" b="1" dirty="0"/>
              <a:t> </a:t>
            </a:r>
            <a:r>
              <a:rPr lang="ru-RU" sz="2400" b="1" dirty="0" err="1"/>
              <a:t>психологічною</a:t>
            </a:r>
            <a:r>
              <a:rPr lang="ru-RU" sz="2400" b="1" dirty="0"/>
              <a:t> </a:t>
            </a:r>
            <a:r>
              <a:rPr lang="ru-RU" sz="2400" b="1" dirty="0" err="1" smtClean="0"/>
              <a:t>настроєністю</a:t>
            </a:r>
            <a:r>
              <a:rPr lang="ru-RU" sz="2400" b="1" dirty="0"/>
              <a:t>, </a:t>
            </a:r>
            <a:r>
              <a:rPr lang="ru-RU" sz="2400" b="1" dirty="0" err="1"/>
              <a:t>яскравою</a:t>
            </a:r>
            <a:r>
              <a:rPr lang="ru-RU" sz="2400" b="1" dirty="0"/>
              <a:t> </a:t>
            </a:r>
            <a:r>
              <a:rPr lang="ru-RU" sz="2400" b="1" dirty="0" err="1"/>
              <a:t>метафоричністю</a:t>
            </a:r>
            <a:r>
              <a:rPr lang="ru-RU" sz="2400" b="1" dirty="0"/>
              <a:t>. 0. Гончар </a:t>
            </a:r>
            <a:r>
              <a:rPr lang="ru-RU" sz="2400" b="1" dirty="0" err="1"/>
              <a:t>досить</a:t>
            </a:r>
            <a:r>
              <a:rPr lang="ru-RU" sz="2400" b="1" dirty="0"/>
              <a:t> часто </a:t>
            </a:r>
            <a:r>
              <a:rPr lang="ru-RU" sz="2400" b="1" dirty="0" err="1"/>
              <a:t>подає</a:t>
            </a:r>
            <a:r>
              <a:rPr lang="ru-RU" sz="2400" b="1" dirty="0"/>
              <a:t> </a:t>
            </a:r>
            <a:r>
              <a:rPr lang="ru-RU" sz="2400" b="1" dirty="0" err="1"/>
              <a:t>картини</a:t>
            </a:r>
            <a:r>
              <a:rPr lang="ru-RU" sz="2400" b="1" dirty="0"/>
              <a:t> в </a:t>
            </a:r>
            <a:r>
              <a:rPr lang="ru-RU" sz="2400" b="1" dirty="0" err="1"/>
              <a:t>динаміці</a:t>
            </a:r>
            <a:r>
              <a:rPr lang="ru-RU" sz="2400" b="1" dirty="0"/>
              <a:t> й </a:t>
            </a:r>
            <a:r>
              <a:rPr lang="ru-RU" sz="2400" b="1" dirty="0" err="1"/>
              <a:t>контрасті</a:t>
            </a:r>
            <a:r>
              <a:rPr lang="ru-RU" sz="2400" b="1" dirty="0"/>
              <a:t>. Як правило, вони </a:t>
            </a:r>
            <a:r>
              <a:rPr lang="ru-RU" sz="2400" b="1" dirty="0" err="1"/>
              <a:t>підпорядковані</a:t>
            </a:r>
            <a:r>
              <a:rPr lang="ru-RU" sz="2400" b="1" dirty="0"/>
              <a:t> </a:t>
            </a:r>
            <a:r>
              <a:rPr lang="ru-RU" sz="2400" b="1" dirty="0" err="1"/>
              <a:t>розкриттю</a:t>
            </a:r>
            <a:r>
              <a:rPr lang="ru-RU" sz="2400" b="1" dirty="0"/>
              <a:t> </a:t>
            </a:r>
            <a:r>
              <a:rPr lang="ru-RU" sz="2400" b="1" dirty="0" err="1"/>
              <a:t>душевних</a:t>
            </a:r>
            <a:r>
              <a:rPr lang="ru-RU" sz="2400" b="1" dirty="0"/>
              <a:t> </a:t>
            </a:r>
            <a:r>
              <a:rPr lang="ru-RU" sz="2400" b="1" dirty="0" err="1"/>
              <a:t>переживань</a:t>
            </a:r>
            <a:r>
              <a:rPr lang="ru-RU" sz="2400" b="1" dirty="0"/>
              <a:t> </a:t>
            </a:r>
            <a:r>
              <a:rPr lang="ru-RU" sz="2400" b="1" dirty="0" err="1" smtClean="0"/>
              <a:t>героїв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43342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5" y="0"/>
            <a:ext cx="36464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1702" y="692696"/>
            <a:ext cx="7839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Новела «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Залізний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острів</a:t>
            </a:r>
            <a:r>
              <a:rPr lang="ru-RU" sz="2800" b="1" i="1" dirty="0" smtClean="0">
                <a:solidFill>
                  <a:srgbClr val="FF0000"/>
                </a:solidFill>
              </a:rPr>
              <a:t>» - </a:t>
            </a:r>
            <a:r>
              <a:rPr lang="ru-RU" sz="2800" b="1" i="1" dirty="0" err="1">
                <a:solidFill>
                  <a:srgbClr val="FF0000"/>
                </a:solidFill>
              </a:rPr>
              <a:t>т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в</a:t>
            </a:r>
            <a:r>
              <a:rPr lang="uk-UA" sz="2800" b="1" i="1" dirty="0" smtClean="0">
                <a:solidFill>
                  <a:srgbClr val="FF0000"/>
                </a:solidFill>
              </a:rPr>
              <a:t>і</a:t>
            </a:r>
            <a:r>
              <a:rPr lang="ru-RU" sz="2800" b="1" i="1" dirty="0" smtClean="0">
                <a:solidFill>
                  <a:srgbClr val="FF0000"/>
                </a:solidFill>
              </a:rPr>
              <a:t>р-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засторога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64134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err="1"/>
              <a:t>Новелу</a:t>
            </a:r>
            <a:r>
              <a:rPr lang="ru-RU" sz="2600" b="1" i="1" dirty="0"/>
              <a:t> названо </a:t>
            </a:r>
            <a:r>
              <a:rPr lang="ru-RU" sz="2600" b="1" i="1" dirty="0" err="1"/>
              <a:t>твором-засторогою</a:t>
            </a:r>
            <a:r>
              <a:rPr lang="ru-RU" sz="2600" b="1" i="1" dirty="0"/>
              <a:t>. </a:t>
            </a:r>
            <a:r>
              <a:rPr lang="ru-RU" sz="2600" b="1" i="1" dirty="0" err="1"/>
              <a:t>Адже</a:t>
            </a:r>
            <a:r>
              <a:rPr lang="ru-RU" sz="2600" b="1" i="1" dirty="0"/>
              <a:t> </a:t>
            </a:r>
            <a:r>
              <a:rPr lang="ru-RU" sz="2600" b="1" i="1" dirty="0" err="1"/>
              <a:t>гуманістичні</a:t>
            </a:r>
            <a:r>
              <a:rPr lang="ru-RU" sz="2600" b="1" i="1" dirty="0"/>
              <a:t> </a:t>
            </a:r>
            <a:r>
              <a:rPr lang="ru-RU" sz="2600" b="1" i="1" dirty="0" err="1"/>
              <a:t>цінності</a:t>
            </a:r>
            <a:r>
              <a:rPr lang="ru-RU" sz="2600" b="1" i="1" dirty="0"/>
              <a:t>, та й </a:t>
            </a:r>
            <a:r>
              <a:rPr lang="ru-RU" sz="2600" b="1" i="1" dirty="0" err="1"/>
              <a:t>саме</a:t>
            </a:r>
            <a:r>
              <a:rPr lang="ru-RU" sz="2600" b="1" i="1" dirty="0"/>
              <a:t> </a:t>
            </a:r>
            <a:r>
              <a:rPr lang="ru-RU" sz="2600" b="1" i="1" dirty="0" err="1" smtClean="0"/>
              <a:t>життя</a:t>
            </a:r>
            <a:r>
              <a:rPr lang="ru-RU" sz="2600" b="1" i="1" dirty="0" smtClean="0"/>
              <a:t> </a:t>
            </a:r>
            <a:r>
              <a:rPr lang="ru-RU" sz="2600" b="1" i="1" dirty="0" err="1"/>
              <a:t>людини</a:t>
            </a:r>
            <a:r>
              <a:rPr lang="ru-RU" sz="2600" b="1" i="1" dirty="0"/>
              <a:t> часто </a:t>
            </a:r>
            <a:r>
              <a:rPr lang="ru-RU" sz="2600" b="1" i="1" dirty="0" err="1"/>
              <a:t>опиняється</a:t>
            </a:r>
            <a:r>
              <a:rPr lang="ru-RU" sz="2600" b="1" i="1" dirty="0"/>
              <a:t> </a:t>
            </a:r>
            <a:r>
              <a:rPr lang="ru-RU" sz="2600" b="1" i="1" dirty="0" err="1"/>
              <a:t>під</a:t>
            </a:r>
            <a:r>
              <a:rPr lang="ru-RU" sz="2600" b="1" i="1" dirty="0"/>
              <a:t> </a:t>
            </a:r>
            <a:r>
              <a:rPr lang="ru-RU" sz="2600" b="1" i="1" dirty="0" err="1"/>
              <a:t>загрозою</a:t>
            </a:r>
            <a:r>
              <a:rPr lang="ru-RU" sz="2600" b="1" i="1" dirty="0"/>
              <a:t> </a:t>
            </a:r>
            <a:r>
              <a:rPr lang="ru-RU" sz="2600" b="1" i="1" dirty="0" err="1"/>
              <a:t>цивілізаційних</a:t>
            </a:r>
            <a:r>
              <a:rPr lang="ru-RU" sz="2600" b="1" i="1" dirty="0"/>
              <a:t> </a:t>
            </a:r>
            <a:r>
              <a:rPr lang="ru-RU" sz="2600" b="1" i="1" dirty="0" err="1"/>
              <a:t>процесів</a:t>
            </a:r>
            <a:r>
              <a:rPr lang="ru-RU" sz="2600" b="1" i="1" dirty="0"/>
              <a:t>. </a:t>
            </a:r>
            <a:r>
              <a:rPr lang="ru-RU" sz="2600" b="1" i="1" dirty="0" err="1"/>
              <a:t>Зберегти</a:t>
            </a:r>
            <a:r>
              <a:rPr lang="ru-RU" sz="2600" b="1" i="1" dirty="0"/>
              <a:t> </a:t>
            </a:r>
            <a:r>
              <a:rPr lang="ru-RU" sz="2600" b="1" i="1" dirty="0" err="1" smtClean="0"/>
              <a:t>здатність</a:t>
            </a:r>
            <a:r>
              <a:rPr lang="ru-RU" sz="2600" b="1" i="1" dirty="0" smtClean="0"/>
              <a:t> </a:t>
            </a:r>
            <a:r>
              <a:rPr lang="ru-RU" sz="2600" b="1" i="1" dirty="0" err="1"/>
              <a:t>людини</a:t>
            </a:r>
            <a:r>
              <a:rPr lang="ru-RU" sz="2600" b="1" i="1" dirty="0"/>
              <a:t> до </a:t>
            </a:r>
            <a:r>
              <a:rPr lang="ru-RU" sz="2600" b="1" i="1" dirty="0" err="1"/>
              <a:t>захисту</a:t>
            </a:r>
            <a:r>
              <a:rPr lang="ru-RU" sz="2600" b="1" i="1" dirty="0"/>
              <a:t> </a:t>
            </a:r>
            <a:r>
              <a:rPr lang="ru-RU" sz="2600" b="1" i="1" dirty="0" err="1"/>
              <a:t>свого</a:t>
            </a:r>
            <a:r>
              <a:rPr lang="ru-RU" sz="2600" b="1" i="1" dirty="0"/>
              <a:t> </a:t>
            </a:r>
            <a:r>
              <a:rPr lang="ru-RU" sz="2600" b="1" i="1" dirty="0" err="1"/>
              <a:t>єства</a:t>
            </a:r>
            <a:r>
              <a:rPr lang="ru-RU" sz="2600" b="1" i="1" dirty="0"/>
              <a:t>, </a:t>
            </a:r>
            <a:r>
              <a:rPr lang="ru-RU" sz="2600" b="1" i="1" dirty="0" err="1"/>
              <a:t>своїх</a:t>
            </a:r>
            <a:r>
              <a:rPr lang="ru-RU" sz="2600" b="1" i="1" dirty="0"/>
              <a:t> </a:t>
            </a:r>
            <a:r>
              <a:rPr lang="ru-RU" sz="2600" b="1" i="1" dirty="0" err="1"/>
              <a:t>почуттів</a:t>
            </a:r>
            <a:r>
              <a:rPr lang="ru-RU" sz="2600" b="1" i="1" dirty="0"/>
              <a:t>. </a:t>
            </a:r>
            <a:r>
              <a:rPr lang="ru-RU" sz="2600" b="1" i="1" dirty="0" err="1"/>
              <a:t>Любов</a:t>
            </a:r>
            <a:r>
              <a:rPr lang="ru-RU" sz="2600" b="1" i="1" dirty="0"/>
              <a:t> </a:t>
            </a:r>
            <a:r>
              <a:rPr lang="ru-RU" sz="2600" b="1" i="1" dirty="0" err="1"/>
              <a:t>Тоні</a:t>
            </a:r>
            <a:r>
              <a:rPr lang="ru-RU" sz="2600" b="1" i="1" dirty="0"/>
              <a:t> й </a:t>
            </a:r>
            <a:r>
              <a:rPr lang="ru-RU" sz="2600" b="1" i="1" dirty="0" err="1"/>
              <a:t>Віталика</a:t>
            </a:r>
            <a:r>
              <a:rPr lang="ru-RU" sz="2600" b="1" i="1" dirty="0"/>
              <a:t> </a:t>
            </a:r>
            <a:r>
              <a:rPr lang="ru-RU" sz="2600" b="1" i="1" dirty="0" err="1" smtClean="0"/>
              <a:t>витримала</a:t>
            </a:r>
            <a:r>
              <a:rPr lang="ru-RU" sz="2600" b="1" i="1" dirty="0" smtClean="0"/>
              <a:t> </a:t>
            </a:r>
            <a:r>
              <a:rPr lang="ru-RU" sz="2600" b="1" i="1" dirty="0" err="1"/>
              <a:t>випробування</a:t>
            </a:r>
            <a:r>
              <a:rPr lang="ru-RU" sz="2600" b="1" i="1" dirty="0"/>
              <a:t> на </a:t>
            </a:r>
            <a:r>
              <a:rPr lang="ru-RU" sz="2600" b="1" i="1" dirty="0" err="1"/>
              <a:t>міцність</a:t>
            </a:r>
            <a:r>
              <a:rPr lang="ru-RU" sz="2600" b="1" i="1" dirty="0"/>
              <a:t>: </a:t>
            </a:r>
            <a:r>
              <a:rPr lang="ru-RU" sz="2600" b="1" i="1" dirty="0" err="1"/>
              <a:t>жодних</a:t>
            </a:r>
            <a:r>
              <a:rPr lang="ru-RU" sz="2600" b="1" i="1" dirty="0"/>
              <a:t> </a:t>
            </a:r>
            <a:r>
              <a:rPr lang="ru-RU" sz="2600" b="1" i="1" dirty="0" err="1"/>
              <a:t>сліз</a:t>
            </a:r>
            <a:r>
              <a:rPr lang="ru-RU" sz="2600" b="1" i="1" dirty="0"/>
              <a:t>, </a:t>
            </a:r>
            <a:r>
              <a:rPr lang="ru-RU" sz="2600" b="1" i="1" dirty="0" err="1"/>
              <a:t>жодних</a:t>
            </a:r>
            <a:r>
              <a:rPr lang="ru-RU" sz="2600" b="1" i="1" dirty="0"/>
              <a:t> </a:t>
            </a:r>
            <a:r>
              <a:rPr lang="ru-RU" sz="2600" b="1" i="1" dirty="0" err="1"/>
              <a:t>докорів</a:t>
            </a:r>
            <a:r>
              <a:rPr lang="ru-RU" sz="2600" b="1" i="1" dirty="0"/>
              <a:t>! Лише </a:t>
            </a:r>
            <a:r>
              <a:rPr lang="ru-RU" sz="2600" b="1" i="1" dirty="0" err="1"/>
              <a:t>прагнення</a:t>
            </a:r>
            <a:r>
              <a:rPr lang="ru-RU" sz="2600" b="1" i="1" dirty="0"/>
              <a:t> </a:t>
            </a:r>
            <a:r>
              <a:rPr lang="ru-RU" sz="2600" b="1" i="1" dirty="0" err="1"/>
              <a:t>знайти</a:t>
            </a:r>
            <a:r>
              <a:rPr lang="ru-RU" sz="2600" b="1" i="1" dirty="0"/>
              <a:t> </a:t>
            </a:r>
            <a:r>
              <a:rPr lang="ru-RU" sz="2600" b="1" i="1" dirty="0" err="1"/>
              <a:t>розумний</a:t>
            </a:r>
            <a:r>
              <a:rPr lang="ru-RU" sz="2600" b="1" i="1" dirty="0"/>
              <a:t> </a:t>
            </a:r>
            <a:r>
              <a:rPr lang="ru-RU" sz="2600" b="1" i="1" dirty="0" err="1"/>
              <a:t>вихід</a:t>
            </a:r>
            <a:r>
              <a:rPr lang="ru-RU" sz="2600" b="1" i="1" dirty="0"/>
              <a:t>, не </a:t>
            </a:r>
            <a:r>
              <a:rPr lang="ru-RU" sz="2600" b="1" i="1" dirty="0" err="1"/>
              <a:t>втрачаючи</a:t>
            </a:r>
            <a:r>
              <a:rPr lang="ru-RU" sz="2600" b="1" i="1" dirty="0"/>
              <a:t> </a:t>
            </a:r>
            <a:r>
              <a:rPr lang="ru-RU" sz="2600" b="1" i="1" dirty="0" err="1"/>
              <a:t>своєї</a:t>
            </a:r>
            <a:r>
              <a:rPr lang="ru-RU" sz="2600" b="1" i="1" dirty="0"/>
              <a:t> </a:t>
            </a:r>
            <a:r>
              <a:rPr lang="ru-RU" sz="2600" b="1" i="1" dirty="0" err="1"/>
              <a:t>людської</a:t>
            </a:r>
            <a:r>
              <a:rPr lang="ru-RU" sz="2600" b="1" i="1" dirty="0"/>
              <a:t> </a:t>
            </a:r>
            <a:r>
              <a:rPr lang="ru-RU" sz="2600" b="1" i="1" dirty="0" err="1"/>
              <a:t>гідності</a:t>
            </a:r>
            <a:r>
              <a:rPr lang="ru-RU" sz="2600" b="1" i="1" dirty="0"/>
              <a:t>, </a:t>
            </a:r>
            <a:r>
              <a:rPr lang="ru-RU" sz="2600" b="1" i="1" dirty="0" err="1"/>
              <a:t>своїх</a:t>
            </a:r>
            <a:r>
              <a:rPr lang="ru-RU" sz="2600" b="1" i="1" dirty="0"/>
              <a:t> </a:t>
            </a:r>
            <a:r>
              <a:rPr lang="ru-RU" sz="2600" b="1" i="1" dirty="0" err="1"/>
              <a:t>почуттів</a:t>
            </a:r>
            <a:r>
              <a:rPr lang="ru-RU" sz="2600" b="1" i="1" dirty="0"/>
              <a:t>!</a:t>
            </a:r>
          </a:p>
          <a:p>
            <a:r>
              <a:rPr lang="ru-RU" sz="2600" b="1" i="1" dirty="0"/>
              <a:t>Та головне — вони </a:t>
            </a:r>
            <a:r>
              <a:rPr lang="ru-RU" sz="2600" b="1" i="1" dirty="0" err="1"/>
              <a:t>залишилися</a:t>
            </a:r>
            <a:r>
              <a:rPr lang="ru-RU" sz="2600" b="1" i="1" dirty="0"/>
              <a:t> </a:t>
            </a:r>
            <a:r>
              <a:rPr lang="ru-RU" sz="2600" b="1" i="1" dirty="0" err="1"/>
              <a:t>гідними</a:t>
            </a:r>
            <a:r>
              <a:rPr lang="ru-RU" sz="2600" b="1" i="1" dirty="0"/>
              <a:t> </a:t>
            </a:r>
            <a:r>
              <a:rPr lang="ru-RU" sz="2600" b="1" i="1" dirty="0" err="1"/>
              <a:t>звання</a:t>
            </a:r>
            <a:r>
              <a:rPr lang="ru-RU" sz="2600" b="1" i="1" dirty="0"/>
              <a:t> </a:t>
            </a:r>
            <a:r>
              <a:rPr lang="ru-RU" sz="2600" b="1" i="1" dirty="0" err="1"/>
              <a:t>людини</a:t>
            </a:r>
            <a:r>
              <a:rPr lang="ru-RU" sz="2600" b="1" i="1" dirty="0"/>
              <a:t>, не </a:t>
            </a:r>
            <a:r>
              <a:rPr lang="ru-RU" sz="2600" b="1" i="1" dirty="0" err="1"/>
              <a:t>зрадили</a:t>
            </a:r>
            <a:r>
              <a:rPr lang="ru-RU" sz="2600" b="1" i="1" dirty="0"/>
              <a:t> </a:t>
            </a:r>
            <a:r>
              <a:rPr lang="ru-RU" sz="2600" b="1" i="1" dirty="0" err="1"/>
              <a:t>своєї</a:t>
            </a:r>
            <a:r>
              <a:rPr lang="ru-RU" sz="2600" b="1" i="1" dirty="0"/>
              <a:t> </a:t>
            </a:r>
            <a:r>
              <a:rPr lang="ru-RU" sz="2600" b="1" i="1" dirty="0" err="1"/>
              <a:t>любові</a:t>
            </a:r>
            <a:r>
              <a:rPr lang="ru-RU" sz="2600" b="1" i="1" dirty="0"/>
              <a:t>.</a:t>
            </a:r>
          </a:p>
        </p:txBody>
      </p:sp>
      <p:pic>
        <p:nvPicPr>
          <p:cNvPr id="5" name="Picture 5" descr="D:\картинки 2014\ques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39" y="0"/>
            <a:ext cx="75455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35725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0" r="27847"/>
          <a:stretch/>
        </p:blipFill>
        <p:spPr bwMode="auto">
          <a:xfrm>
            <a:off x="7524328" y="5584573"/>
            <a:ext cx="1161416" cy="12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817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2168" y="495762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err="1">
                <a:solidFill>
                  <a:srgbClr val="FF0000"/>
                </a:solidFill>
              </a:rPr>
              <a:t>Ф</a:t>
            </a:r>
            <a:r>
              <a:rPr lang="ru-RU" sz="4000" b="1" i="1" dirty="0" err="1" smtClean="0">
                <a:solidFill>
                  <a:srgbClr val="FF0000"/>
                </a:solidFill>
              </a:rPr>
              <a:t>ільм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>
                <a:solidFill>
                  <a:srgbClr val="FF0000"/>
                </a:solidFill>
              </a:rPr>
              <a:t>“</a:t>
            </a:r>
            <a:r>
              <a:rPr lang="ru-RU" sz="4000" b="1" i="1" dirty="0" err="1">
                <a:solidFill>
                  <a:srgbClr val="FF0000"/>
                </a:solidFill>
              </a:rPr>
              <a:t>Тронка</a:t>
            </a:r>
            <a:r>
              <a:rPr lang="ru-RU" sz="4000" b="1" i="1" dirty="0">
                <a:solidFill>
                  <a:srgbClr val="FF0000"/>
                </a:solidFill>
              </a:rPr>
              <a:t>” (1971</a:t>
            </a:r>
            <a:r>
              <a:rPr lang="ru-RU" sz="4000" b="1" i="1" dirty="0" smtClean="0">
                <a:solidFill>
                  <a:srgbClr val="FF0000"/>
                </a:solidFill>
              </a:rPr>
              <a:t>).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96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196752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/>
              <a:t>За мотивами </a:t>
            </a:r>
            <a:r>
              <a:rPr lang="ru-RU" sz="2600" b="1" i="1" dirty="0" err="1"/>
              <a:t>однойменного</a:t>
            </a:r>
            <a:r>
              <a:rPr lang="ru-RU" sz="2600" b="1" i="1" dirty="0"/>
              <a:t> роману Олеся Гончара. У </a:t>
            </a:r>
            <a:r>
              <a:rPr lang="ru-RU" sz="2600" b="1" i="1" dirty="0" err="1"/>
              <a:t>зйомках</a:t>
            </a:r>
            <a:r>
              <a:rPr lang="ru-RU" sz="2600" b="1" i="1" dirty="0"/>
              <a:t> брали участь </a:t>
            </a:r>
            <a:r>
              <a:rPr lang="ru-RU" sz="2600" b="1" i="1" dirty="0" err="1"/>
              <a:t>працівники</a:t>
            </a:r>
            <a:r>
              <a:rPr lang="ru-RU" sz="2600" b="1" i="1" dirty="0"/>
              <a:t> </a:t>
            </a:r>
            <a:r>
              <a:rPr lang="ru-RU" sz="2600" b="1" i="1" dirty="0" err="1"/>
              <a:t>радгоспу</a:t>
            </a:r>
            <a:r>
              <a:rPr lang="ru-RU" sz="2600" b="1" i="1" dirty="0"/>
              <a:t> "</a:t>
            </a:r>
            <a:r>
              <a:rPr lang="ru-RU" sz="2600" b="1" i="1" dirty="0" err="1"/>
              <a:t>Південний</a:t>
            </a:r>
            <a:r>
              <a:rPr lang="ru-RU" sz="2600" b="1" i="1" dirty="0"/>
              <a:t>" </a:t>
            </a:r>
            <a:r>
              <a:rPr lang="ru-RU" sz="2600" b="1" i="1" dirty="0" err="1"/>
              <a:t>Голопристанського</a:t>
            </a:r>
            <a:r>
              <a:rPr lang="ru-RU" sz="2600" b="1" i="1" dirty="0"/>
              <a:t> району </a:t>
            </a:r>
            <a:r>
              <a:rPr lang="ru-RU" sz="2600" b="1" i="1" dirty="0" err="1"/>
              <a:t>Херсонської</a:t>
            </a:r>
            <a:r>
              <a:rPr lang="ru-RU" sz="2600" b="1" i="1" dirty="0"/>
              <a:t> </a:t>
            </a:r>
            <a:r>
              <a:rPr lang="ru-RU" sz="2600" b="1" i="1" dirty="0" err="1" smtClean="0"/>
              <a:t>област</a:t>
            </a:r>
            <a:r>
              <a:rPr lang="uk-UA" sz="2600" b="1" i="1" dirty="0" smtClean="0"/>
              <a:t>і.</a:t>
            </a:r>
            <a:endParaRPr lang="ru-RU" sz="2600" b="1" i="1" dirty="0" smtClean="0"/>
          </a:p>
          <a:p>
            <a:r>
              <a:rPr lang="uk-UA" sz="2600" b="1" i="1" dirty="0">
                <a:solidFill>
                  <a:srgbClr val="FF0000"/>
                </a:solidFill>
              </a:rPr>
              <a:t>Режисер: </a:t>
            </a:r>
            <a:r>
              <a:rPr lang="uk-UA" sz="2600" b="1" i="1" dirty="0"/>
              <a:t>Артур </a:t>
            </a:r>
            <a:r>
              <a:rPr lang="uk-UA" sz="2600" b="1" i="1" dirty="0" err="1"/>
              <a:t>Войтецький</a:t>
            </a:r>
            <a:endParaRPr lang="ru-RU" sz="2600" b="1" i="1" dirty="0"/>
          </a:p>
          <a:p>
            <a:r>
              <a:rPr lang="ru-RU" sz="2600" b="1" i="1" dirty="0" smtClean="0"/>
              <a:t> </a:t>
            </a:r>
            <a:r>
              <a:rPr lang="ru-RU" sz="2600" b="1" i="1" dirty="0" err="1" smtClean="0">
                <a:solidFill>
                  <a:srgbClr val="FF0000"/>
                </a:solidFill>
              </a:rPr>
              <a:t>Сценарій</a:t>
            </a:r>
            <a:r>
              <a:rPr lang="ru-RU" sz="2600" b="1" i="1" dirty="0">
                <a:solidFill>
                  <a:srgbClr val="FF0000"/>
                </a:solidFill>
              </a:rPr>
              <a:t>: </a:t>
            </a:r>
            <a:r>
              <a:rPr lang="ru-RU" sz="2600" b="1" i="1" dirty="0"/>
              <a:t>Олесь Гончар, Артур </a:t>
            </a:r>
            <a:r>
              <a:rPr lang="ru-RU" sz="2600" b="1" i="1" dirty="0" err="1"/>
              <a:t>Войтецький</a:t>
            </a:r>
            <a:r>
              <a:rPr lang="ru-RU" sz="2600" b="1" i="1" dirty="0"/>
              <a:t>, </a:t>
            </a:r>
            <a:r>
              <a:rPr lang="ru-RU" sz="2600" b="1" i="1" dirty="0" err="1"/>
              <a:t>Євген</a:t>
            </a:r>
            <a:r>
              <a:rPr lang="ru-RU" sz="2600" b="1" i="1" dirty="0"/>
              <a:t> </a:t>
            </a:r>
            <a:r>
              <a:rPr lang="ru-RU" sz="2600" b="1" i="1" dirty="0" err="1"/>
              <a:t>Хринюк</a:t>
            </a:r>
            <a:r>
              <a:rPr lang="ru-RU" sz="2600" b="1" i="1" dirty="0"/>
              <a:t> </a:t>
            </a:r>
          </a:p>
          <a:p>
            <a:r>
              <a:rPr lang="ru-RU" sz="2600" b="1" i="1" dirty="0">
                <a:solidFill>
                  <a:srgbClr val="FF0000"/>
                </a:solidFill>
              </a:rPr>
              <a:t>Оператор: </a:t>
            </a:r>
            <a:r>
              <a:rPr lang="ru-RU" sz="2600" b="1" i="1" dirty="0" err="1"/>
              <a:t>Валерій</a:t>
            </a:r>
            <a:r>
              <a:rPr lang="ru-RU" sz="2600" b="1" i="1" dirty="0"/>
              <a:t> Башкатов </a:t>
            </a:r>
          </a:p>
          <a:p>
            <a:r>
              <a:rPr lang="ru-RU" sz="2600" b="1" i="1" dirty="0">
                <a:solidFill>
                  <a:srgbClr val="FF0000"/>
                </a:solidFill>
              </a:rPr>
              <a:t>Художник: </a:t>
            </a:r>
            <a:r>
              <a:rPr lang="ru-RU" sz="2600" b="1" i="1" dirty="0"/>
              <a:t>Михайло Юферов </a:t>
            </a:r>
          </a:p>
          <a:p>
            <a:r>
              <a:rPr lang="ru-RU" sz="2600" b="1" i="1" dirty="0">
                <a:solidFill>
                  <a:srgbClr val="FF0000"/>
                </a:solidFill>
              </a:rPr>
              <a:t>Композитор: </a:t>
            </a:r>
            <a:r>
              <a:rPr lang="ru-RU" sz="2600" b="1" i="1" dirty="0" err="1"/>
              <a:t>Олександр</a:t>
            </a:r>
            <a:r>
              <a:rPr lang="ru-RU" sz="2600" b="1" i="1" dirty="0"/>
              <a:t> </a:t>
            </a:r>
            <a:r>
              <a:rPr lang="ru-RU" sz="2600" b="1" i="1" dirty="0" err="1"/>
              <a:t>Білаш</a:t>
            </a:r>
            <a:r>
              <a:rPr lang="ru-RU" sz="2600" b="1" i="1" dirty="0"/>
              <a:t> </a:t>
            </a:r>
          </a:p>
          <a:p>
            <a:r>
              <a:rPr lang="ru-RU" sz="2600" b="1" i="1" dirty="0">
                <a:solidFill>
                  <a:srgbClr val="FF0000"/>
                </a:solidFill>
              </a:rPr>
              <a:t>Вокал: </a:t>
            </a:r>
            <a:r>
              <a:rPr lang="ru-RU" sz="2600" b="1" i="1" dirty="0" err="1"/>
              <a:t>Ніна</a:t>
            </a:r>
            <a:r>
              <a:rPr lang="ru-RU" sz="2600" b="1" i="1" dirty="0"/>
              <a:t> </a:t>
            </a:r>
            <a:r>
              <a:rPr lang="ru-RU" sz="2600" b="1" i="1" dirty="0" err="1"/>
              <a:t>Матвієнко</a:t>
            </a:r>
            <a:r>
              <a:rPr lang="ru-RU" sz="2600" b="1" i="1" dirty="0"/>
              <a:t>, Валентина </a:t>
            </a:r>
            <a:r>
              <a:rPr lang="ru-RU" sz="2600" b="1" i="1" dirty="0" err="1"/>
              <a:t>Ковальська</a:t>
            </a:r>
            <a:r>
              <a:rPr lang="ru-RU" sz="2600" b="1" i="1" dirty="0"/>
              <a:t>, </a:t>
            </a:r>
            <a:r>
              <a:rPr lang="ru-RU" sz="2600" b="1" i="1" dirty="0" err="1"/>
              <a:t>Марія</a:t>
            </a:r>
            <a:r>
              <a:rPr lang="ru-RU" sz="2600" b="1" i="1" dirty="0"/>
              <a:t> </a:t>
            </a:r>
            <a:r>
              <a:rPr lang="ru-RU" sz="2600" b="1" i="1" dirty="0" err="1"/>
              <a:t>Миколайчук</a:t>
            </a:r>
            <a:r>
              <a:rPr lang="ru-RU" sz="2600" b="1" i="1" dirty="0"/>
              <a:t> (</a:t>
            </a:r>
            <a:r>
              <a:rPr lang="ru-RU" sz="2600" b="1" i="1" dirty="0" err="1"/>
              <a:t>народні</a:t>
            </a:r>
            <a:r>
              <a:rPr lang="ru-RU" sz="2600" b="1" i="1" dirty="0"/>
              <a:t> </a:t>
            </a:r>
            <a:r>
              <a:rPr lang="ru-RU" sz="2600" b="1" i="1" dirty="0" err="1"/>
              <a:t>пісні</a:t>
            </a:r>
            <a:r>
              <a:rPr lang="ru-RU" sz="2600" b="1" i="1" dirty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315" y="0"/>
            <a:ext cx="1150878" cy="156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828" y="-26752"/>
            <a:ext cx="36464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963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163" y="4581128"/>
            <a:ext cx="3986157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80856" y="0"/>
            <a:ext cx="4176464" cy="468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i="1" dirty="0" err="1" smtClean="0">
                <a:solidFill>
                  <a:schemeClr val="tx1"/>
                </a:solidFill>
              </a:rPr>
              <a:t>Кожен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художній</a:t>
            </a:r>
            <a:r>
              <a:rPr lang="ru-RU" sz="2000" b="1" i="1" dirty="0" smtClean="0">
                <a:solidFill>
                  <a:schemeClr val="tx1"/>
                </a:solidFill>
              </a:rPr>
              <a:t> текст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О.Гончара</a:t>
            </a:r>
            <a:r>
              <a:rPr lang="ru-RU" sz="2000" b="1" i="1" dirty="0" smtClean="0">
                <a:solidFill>
                  <a:schemeClr val="tx1"/>
                </a:solidFill>
              </a:rPr>
              <a:t> 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нагадує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мені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прозору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стіну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щоглистого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лісу</a:t>
            </a:r>
            <a:r>
              <a:rPr lang="ru-RU" sz="2000" b="1" i="1" dirty="0" smtClean="0">
                <a:solidFill>
                  <a:schemeClr val="tx1"/>
                </a:solidFill>
              </a:rPr>
              <a:t>,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крізь</a:t>
            </a:r>
            <a:r>
              <a:rPr lang="ru-RU" sz="2000" b="1" i="1" dirty="0" smtClean="0">
                <a:solidFill>
                  <a:schemeClr val="tx1"/>
                </a:solidFill>
              </a:rPr>
              <a:t> яку видно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широченні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простори</a:t>
            </a:r>
            <a:r>
              <a:rPr lang="ru-RU" sz="2000" b="1" i="1" dirty="0" smtClean="0">
                <a:solidFill>
                  <a:schemeClr val="tx1"/>
                </a:solidFill>
              </a:rPr>
              <a:t>,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залиті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полуденним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сонцем</a:t>
            </a:r>
            <a:r>
              <a:rPr lang="ru-RU" sz="2000" b="1" i="1" dirty="0" smtClean="0">
                <a:solidFill>
                  <a:schemeClr val="tx1"/>
                </a:solidFill>
              </a:rPr>
              <a:t>,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вродливих</a:t>
            </a:r>
            <a:r>
              <a:rPr lang="ru-RU" sz="2000" b="1" i="1" dirty="0" smtClean="0">
                <a:solidFill>
                  <a:schemeClr val="tx1"/>
                </a:solidFill>
              </a:rPr>
              <a:t> людей,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наповнених</a:t>
            </a:r>
            <a:r>
              <a:rPr lang="ru-RU" sz="2000" b="1" i="1" dirty="0" smtClean="0">
                <a:solidFill>
                  <a:schemeClr val="tx1"/>
                </a:solidFill>
              </a:rPr>
              <a:t> 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світлом</a:t>
            </a:r>
            <a:r>
              <a:rPr lang="ru-RU" sz="2000" b="1" i="1" dirty="0" smtClean="0">
                <a:solidFill>
                  <a:schemeClr val="tx1"/>
                </a:solidFill>
              </a:rPr>
              <a:t> благородства. До тих людей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хочеться</a:t>
            </a:r>
            <a:r>
              <a:rPr lang="ru-RU" sz="2000" b="1" i="1" dirty="0" smtClean="0">
                <a:solidFill>
                  <a:schemeClr val="tx1"/>
                </a:solidFill>
              </a:rPr>
              <a:t> прийти,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хочеться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ввійти</a:t>
            </a:r>
            <a:r>
              <a:rPr lang="ru-RU" sz="2000" b="1" i="1" dirty="0" smtClean="0">
                <a:solidFill>
                  <a:schemeClr val="tx1"/>
                </a:solidFill>
              </a:rPr>
              <a:t> в диво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їхнього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життя,вчитися</a:t>
            </a:r>
            <a:r>
              <a:rPr lang="ru-RU" sz="2000" b="1" i="1" dirty="0" smtClean="0">
                <a:solidFill>
                  <a:schemeClr val="tx1"/>
                </a:solidFill>
              </a:rPr>
              <a:t> в них і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любити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їх</a:t>
            </a:r>
            <a:r>
              <a:rPr lang="ru-RU" sz="2000" b="1" i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</a:rPr>
              <a:t>                                 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Д.Павличко</a:t>
            </a:r>
            <a:endParaRPr lang="ru-RU" sz="2000" b="1" i="1" dirty="0" smtClean="0">
              <a:solidFill>
                <a:schemeClr val="tx1"/>
              </a:solidFill>
            </a:endParaRPr>
          </a:p>
          <a:p>
            <a:endParaRPr lang="ru-RU" sz="2200" b="1" i="1" dirty="0" smtClean="0"/>
          </a:p>
          <a:p>
            <a:r>
              <a:rPr lang="ru-RU" sz="2000" b="1" i="1" dirty="0" smtClean="0"/>
              <a:t>                                                                                                           </a:t>
            </a:r>
            <a:endParaRPr lang="ru-RU" sz="2000" b="1" i="1" dirty="0"/>
          </a:p>
        </p:txBody>
      </p:sp>
      <p:pic>
        <p:nvPicPr>
          <p:cNvPr id="3079" name="Picture 7" descr="http://im0-tub-ua.yandex.net/i?id=16348bef8ed053f254f454c94468ed86-78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53475"/>
            <a:ext cx="792088" cy="1164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499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Сюжет </a:t>
            </a:r>
            <a:r>
              <a:rPr lang="ru-RU" sz="3600" b="1" i="1" dirty="0" err="1">
                <a:solidFill>
                  <a:srgbClr val="FF0000"/>
                </a:solidFill>
              </a:rPr>
              <a:t>фільму</a:t>
            </a:r>
            <a:r>
              <a:rPr lang="ru-RU" sz="3600" b="1" i="1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028343"/>
            <a:ext cx="806489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err="1"/>
              <a:t>Тронка</a:t>
            </a:r>
            <a:r>
              <a:rPr lang="ru-RU" sz="2600" b="1" i="1" dirty="0"/>
              <a:t> - </a:t>
            </a:r>
            <a:r>
              <a:rPr lang="ru-RU" sz="2600" b="1" i="1" dirty="0" err="1"/>
              <a:t>це</a:t>
            </a:r>
            <a:r>
              <a:rPr lang="ru-RU" sz="2600" b="1" i="1" dirty="0"/>
              <a:t> </a:t>
            </a:r>
            <a:r>
              <a:rPr lang="ru-RU" sz="2600" b="1" i="1" dirty="0" err="1"/>
              <a:t>дзвіночок</a:t>
            </a:r>
            <a:r>
              <a:rPr lang="ru-RU" sz="2600" b="1" i="1" dirty="0"/>
              <a:t>, </a:t>
            </a:r>
            <a:r>
              <a:rPr lang="ru-RU" sz="2600" b="1" i="1" dirty="0" err="1"/>
              <a:t>зроблений</a:t>
            </a:r>
            <a:r>
              <a:rPr lang="ru-RU" sz="2600" b="1" i="1" dirty="0"/>
              <a:t> </a:t>
            </a:r>
            <a:r>
              <a:rPr lang="ru-RU" sz="2600" b="1" i="1" dirty="0" err="1" smtClean="0"/>
              <a:t>із</a:t>
            </a:r>
            <a:r>
              <a:rPr lang="ru-RU" sz="2600" b="1" i="1" dirty="0" smtClean="0"/>
              <a:t> </a:t>
            </a:r>
            <a:r>
              <a:rPr lang="ru-RU" sz="2600" b="1" i="1" dirty="0" err="1"/>
              <a:t>бойової</a:t>
            </a:r>
            <a:r>
              <a:rPr lang="ru-RU" sz="2600" b="1" i="1" dirty="0"/>
              <a:t> </a:t>
            </a:r>
            <a:r>
              <a:rPr lang="ru-RU" sz="2600" b="1" i="1" dirty="0" err="1"/>
              <a:t>гільзи</a:t>
            </a:r>
            <a:r>
              <a:rPr lang="ru-RU" sz="2600" b="1" i="1" dirty="0"/>
              <a:t>, </a:t>
            </a:r>
            <a:r>
              <a:rPr lang="ru-RU" sz="2600" b="1" i="1" dirty="0" err="1"/>
              <a:t>який</a:t>
            </a:r>
            <a:r>
              <a:rPr lang="ru-RU" sz="2600" b="1" i="1" dirty="0"/>
              <a:t> </a:t>
            </a:r>
            <a:r>
              <a:rPr lang="ru-RU" sz="2600" b="1" i="1" dirty="0" err="1"/>
              <a:t>вішають</a:t>
            </a:r>
            <a:r>
              <a:rPr lang="ru-RU" sz="2600" b="1" i="1" dirty="0"/>
              <a:t> на </a:t>
            </a:r>
            <a:r>
              <a:rPr lang="ru-RU" sz="2600" b="1" i="1" dirty="0" err="1"/>
              <a:t>шию</a:t>
            </a:r>
            <a:r>
              <a:rPr lang="ru-RU" sz="2600" b="1" i="1" dirty="0"/>
              <a:t> </a:t>
            </a:r>
            <a:r>
              <a:rPr lang="ru-RU" sz="2600" b="1" i="1" dirty="0" err="1"/>
              <a:t>вівцям</a:t>
            </a:r>
            <a:r>
              <a:rPr lang="ru-RU" sz="2600" b="1" i="1" dirty="0"/>
              <a:t>, </a:t>
            </a:r>
            <a:r>
              <a:rPr lang="ru-RU" sz="2600" b="1" i="1" dirty="0" err="1"/>
              <a:t>щоб</a:t>
            </a:r>
            <a:r>
              <a:rPr lang="ru-RU" sz="2600" b="1" i="1" dirty="0"/>
              <a:t> вони не </a:t>
            </a:r>
            <a:r>
              <a:rPr lang="ru-RU" sz="2600" b="1" i="1" dirty="0" err="1"/>
              <a:t>загубилися</a:t>
            </a:r>
            <a:r>
              <a:rPr lang="ru-RU" sz="2600" b="1" i="1" dirty="0"/>
              <a:t>. В </a:t>
            </a:r>
            <a:r>
              <a:rPr lang="ru-RU" sz="2600" b="1" i="1" dirty="0" err="1" smtClean="0"/>
              <a:t>українському</a:t>
            </a:r>
            <a:r>
              <a:rPr lang="ru-RU" sz="2600" b="1" i="1" dirty="0" smtClean="0"/>
              <a:t> </a:t>
            </a:r>
            <a:r>
              <a:rPr lang="ru-RU" sz="2600" b="1" i="1" dirty="0"/>
              <a:t>степу, де </a:t>
            </a:r>
            <a:r>
              <a:rPr lang="ru-RU" sz="2600" b="1" i="1" dirty="0" err="1"/>
              <a:t>бродять</a:t>
            </a:r>
            <a:r>
              <a:rPr lang="ru-RU" sz="2600" b="1" i="1" dirty="0"/>
              <a:t> </a:t>
            </a:r>
            <a:r>
              <a:rPr lang="ru-RU" sz="2600" b="1" i="1" dirty="0" err="1"/>
              <a:t>під</a:t>
            </a:r>
            <a:r>
              <a:rPr lang="ru-RU" sz="2600" b="1" i="1" dirty="0"/>
              <a:t> звуки </a:t>
            </a:r>
            <a:r>
              <a:rPr lang="ru-RU" sz="2600" b="1" i="1" dirty="0" err="1"/>
              <a:t>тронок</a:t>
            </a:r>
            <a:r>
              <a:rPr lang="ru-RU" sz="2600" b="1" i="1" dirty="0"/>
              <a:t> </a:t>
            </a:r>
            <a:r>
              <a:rPr lang="ru-RU" sz="2600" b="1" i="1" dirty="0" err="1"/>
              <a:t>отари</a:t>
            </a:r>
            <a:r>
              <a:rPr lang="ru-RU" sz="2600" b="1" i="1" dirty="0"/>
              <a:t> </a:t>
            </a:r>
            <a:r>
              <a:rPr lang="ru-RU" sz="2600" b="1" i="1" dirty="0" err="1"/>
              <a:t>овець</a:t>
            </a:r>
            <a:r>
              <a:rPr lang="ru-RU" sz="2600" b="1" i="1" dirty="0"/>
              <a:t>, </a:t>
            </a:r>
            <a:r>
              <a:rPr lang="ru-RU" sz="2600" b="1" i="1" dirty="0" err="1"/>
              <a:t>розташований</a:t>
            </a:r>
            <a:r>
              <a:rPr lang="ru-RU" sz="2600" b="1" i="1" dirty="0"/>
              <a:t> </a:t>
            </a:r>
            <a:r>
              <a:rPr lang="ru-RU" sz="2600" b="1" i="1" dirty="0" err="1"/>
              <a:t>військовий</a:t>
            </a:r>
            <a:r>
              <a:rPr lang="ru-RU" sz="2600" b="1" i="1" dirty="0"/>
              <a:t> </a:t>
            </a:r>
            <a:r>
              <a:rPr lang="ru-RU" sz="2600" b="1" i="1" dirty="0" err="1"/>
              <a:t>полігон</a:t>
            </a:r>
            <a:r>
              <a:rPr lang="ru-RU" sz="2600" b="1" i="1" dirty="0"/>
              <a:t>. </a:t>
            </a:r>
            <a:r>
              <a:rPr lang="ru-RU" sz="2600" b="1" i="1" dirty="0" err="1"/>
              <a:t>Сім'ї</a:t>
            </a:r>
            <a:r>
              <a:rPr lang="ru-RU" sz="2600" b="1" i="1" dirty="0"/>
              <a:t> </a:t>
            </a:r>
            <a:r>
              <a:rPr lang="ru-RU" sz="2600" b="1" i="1" dirty="0" err="1"/>
              <a:t>чабанів</a:t>
            </a:r>
            <a:r>
              <a:rPr lang="ru-RU" sz="2600" b="1" i="1" dirty="0"/>
              <a:t> давно </a:t>
            </a:r>
            <a:r>
              <a:rPr lang="ru-RU" sz="2600" b="1" i="1" dirty="0" err="1"/>
              <a:t>подружилися</a:t>
            </a:r>
            <a:r>
              <a:rPr lang="ru-RU" sz="2600" b="1" i="1" dirty="0"/>
              <a:t> з </a:t>
            </a:r>
            <a:r>
              <a:rPr lang="ru-RU" sz="2600" b="1" i="1" dirty="0" err="1"/>
              <a:t>офіцерами</a:t>
            </a:r>
            <a:r>
              <a:rPr lang="ru-RU" sz="2600" b="1" i="1" dirty="0"/>
              <a:t>, один з </a:t>
            </a:r>
            <a:r>
              <a:rPr lang="ru-RU" sz="2600" b="1" i="1" dirty="0" err="1"/>
              <a:t>яких</a:t>
            </a:r>
            <a:r>
              <a:rPr lang="ru-RU" sz="2600" b="1" i="1" dirty="0"/>
              <a:t>, майор </a:t>
            </a:r>
            <a:r>
              <a:rPr lang="ru-RU" sz="2600" b="1" i="1" dirty="0" err="1"/>
              <a:t>Уралов</a:t>
            </a:r>
            <a:r>
              <a:rPr lang="ru-RU" sz="2600" b="1" i="1" dirty="0"/>
              <a:t>, </a:t>
            </a:r>
            <a:r>
              <a:rPr lang="ru-RU" sz="2600" b="1" i="1" dirty="0" err="1"/>
              <a:t>знаходить</a:t>
            </a:r>
            <a:r>
              <a:rPr lang="ru-RU" sz="2600" b="1" i="1" dirty="0"/>
              <a:t> </a:t>
            </a:r>
            <a:r>
              <a:rPr lang="ru-RU" sz="2600" b="1" i="1" dirty="0" err="1"/>
              <a:t>собі</a:t>
            </a:r>
            <a:r>
              <a:rPr lang="ru-RU" sz="2600" b="1" i="1" dirty="0"/>
              <a:t> тут дружину. Були в </a:t>
            </a:r>
            <a:r>
              <a:rPr lang="ru-RU" sz="2600" b="1" i="1" dirty="0" err="1"/>
              <a:t>житті</a:t>
            </a:r>
            <a:r>
              <a:rPr lang="ru-RU" sz="2600" b="1" i="1" dirty="0"/>
              <a:t> </a:t>
            </a:r>
            <a:r>
              <a:rPr lang="ru-RU" sz="2600" b="1" i="1" dirty="0" err="1"/>
              <a:t>Уралових</a:t>
            </a:r>
            <a:r>
              <a:rPr lang="ru-RU" sz="2600" b="1" i="1" dirty="0"/>
              <a:t> і </a:t>
            </a:r>
            <a:r>
              <a:rPr lang="ru-RU" sz="2600" b="1" i="1" dirty="0" err="1"/>
              <a:t>радості</a:t>
            </a:r>
            <a:r>
              <a:rPr lang="ru-RU" sz="2600" b="1" i="1" dirty="0"/>
              <a:t>, і </a:t>
            </a:r>
            <a:r>
              <a:rPr lang="ru-RU" sz="2600" b="1" i="1" dirty="0" err="1"/>
              <a:t>страшне</a:t>
            </a:r>
            <a:r>
              <a:rPr lang="ru-RU" sz="2600" b="1" i="1" dirty="0"/>
              <a:t> горе, яке вони </a:t>
            </a:r>
            <a:r>
              <a:rPr lang="ru-RU" sz="2600" b="1" i="1" dirty="0" err="1"/>
              <a:t>важко</a:t>
            </a:r>
            <a:r>
              <a:rPr lang="ru-RU" sz="2600" b="1" i="1" dirty="0"/>
              <a:t> пережили, але не </a:t>
            </a:r>
            <a:r>
              <a:rPr lang="ru-RU" sz="2600" b="1" i="1" dirty="0" err="1"/>
              <a:t>були</a:t>
            </a:r>
            <a:r>
              <a:rPr lang="ru-RU" sz="2600" b="1" i="1" dirty="0"/>
              <a:t> ним </a:t>
            </a:r>
            <a:r>
              <a:rPr lang="ru-RU" sz="2600" b="1" i="1" dirty="0" err="1"/>
              <a:t>зломлені</a:t>
            </a:r>
            <a:r>
              <a:rPr lang="ru-RU" sz="2600" b="1" i="1" dirty="0"/>
              <a:t>. У </a:t>
            </a:r>
            <a:r>
              <a:rPr lang="ru-RU" sz="2600" b="1" i="1" dirty="0" err="1"/>
              <a:t>фільмі</a:t>
            </a:r>
            <a:r>
              <a:rPr lang="ru-RU" sz="2600" b="1" i="1" dirty="0"/>
              <a:t> </a:t>
            </a:r>
            <a:r>
              <a:rPr lang="ru-RU" sz="2600" b="1" i="1" dirty="0" err="1"/>
              <a:t>відображені</a:t>
            </a:r>
            <a:r>
              <a:rPr lang="ru-RU" sz="2600" b="1" i="1" dirty="0"/>
              <a:t> не просто </a:t>
            </a:r>
            <a:r>
              <a:rPr lang="ru-RU" sz="2600" b="1" i="1" dirty="0" err="1"/>
              <a:t>взаємини</a:t>
            </a:r>
            <a:r>
              <a:rPr lang="ru-RU" sz="2600" b="1" i="1" dirty="0"/>
              <a:t> людей, а </a:t>
            </a:r>
            <a:r>
              <a:rPr lang="ru-RU" sz="2600" b="1" i="1" dirty="0" err="1"/>
              <a:t>філософські</a:t>
            </a:r>
            <a:r>
              <a:rPr lang="ru-RU" sz="2600" b="1" i="1" dirty="0"/>
              <a:t> </a:t>
            </a:r>
            <a:r>
              <a:rPr lang="ru-RU" sz="2600" b="1" i="1" dirty="0" err="1"/>
              <a:t>проблеми</a:t>
            </a:r>
            <a:r>
              <a:rPr lang="ru-RU" sz="2600" b="1" i="1" dirty="0"/>
              <a:t> </a:t>
            </a:r>
            <a:r>
              <a:rPr lang="ru-RU" sz="2600" b="1" i="1" dirty="0" err="1"/>
              <a:t>життя</a:t>
            </a:r>
            <a:r>
              <a:rPr lang="ru-RU" sz="2600" b="1" i="1" dirty="0"/>
              <a:t>, </a:t>
            </a:r>
            <a:r>
              <a:rPr lang="ru-RU" sz="2600" b="1" i="1" dirty="0" err="1"/>
              <a:t>смерті</a:t>
            </a:r>
            <a:r>
              <a:rPr lang="ru-RU" sz="2600" b="1" i="1" dirty="0"/>
              <a:t>, </a:t>
            </a:r>
            <a:r>
              <a:rPr lang="ru-RU" sz="2600" b="1" i="1" dirty="0" err="1"/>
              <a:t>взаємодія</a:t>
            </a:r>
            <a:r>
              <a:rPr lang="ru-RU" sz="2600" b="1" i="1" dirty="0"/>
              <a:t> далеких, </a:t>
            </a:r>
            <a:r>
              <a:rPr lang="ru-RU" sz="2600" b="1" i="1" dirty="0" err="1"/>
              <a:t>різних</a:t>
            </a:r>
            <a:r>
              <a:rPr lang="ru-RU" sz="2600" b="1" i="1" dirty="0"/>
              <a:t> </a:t>
            </a:r>
            <a:r>
              <a:rPr lang="ru-RU" sz="2600" b="1" i="1" dirty="0" err="1"/>
              <a:t>епох</a:t>
            </a:r>
            <a:r>
              <a:rPr lang="ru-RU" sz="2600" b="1" i="1" dirty="0"/>
              <a:t> - </a:t>
            </a:r>
            <a:r>
              <a:rPr lang="ru-RU" sz="2600" b="1" i="1" dirty="0" err="1"/>
              <a:t>сивої</a:t>
            </a:r>
            <a:r>
              <a:rPr lang="ru-RU" sz="2600" b="1" i="1" dirty="0"/>
              <a:t> </a:t>
            </a:r>
            <a:r>
              <a:rPr lang="ru-RU" sz="2600" b="1" i="1" dirty="0" err="1"/>
              <a:t>давнини</a:t>
            </a:r>
            <a:r>
              <a:rPr lang="ru-RU" sz="2600" b="1" i="1" dirty="0"/>
              <a:t> та </a:t>
            </a:r>
            <a:r>
              <a:rPr lang="ru-RU" sz="2600" b="1" i="1" dirty="0" err="1"/>
              <a:t>сучасності</a:t>
            </a:r>
            <a:r>
              <a:rPr lang="ru-RU" sz="2600" b="1" i="1" dirty="0"/>
              <a:t> ...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63" y="0"/>
            <a:ext cx="36464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402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4664"/>
            <a:ext cx="3960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FF0000"/>
                </a:solidFill>
              </a:rPr>
              <a:t>У ролях: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74105"/>
            <a:ext cx="42484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/>
              <a:t>Армен Джигарханян, Маргарита </a:t>
            </a:r>
            <a:r>
              <a:rPr lang="ru-RU" sz="2600" b="1" i="1" dirty="0" err="1"/>
              <a:t>Кошелєва</a:t>
            </a:r>
            <a:r>
              <a:rPr lang="ru-RU" sz="2600" b="1" i="1" dirty="0"/>
              <a:t>, </a:t>
            </a:r>
            <a:r>
              <a:rPr lang="ru-RU" sz="2600" b="1" i="1" dirty="0" err="1"/>
              <a:t>Іванка</a:t>
            </a:r>
            <a:r>
              <a:rPr lang="ru-RU" sz="2600" b="1" i="1" dirty="0"/>
              <a:t> </a:t>
            </a:r>
            <a:r>
              <a:rPr lang="ru-RU" sz="2600" b="1" i="1" dirty="0" err="1"/>
              <a:t>Миколайчук</a:t>
            </a:r>
            <a:r>
              <a:rPr lang="ru-RU" sz="2600" b="1" i="1" dirty="0"/>
              <a:t>, Хельмут </a:t>
            </a:r>
            <a:r>
              <a:rPr lang="ru-RU" sz="2600" b="1" i="1" dirty="0" err="1"/>
              <a:t>Калниньш</a:t>
            </a:r>
            <a:r>
              <a:rPr lang="ru-RU" sz="2600" b="1" i="1" dirty="0"/>
              <a:t>, </a:t>
            </a:r>
            <a:r>
              <a:rPr lang="ru-RU" sz="2600" b="1" i="1" dirty="0" err="1"/>
              <a:t>Володимир</a:t>
            </a:r>
            <a:r>
              <a:rPr lang="ru-RU" sz="2600" b="1" i="1" dirty="0"/>
              <a:t> </a:t>
            </a:r>
            <a:r>
              <a:rPr lang="ru-RU" sz="2600" b="1" i="1" dirty="0" err="1"/>
              <a:t>Олексієнко</a:t>
            </a:r>
            <a:r>
              <a:rPr lang="ru-RU" sz="2600" b="1" i="1" dirty="0"/>
              <a:t>, </a:t>
            </a:r>
            <a:r>
              <a:rPr lang="ru-RU" sz="2600" b="1" i="1" dirty="0" err="1"/>
              <a:t>Наталія</a:t>
            </a:r>
            <a:r>
              <a:rPr lang="ru-RU" sz="2600" b="1" i="1" dirty="0"/>
              <a:t> </a:t>
            </a:r>
            <a:r>
              <a:rPr lang="ru-RU" sz="2600" b="1" i="1" dirty="0" err="1" smtClean="0"/>
              <a:t>Гебдовська</a:t>
            </a:r>
            <a:r>
              <a:rPr lang="ru-RU" sz="2600" b="1" i="1" dirty="0" smtClean="0"/>
              <a:t>, </a:t>
            </a:r>
            <a:r>
              <a:rPr lang="ru-RU" sz="2600" b="1" i="1" dirty="0" err="1"/>
              <a:t>Тетяна</a:t>
            </a:r>
            <a:r>
              <a:rPr lang="ru-RU" sz="2600" b="1" i="1" dirty="0"/>
              <a:t> </a:t>
            </a:r>
            <a:r>
              <a:rPr lang="ru-RU" sz="2600" b="1" i="1" dirty="0" err="1"/>
              <a:t>Майдебура</a:t>
            </a:r>
            <a:r>
              <a:rPr lang="ru-RU" sz="2600" b="1" i="1" dirty="0"/>
              <a:t>, </a:t>
            </a:r>
            <a:r>
              <a:rPr lang="ru-RU" sz="2600" b="1" i="1" dirty="0" err="1"/>
              <a:t>Віталій</a:t>
            </a:r>
            <a:r>
              <a:rPr lang="ru-RU" sz="2600" b="1" i="1" dirty="0"/>
              <a:t> Дорошенко, </a:t>
            </a:r>
            <a:r>
              <a:rPr lang="ru-RU" sz="2600" b="1" i="1" dirty="0" err="1"/>
              <a:t>Костянтин</a:t>
            </a:r>
            <a:r>
              <a:rPr lang="ru-RU" sz="2600" b="1" i="1" dirty="0"/>
              <a:t> </a:t>
            </a:r>
            <a:r>
              <a:rPr lang="ru-RU" sz="2600" b="1" i="1" dirty="0" err="1"/>
              <a:t>Кульчицький</a:t>
            </a:r>
            <a:r>
              <a:rPr lang="ru-RU" sz="2600" b="1" i="1" dirty="0"/>
              <a:t>, </a:t>
            </a:r>
            <a:r>
              <a:rPr lang="ru-RU" sz="2600" b="1" i="1" dirty="0" err="1"/>
              <a:t>Євген</a:t>
            </a:r>
            <a:r>
              <a:rPr lang="ru-RU" sz="2600" b="1" i="1" dirty="0"/>
              <a:t> Коваленко, </a:t>
            </a:r>
            <a:r>
              <a:rPr lang="ru-RU" sz="2600" b="1" i="1" dirty="0" err="1"/>
              <a:t>Олександр</a:t>
            </a:r>
            <a:r>
              <a:rPr lang="ru-RU" sz="2600" b="1" i="1" dirty="0"/>
              <a:t> Таран, Петро </a:t>
            </a:r>
            <a:r>
              <a:rPr lang="ru-RU" sz="2600" b="1" i="1" dirty="0" err="1"/>
              <a:t>Філоненко</a:t>
            </a:r>
            <a:r>
              <a:rPr lang="ru-RU" sz="2600" b="1" i="1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2" r="4036"/>
          <a:stretch/>
        </p:blipFill>
        <p:spPr bwMode="auto">
          <a:xfrm>
            <a:off x="4427984" y="811155"/>
            <a:ext cx="3964090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6" r="17652"/>
          <a:stretch/>
        </p:blipFill>
        <p:spPr bwMode="auto">
          <a:xfrm>
            <a:off x="5076055" y="3085388"/>
            <a:ext cx="1534885" cy="134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судно-мішень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/>
          <a:stretch/>
        </p:blipFill>
        <p:spPr bwMode="auto">
          <a:xfrm>
            <a:off x="4985657" y="4653136"/>
            <a:ext cx="2968092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9" r="30341"/>
          <a:stretch/>
        </p:blipFill>
        <p:spPr bwMode="auto">
          <a:xfrm>
            <a:off x="6732240" y="2923385"/>
            <a:ext cx="1515818" cy="166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785" y="0"/>
            <a:ext cx="36464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970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92696"/>
            <a:ext cx="4760913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 descr="http://im0-tub-ua.yandex.net/i?id=0d1800f5c31798d60d71c80dd3c20746-11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5359"/>
            <a:ext cx="1147246" cy="183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790" y="706218"/>
            <a:ext cx="1152128" cy="181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648" y="1170533"/>
            <a:ext cx="9429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62745"/>
            <a:ext cx="1147246" cy="172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637" y="2558175"/>
            <a:ext cx="1439025" cy="224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571" y="3164667"/>
            <a:ext cx="1209746" cy="187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34294"/>
            <a:ext cx="1392067" cy="219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059" y="2884920"/>
            <a:ext cx="1291952" cy="199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41434"/>
            <a:ext cx="1350459" cy="213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569" y="4810844"/>
            <a:ext cx="1171606" cy="181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5035408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262" y="3109136"/>
            <a:ext cx="1457507" cy="223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06716"/>
            <a:ext cx="1391289" cy="185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3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653" y="5104744"/>
            <a:ext cx="1117405" cy="14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01188" y="144526"/>
            <a:ext cx="2884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Твори </a:t>
            </a:r>
            <a:r>
              <a:rPr lang="ru-RU" sz="2400" b="1" i="1" dirty="0" err="1">
                <a:solidFill>
                  <a:srgbClr val="FF0000"/>
                </a:solidFill>
              </a:rPr>
              <a:t>О.Гончара</a:t>
            </a:r>
            <a:r>
              <a:rPr lang="ru-RU" sz="2400" b="1" i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11284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988" y="-22459"/>
            <a:ext cx="36464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348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>
                <a:solidFill>
                  <a:srgbClr val="FF0000"/>
                </a:solidFill>
              </a:rPr>
              <a:t>Тестові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</a:rPr>
              <a:t>завдання</a:t>
            </a:r>
            <a:r>
              <a:rPr lang="ru-RU" sz="3200" b="1" i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906936"/>
            <a:ext cx="6155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З </a:t>
            </a:r>
            <a:r>
              <a:rPr lang="ru-RU" sz="2400" b="1" i="1" dirty="0" err="1">
                <a:solidFill>
                  <a:srgbClr val="0070C0"/>
                </a:solidFill>
              </a:rPr>
              <a:t>вибором</a:t>
            </a:r>
            <a:r>
              <a:rPr lang="ru-RU" sz="2400" b="1" i="1" dirty="0">
                <a:solidFill>
                  <a:srgbClr val="0070C0"/>
                </a:solidFill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</a:rPr>
              <a:t>однієї</a:t>
            </a:r>
            <a:r>
              <a:rPr lang="ru-RU" sz="2400" b="1" i="1" dirty="0">
                <a:solidFill>
                  <a:srgbClr val="0070C0"/>
                </a:solidFill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</a:rPr>
              <a:t>правильної</a:t>
            </a:r>
            <a:r>
              <a:rPr lang="ru-RU" sz="2400" b="1" i="1" dirty="0">
                <a:solidFill>
                  <a:srgbClr val="0070C0"/>
                </a:solidFill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</a:rPr>
              <a:t>відповіді</a:t>
            </a:r>
            <a:r>
              <a:rPr lang="ru-RU" sz="2400" b="1" i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368601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1.Державу </a:t>
            </a:r>
            <a:r>
              <a:rPr lang="ru-RU" sz="2400" b="1" i="1" dirty="0" err="1"/>
              <a:t>премію</a:t>
            </a:r>
            <a:r>
              <a:rPr lang="ru-RU" sz="2400" b="1" i="1" dirty="0"/>
              <a:t> УРСР </a:t>
            </a:r>
            <a:r>
              <a:rPr lang="ru-RU" sz="2400" b="1" i="1" dirty="0" err="1"/>
              <a:t>імені</a:t>
            </a:r>
            <a:r>
              <a:rPr lang="ru-RU" sz="2400" b="1" i="1" dirty="0"/>
              <a:t> Т.Г. </a:t>
            </a:r>
            <a:r>
              <a:rPr lang="ru-RU" sz="2400" b="1" i="1" dirty="0" err="1"/>
              <a:t>Шевченка</a:t>
            </a:r>
            <a:r>
              <a:rPr lang="ru-RU" sz="2400" b="1" i="1" dirty="0"/>
              <a:t> в 1962 </a:t>
            </a:r>
            <a:r>
              <a:rPr lang="ru-RU" sz="2400" b="1" i="1" dirty="0" err="1"/>
              <a:t>р.О</a:t>
            </a:r>
            <a:r>
              <a:rPr lang="ru-RU" sz="2400" b="1" i="1" dirty="0"/>
              <a:t>. </a:t>
            </a:r>
            <a:r>
              <a:rPr lang="ru-RU" sz="2400" b="1" i="1" dirty="0" smtClean="0"/>
              <a:t>Гончар </a:t>
            </a:r>
            <a:r>
              <a:rPr lang="ru-RU" sz="2400" b="1" i="1" dirty="0"/>
              <a:t>одержав за </a:t>
            </a:r>
            <a:r>
              <a:rPr lang="ru-RU" sz="2400" b="1" i="1" dirty="0" err="1"/>
              <a:t>твір</a:t>
            </a:r>
            <a:endParaRPr lang="ru-RU" sz="2400" b="1" i="1" dirty="0"/>
          </a:p>
          <a:p>
            <a:r>
              <a:rPr lang="ru-RU" sz="2400" dirty="0"/>
              <a:t>А)  «</a:t>
            </a:r>
            <a:r>
              <a:rPr lang="ru-RU" sz="2400" dirty="0" err="1"/>
              <a:t>Прапороносці</a:t>
            </a:r>
            <a:r>
              <a:rPr lang="ru-RU" sz="2400" dirty="0"/>
              <a:t>»; Б)  «Собор»; В)  «</a:t>
            </a:r>
            <a:r>
              <a:rPr lang="ru-RU" sz="2400" dirty="0" err="1"/>
              <a:t>Модри-Камінь</a:t>
            </a:r>
            <a:r>
              <a:rPr lang="ru-RU" sz="2400" dirty="0"/>
              <a:t>»; Г)  «Циклон»; Д)  «Людина і </a:t>
            </a:r>
            <a:r>
              <a:rPr lang="ru-RU" sz="2400" dirty="0" err="1"/>
              <a:t>зброя</a:t>
            </a:r>
            <a:r>
              <a:rPr lang="ru-RU" sz="2400" dirty="0" smtClean="0"/>
              <a:t>».</a:t>
            </a:r>
          </a:p>
          <a:p>
            <a:r>
              <a:rPr lang="ru-RU" sz="2400" b="1" i="1" dirty="0" smtClean="0"/>
              <a:t>2.Хто </a:t>
            </a:r>
            <a:r>
              <a:rPr lang="ru-RU" sz="2400" b="1" i="1" dirty="0"/>
              <a:t>з </a:t>
            </a:r>
            <a:r>
              <a:rPr lang="ru-RU" sz="2400" b="1" i="1" dirty="0" err="1"/>
              <a:t>персонажів</a:t>
            </a:r>
            <a:r>
              <a:rPr lang="ru-RU" sz="2400" b="1" i="1" dirty="0"/>
              <a:t> є </a:t>
            </a:r>
            <a:r>
              <a:rPr lang="ru-RU" sz="2400" b="1" i="1" dirty="0" err="1"/>
              <a:t>героєм</a:t>
            </a:r>
            <a:r>
              <a:rPr lang="ru-RU" sz="2400" b="1" i="1" dirty="0"/>
              <a:t> новели «</a:t>
            </a:r>
            <a:r>
              <a:rPr lang="ru-RU" sz="2400" b="1" i="1" dirty="0" err="1"/>
              <a:t>Залізний</a:t>
            </a:r>
            <a:r>
              <a:rPr lang="ru-RU" sz="2400" b="1" i="1" dirty="0"/>
              <a:t> </a:t>
            </a:r>
            <a:r>
              <a:rPr lang="ru-RU" sz="2400" b="1" i="1" dirty="0" err="1"/>
              <a:t>острів</a:t>
            </a:r>
            <a:r>
              <a:rPr lang="ru-RU" sz="2400" b="1" i="1" dirty="0"/>
              <a:t>»?</a:t>
            </a:r>
          </a:p>
          <a:p>
            <a:r>
              <a:rPr lang="ru-RU" sz="2400" dirty="0"/>
              <a:t>А) </a:t>
            </a:r>
            <a:r>
              <a:rPr lang="ru-RU" sz="2400" dirty="0" err="1"/>
              <a:t>Єлька</a:t>
            </a:r>
            <a:r>
              <a:rPr lang="ru-RU" sz="2400" dirty="0"/>
              <a:t>; Б) </a:t>
            </a:r>
            <a:r>
              <a:rPr lang="ru-RU" sz="2400" dirty="0" err="1"/>
              <a:t>Микола</a:t>
            </a:r>
            <a:r>
              <a:rPr lang="ru-RU" sz="2400" dirty="0"/>
              <a:t>; В) Тоня; Г) </a:t>
            </a:r>
            <a:r>
              <a:rPr lang="ru-RU" sz="2400" dirty="0" err="1"/>
              <a:t>Вірунька</a:t>
            </a:r>
            <a:r>
              <a:rPr lang="ru-RU" sz="2400" dirty="0"/>
              <a:t>.</a:t>
            </a:r>
          </a:p>
          <a:p>
            <a:r>
              <a:rPr lang="ru-RU" sz="2400" b="1" i="1" dirty="0" smtClean="0"/>
              <a:t>3. </a:t>
            </a:r>
            <a:r>
              <a:rPr lang="ru-RU" sz="2400" b="1" i="1" dirty="0"/>
              <a:t>У </a:t>
            </a:r>
            <a:r>
              <a:rPr lang="ru-RU" sz="2400" b="1" i="1" dirty="0" err="1"/>
              <a:t>новелі</a:t>
            </a:r>
            <a:r>
              <a:rPr lang="ru-RU" sz="2400" b="1" i="1" dirty="0"/>
              <a:t> «</a:t>
            </a:r>
            <a:r>
              <a:rPr lang="ru-RU" sz="2400" b="1" i="1" dirty="0" err="1"/>
              <a:t>Залізний</a:t>
            </a:r>
            <a:r>
              <a:rPr lang="ru-RU" sz="2400" b="1" i="1" dirty="0"/>
              <a:t> </a:t>
            </a:r>
            <a:r>
              <a:rPr lang="ru-RU" sz="2400" b="1" i="1" dirty="0" err="1"/>
              <a:t>острів</a:t>
            </a:r>
            <a:r>
              <a:rPr lang="ru-RU" sz="2400" b="1" i="1" dirty="0"/>
              <a:t>» </a:t>
            </a:r>
            <a:r>
              <a:rPr lang="ru-RU" sz="2400" b="1" i="1" dirty="0" err="1"/>
              <a:t>головна</a:t>
            </a:r>
            <a:r>
              <a:rPr lang="ru-RU" sz="2400" b="1" i="1" dirty="0"/>
              <a:t> </a:t>
            </a:r>
            <a:r>
              <a:rPr lang="ru-RU" sz="2400" b="1" i="1" dirty="0" err="1"/>
              <a:t>героїня</a:t>
            </a:r>
            <a:r>
              <a:rPr lang="ru-RU" sz="2400" b="1" i="1" dirty="0"/>
              <a:t> </a:t>
            </a:r>
            <a:r>
              <a:rPr lang="ru-RU" sz="2400" b="1" i="1" dirty="0" err="1"/>
              <a:t>працює</a:t>
            </a:r>
            <a:endParaRPr lang="ru-RU" sz="2400" b="1" i="1" dirty="0"/>
          </a:p>
          <a:p>
            <a:r>
              <a:rPr lang="ru-RU" sz="2400" dirty="0"/>
              <a:t>А)</a:t>
            </a:r>
            <a:r>
              <a:rPr lang="ru-RU" sz="2400" dirty="0" err="1"/>
              <a:t>вожатою</a:t>
            </a:r>
            <a:r>
              <a:rPr lang="ru-RU" sz="2400" dirty="0"/>
              <a:t> у </a:t>
            </a:r>
            <a:r>
              <a:rPr lang="ru-RU" sz="2400" dirty="0" err="1"/>
              <a:t>дитячому</a:t>
            </a:r>
            <a:r>
              <a:rPr lang="ru-RU" sz="2400" dirty="0"/>
              <a:t> </a:t>
            </a:r>
            <a:r>
              <a:rPr lang="ru-RU" sz="2400" dirty="0" err="1"/>
              <a:t>таборі</a:t>
            </a:r>
            <a:r>
              <a:rPr lang="ru-RU" sz="2400" dirty="0"/>
              <a:t>; Б) чабаном у </a:t>
            </a:r>
            <a:r>
              <a:rPr lang="ru-RU" sz="2400" dirty="0" err="1"/>
              <a:t>колгоспі</a:t>
            </a:r>
            <a:r>
              <a:rPr lang="ru-RU" sz="2400" dirty="0"/>
              <a:t>; В)</a:t>
            </a:r>
            <a:r>
              <a:rPr lang="ru-RU" sz="2400" dirty="0" err="1"/>
              <a:t>учителькою</a:t>
            </a:r>
            <a:r>
              <a:rPr lang="ru-RU" sz="2400" dirty="0"/>
              <a:t> в </a:t>
            </a:r>
            <a:r>
              <a:rPr lang="ru-RU" sz="2400" dirty="0" err="1"/>
              <a:t>школі</a:t>
            </a:r>
            <a:r>
              <a:rPr lang="ru-RU" sz="2400" dirty="0"/>
              <a:t>; Г) </a:t>
            </a:r>
            <a:r>
              <a:rPr lang="ru-RU" sz="2400" dirty="0" err="1"/>
              <a:t>продавцем</a:t>
            </a:r>
            <a:r>
              <a:rPr lang="ru-RU" sz="2400" dirty="0"/>
              <a:t> у </a:t>
            </a:r>
            <a:r>
              <a:rPr lang="ru-RU" sz="2400" dirty="0" err="1"/>
              <a:t>магазині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-32657"/>
            <a:ext cx="36464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 descr="D:\Наташа\фотка картинки\картиннки\63558431_smay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567968"/>
            <a:ext cx="1624236" cy="129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542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836712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4.Головні </a:t>
            </a:r>
            <a:r>
              <a:rPr lang="ru-RU" sz="2800" b="1" i="1" dirty="0" err="1"/>
              <a:t>герої</a:t>
            </a:r>
            <a:r>
              <a:rPr lang="ru-RU" sz="2800" b="1" i="1" dirty="0"/>
              <a:t> </a:t>
            </a:r>
            <a:r>
              <a:rPr lang="ru-RU" sz="2800" b="1" i="1" dirty="0" err="1"/>
              <a:t>творів</a:t>
            </a:r>
            <a:r>
              <a:rPr lang="ru-RU" sz="2800" b="1" i="1" dirty="0"/>
              <a:t> </a:t>
            </a:r>
            <a:r>
              <a:rPr lang="ru-RU" sz="2800" b="1" i="1" dirty="0" err="1"/>
              <a:t>О.Гончара</a:t>
            </a:r>
            <a:r>
              <a:rPr lang="ru-RU" sz="2800" b="1" i="1" dirty="0"/>
              <a:t>:</a:t>
            </a:r>
          </a:p>
          <a:p>
            <a:r>
              <a:rPr lang="ru-RU" sz="2800" dirty="0"/>
              <a:t>А) </a:t>
            </a:r>
            <a:r>
              <a:rPr lang="ru-RU" sz="2800" dirty="0" err="1"/>
              <a:t>представники</a:t>
            </a:r>
            <a:r>
              <a:rPr lang="ru-RU" sz="2800" dirty="0"/>
              <a:t> </a:t>
            </a:r>
            <a:r>
              <a:rPr lang="ru-RU" sz="2800" dirty="0" err="1"/>
              <a:t>влади</a:t>
            </a:r>
            <a:r>
              <a:rPr lang="ru-RU" sz="2800" dirty="0"/>
              <a:t>; Б) </a:t>
            </a:r>
            <a:r>
              <a:rPr lang="ru-RU" sz="2800" dirty="0" err="1"/>
              <a:t>прості</a:t>
            </a:r>
            <a:r>
              <a:rPr lang="ru-RU" sz="2800" dirty="0"/>
              <a:t> люди</a:t>
            </a:r>
            <a:r>
              <a:rPr lang="ru-RU" sz="2800" dirty="0" smtClean="0"/>
              <a:t>;)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В) </a:t>
            </a:r>
            <a:r>
              <a:rPr lang="ru-RU" sz="2800" dirty="0" err="1"/>
              <a:t>історичні</a:t>
            </a:r>
            <a:r>
              <a:rPr lang="ru-RU" sz="2800" dirty="0"/>
              <a:t> особи;) Г) </a:t>
            </a:r>
            <a:r>
              <a:rPr lang="ru-RU" sz="2800" dirty="0" err="1"/>
              <a:t>видатні</a:t>
            </a:r>
            <a:r>
              <a:rPr lang="ru-RU" sz="2800" dirty="0"/>
              <a:t> </a:t>
            </a:r>
            <a:r>
              <a:rPr lang="ru-RU" sz="2800" dirty="0" err="1"/>
              <a:t>особистості</a:t>
            </a:r>
            <a:r>
              <a:rPr lang="ru-RU" sz="2800" dirty="0"/>
              <a:t>.</a:t>
            </a:r>
          </a:p>
          <a:p>
            <a:r>
              <a:rPr lang="ru-RU" sz="2800" b="1" i="1" dirty="0" smtClean="0"/>
              <a:t>5.Жанровий </a:t>
            </a:r>
            <a:r>
              <a:rPr lang="ru-RU" sz="2800" b="1" i="1" dirty="0" err="1"/>
              <a:t>різновид</a:t>
            </a:r>
            <a:r>
              <a:rPr lang="ru-RU" sz="2800" b="1" i="1" dirty="0"/>
              <a:t> </a:t>
            </a:r>
            <a:r>
              <a:rPr lang="ru-RU" sz="2800" b="1" i="1" dirty="0" err="1"/>
              <a:t>твору</a:t>
            </a:r>
            <a:r>
              <a:rPr lang="ru-RU" sz="2800" b="1" i="1" dirty="0"/>
              <a:t> «</a:t>
            </a:r>
            <a:r>
              <a:rPr lang="ru-RU" sz="2800" b="1" i="1" dirty="0" err="1"/>
              <a:t>Тронка</a:t>
            </a:r>
            <a:r>
              <a:rPr lang="ru-RU" sz="2800" b="1" i="1" dirty="0" smtClean="0"/>
              <a:t>»:</a:t>
            </a:r>
            <a:endParaRPr lang="ru-RU" sz="2800" b="1" i="1" dirty="0"/>
          </a:p>
          <a:p>
            <a:r>
              <a:rPr lang="ru-RU" sz="2800" dirty="0"/>
              <a:t>А) </a:t>
            </a:r>
            <a:r>
              <a:rPr lang="ru-RU" sz="2800" dirty="0" err="1"/>
              <a:t>історична</a:t>
            </a:r>
            <a:r>
              <a:rPr lang="ru-RU" sz="2800" dirty="0"/>
              <a:t> </a:t>
            </a:r>
            <a:r>
              <a:rPr lang="ru-RU" sz="2800" dirty="0" err="1"/>
              <a:t>повість</a:t>
            </a:r>
            <a:r>
              <a:rPr lang="ru-RU" sz="2800" dirty="0"/>
              <a:t>; Б) </a:t>
            </a:r>
            <a:r>
              <a:rPr lang="ru-RU" sz="2800" dirty="0" err="1"/>
              <a:t>соціальний</a:t>
            </a:r>
            <a:r>
              <a:rPr lang="ru-RU" sz="2800" dirty="0"/>
              <a:t> роман; В) </a:t>
            </a:r>
            <a:r>
              <a:rPr lang="ru-RU" sz="2800" dirty="0" err="1"/>
              <a:t>романтичне</a:t>
            </a:r>
            <a:r>
              <a:rPr lang="ru-RU" sz="2800" dirty="0"/>
              <a:t> </a:t>
            </a:r>
            <a:r>
              <a:rPr lang="ru-RU" sz="2800" dirty="0" err="1"/>
              <a:t>оповідання</a:t>
            </a:r>
            <a:r>
              <a:rPr lang="ru-RU" sz="2800" dirty="0"/>
              <a:t>; Г) </a:t>
            </a:r>
            <a:r>
              <a:rPr lang="ru-RU" sz="2800" dirty="0" err="1"/>
              <a:t>психологічна</a:t>
            </a:r>
            <a:r>
              <a:rPr lang="ru-RU" sz="2800" dirty="0"/>
              <a:t> </a:t>
            </a:r>
            <a:r>
              <a:rPr lang="ru-RU" sz="2800" dirty="0" err="1"/>
              <a:t>повість</a:t>
            </a:r>
            <a:r>
              <a:rPr lang="ru-RU" sz="2800" dirty="0"/>
              <a:t>; Д) роман у </a:t>
            </a:r>
            <a:r>
              <a:rPr lang="ru-RU" sz="2800" dirty="0" err="1"/>
              <a:t>новелах</a:t>
            </a:r>
            <a:r>
              <a:rPr lang="ru-RU" sz="2800" dirty="0"/>
              <a:t>.</a:t>
            </a:r>
          </a:p>
          <a:p>
            <a:r>
              <a:rPr lang="ru-RU" sz="2800" b="1" i="1" dirty="0"/>
              <a:t>6</a:t>
            </a:r>
            <a:r>
              <a:rPr lang="ru-RU" sz="2800" b="1" i="1" dirty="0" smtClean="0"/>
              <a:t>.Думка </a:t>
            </a:r>
            <a:r>
              <a:rPr lang="ru-RU" sz="2800" b="1" i="1" dirty="0"/>
              <a:t>про те, </a:t>
            </a:r>
            <a:r>
              <a:rPr lang="ru-RU" sz="2800" b="1" i="1" dirty="0" err="1"/>
              <a:t>що</a:t>
            </a:r>
            <a:r>
              <a:rPr lang="ru-RU" sz="2800" b="1" i="1" dirty="0"/>
              <a:t> </a:t>
            </a:r>
            <a:r>
              <a:rPr lang="ru-RU" sz="2800" b="1" i="1" dirty="0" err="1"/>
              <a:t>гуманістичні</a:t>
            </a:r>
            <a:r>
              <a:rPr lang="ru-RU" sz="2800" b="1" i="1" dirty="0"/>
              <a:t> </a:t>
            </a:r>
            <a:r>
              <a:rPr lang="ru-RU" sz="2800" b="1" i="1" dirty="0" err="1"/>
              <a:t>цінності</a:t>
            </a:r>
            <a:r>
              <a:rPr lang="ru-RU" sz="2800" b="1" i="1" dirty="0"/>
              <a:t> </a:t>
            </a:r>
            <a:r>
              <a:rPr lang="ru-RU" sz="2800" b="1" i="1" dirty="0" err="1"/>
              <a:t>під</a:t>
            </a:r>
            <a:r>
              <a:rPr lang="ru-RU" sz="2800" b="1" i="1" dirty="0"/>
              <a:t> </a:t>
            </a:r>
            <a:r>
              <a:rPr lang="ru-RU" sz="2800" b="1" i="1" dirty="0" err="1"/>
              <a:t>загрозою</a:t>
            </a:r>
            <a:r>
              <a:rPr lang="ru-RU" sz="2800" b="1" i="1" dirty="0"/>
              <a:t> </a:t>
            </a:r>
            <a:r>
              <a:rPr lang="ru-RU" sz="2800" b="1" i="1" dirty="0" err="1"/>
              <a:t>цивілізаційних</a:t>
            </a:r>
            <a:r>
              <a:rPr lang="ru-RU" sz="2800" b="1" i="1" dirty="0"/>
              <a:t> </a:t>
            </a:r>
            <a:r>
              <a:rPr lang="ru-RU" sz="2800" b="1" i="1" dirty="0" err="1"/>
              <a:t>процесів</a:t>
            </a:r>
            <a:r>
              <a:rPr lang="ru-RU" sz="2800" b="1" i="1" dirty="0"/>
              <a:t>, </a:t>
            </a:r>
            <a:r>
              <a:rPr lang="ru-RU" sz="2800" b="1" i="1" dirty="0" err="1"/>
              <a:t>утверджуються</a:t>
            </a:r>
            <a:r>
              <a:rPr lang="ru-RU" sz="2800" b="1" i="1" dirty="0"/>
              <a:t> у </a:t>
            </a:r>
            <a:r>
              <a:rPr lang="ru-RU" sz="2800" b="1" i="1" dirty="0" err="1"/>
              <a:t>творі</a:t>
            </a:r>
            <a:r>
              <a:rPr lang="ru-RU" sz="2800" b="1" i="1" dirty="0"/>
              <a:t>: </a:t>
            </a:r>
          </a:p>
          <a:p>
            <a:r>
              <a:rPr lang="ru-RU" sz="2800" dirty="0"/>
              <a:t>А) «</a:t>
            </a:r>
            <a:r>
              <a:rPr lang="ru-RU" sz="2800" dirty="0" err="1"/>
              <a:t>Залізний</a:t>
            </a:r>
            <a:r>
              <a:rPr lang="ru-RU" sz="2800" dirty="0"/>
              <a:t> </a:t>
            </a:r>
            <a:r>
              <a:rPr lang="ru-RU" sz="2800" dirty="0" err="1"/>
              <a:t>острів</a:t>
            </a:r>
            <a:r>
              <a:rPr lang="ru-RU" sz="2800" dirty="0"/>
              <a:t>»; Б) «За </a:t>
            </a:r>
            <a:r>
              <a:rPr lang="ru-RU" sz="2800" dirty="0" err="1"/>
              <a:t>мить</a:t>
            </a:r>
            <a:r>
              <a:rPr lang="ru-RU" sz="2800" dirty="0"/>
              <a:t> </a:t>
            </a:r>
            <a:r>
              <a:rPr lang="ru-RU" sz="2800" dirty="0" err="1"/>
              <a:t>щастя</a:t>
            </a:r>
            <a:r>
              <a:rPr lang="ru-RU" sz="2800" dirty="0"/>
              <a:t>»; </a:t>
            </a:r>
            <a:endParaRPr lang="ru-RU" sz="2800" dirty="0" smtClean="0"/>
          </a:p>
          <a:p>
            <a:r>
              <a:rPr lang="ru-RU" sz="2800" dirty="0" smtClean="0"/>
              <a:t>В</a:t>
            </a:r>
            <a:r>
              <a:rPr lang="ru-RU" sz="2800" dirty="0"/>
              <a:t>) «</a:t>
            </a:r>
            <a:r>
              <a:rPr lang="ru-RU" sz="2800" dirty="0" err="1"/>
              <a:t>Таврія</a:t>
            </a:r>
            <a:r>
              <a:rPr lang="ru-RU" sz="2800" dirty="0"/>
              <a:t>»;  Г) «Перекоп».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0"/>
            <a:ext cx="36464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104" y="5506054"/>
            <a:ext cx="1495177" cy="118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6495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92696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7</a:t>
            </a:r>
            <a:r>
              <a:rPr lang="ru-RU" sz="2800" b="1" i="1" dirty="0" smtClean="0"/>
              <a:t>. </a:t>
            </a:r>
            <a:r>
              <a:rPr lang="ru-RU" sz="2800" b="1" i="1" dirty="0"/>
              <a:t>Новела </a:t>
            </a:r>
            <a:r>
              <a:rPr lang="ru-RU" sz="2800" b="1" i="1" dirty="0" smtClean="0"/>
              <a:t>«</a:t>
            </a:r>
            <a:r>
              <a:rPr lang="ru-RU" sz="2800" b="1" i="1" dirty="0" err="1" smtClean="0"/>
              <a:t>Залізний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острів</a:t>
            </a:r>
            <a:r>
              <a:rPr lang="ru-RU" sz="2800" b="1" i="1" dirty="0" smtClean="0"/>
              <a:t>» </a:t>
            </a:r>
            <a:r>
              <a:rPr lang="ru-RU" sz="2800" b="1" i="1" dirty="0"/>
              <a:t>є </a:t>
            </a:r>
            <a:r>
              <a:rPr lang="ru-RU" sz="2800" b="1" i="1" dirty="0" err="1"/>
              <a:t>складовою</a:t>
            </a:r>
            <a:r>
              <a:rPr lang="ru-RU" sz="2800" b="1" i="1" dirty="0"/>
              <a:t> роману</a:t>
            </a:r>
          </a:p>
          <a:p>
            <a:r>
              <a:rPr lang="ru-RU" sz="2800" dirty="0"/>
              <a:t>А) «Собор»; Б) «</a:t>
            </a:r>
            <a:r>
              <a:rPr lang="ru-RU" sz="2800" dirty="0" err="1"/>
              <a:t>Тронка</a:t>
            </a:r>
            <a:r>
              <a:rPr lang="ru-RU" sz="2800" dirty="0"/>
              <a:t>»; В) «Людина і </a:t>
            </a:r>
            <a:r>
              <a:rPr lang="ru-RU" sz="2800" dirty="0" err="1"/>
              <a:t>зброя</a:t>
            </a:r>
            <a:r>
              <a:rPr lang="ru-RU" sz="2800" dirty="0"/>
              <a:t>»; Г) «Циклон».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501099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З </a:t>
            </a:r>
            <a:r>
              <a:rPr lang="ru-RU" sz="2400" b="1" i="1" dirty="0" err="1">
                <a:solidFill>
                  <a:srgbClr val="0070C0"/>
                </a:solidFill>
              </a:rPr>
              <a:t>вибором</a:t>
            </a:r>
            <a:r>
              <a:rPr lang="ru-RU" sz="2400" b="1" i="1" dirty="0">
                <a:solidFill>
                  <a:srgbClr val="0070C0"/>
                </a:solidFill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</a:rPr>
              <a:t>двох</a:t>
            </a:r>
            <a:r>
              <a:rPr lang="ru-RU" sz="2400" b="1" i="1" dirty="0">
                <a:solidFill>
                  <a:srgbClr val="0070C0"/>
                </a:solidFill>
              </a:rPr>
              <a:t> і </a:t>
            </a:r>
            <a:r>
              <a:rPr lang="ru-RU" sz="2400" b="1" i="1" dirty="0" err="1">
                <a:solidFill>
                  <a:srgbClr val="0070C0"/>
                </a:solidFill>
              </a:rPr>
              <a:t>більше</a:t>
            </a:r>
            <a:r>
              <a:rPr lang="ru-RU" sz="2400" b="1" i="1" dirty="0">
                <a:solidFill>
                  <a:srgbClr val="0070C0"/>
                </a:solidFill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</a:rPr>
              <a:t>правильних</a:t>
            </a:r>
            <a:r>
              <a:rPr lang="ru-RU" sz="2400" b="1" i="1" dirty="0">
                <a:solidFill>
                  <a:srgbClr val="0070C0"/>
                </a:solidFill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</a:rPr>
              <a:t>відповідей</a:t>
            </a:r>
            <a:r>
              <a:rPr lang="ru-RU" sz="2400" b="1" i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068960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8</a:t>
            </a:r>
            <a:r>
              <a:rPr lang="ru-RU" sz="2800" b="1" i="1" dirty="0" smtClean="0"/>
              <a:t>.Героями </a:t>
            </a:r>
            <a:r>
              <a:rPr lang="ru-RU" sz="2800" b="1" i="1" dirty="0"/>
              <a:t>новели «</a:t>
            </a:r>
            <a:r>
              <a:rPr lang="ru-RU" sz="2800" b="1" i="1" dirty="0" err="1"/>
              <a:t>Залізний</a:t>
            </a:r>
            <a:r>
              <a:rPr lang="ru-RU" sz="2800" b="1" i="1" dirty="0"/>
              <a:t> </a:t>
            </a:r>
            <a:r>
              <a:rPr lang="ru-RU" sz="2800" b="1" i="1" dirty="0" err="1"/>
              <a:t>острів</a:t>
            </a:r>
            <a:r>
              <a:rPr lang="ru-RU" sz="2800" b="1" i="1" dirty="0"/>
              <a:t>» є:</a:t>
            </a:r>
          </a:p>
          <a:p>
            <a:r>
              <a:rPr lang="ru-RU" sz="2800" dirty="0"/>
              <a:t>А) </a:t>
            </a:r>
            <a:r>
              <a:rPr lang="ru-RU" sz="2800" dirty="0" err="1"/>
              <a:t>дід</a:t>
            </a:r>
            <a:r>
              <a:rPr lang="ru-RU" sz="2800" dirty="0"/>
              <a:t> </a:t>
            </a:r>
            <a:r>
              <a:rPr lang="ru-RU" sz="2800" dirty="0" err="1"/>
              <a:t>Горпищенко</a:t>
            </a:r>
            <a:r>
              <a:rPr lang="ru-RU" sz="2800" dirty="0"/>
              <a:t>; Б) </a:t>
            </a:r>
            <a:r>
              <a:rPr lang="ru-RU" sz="2800" dirty="0" err="1"/>
              <a:t>Віталик</a:t>
            </a:r>
            <a:r>
              <a:rPr lang="ru-RU" sz="2800" dirty="0"/>
              <a:t>; В) </a:t>
            </a:r>
            <a:r>
              <a:rPr lang="ru-RU" sz="2800" dirty="0" err="1"/>
              <a:t>Лукія</a:t>
            </a:r>
            <a:r>
              <a:rPr lang="ru-RU" sz="2800" dirty="0"/>
              <a:t> </a:t>
            </a:r>
            <a:r>
              <a:rPr lang="ru-RU" sz="2800" dirty="0" err="1"/>
              <a:t>Назарівна</a:t>
            </a:r>
            <a:r>
              <a:rPr lang="ru-RU" sz="2800" dirty="0"/>
              <a:t>; Г) Тоня; Д) </a:t>
            </a:r>
            <a:r>
              <a:rPr lang="ru-RU" sz="2800" dirty="0" err="1"/>
              <a:t>Кирило</a:t>
            </a:r>
            <a:r>
              <a:rPr lang="ru-RU" sz="2800" dirty="0"/>
              <a:t> </a:t>
            </a:r>
            <a:r>
              <a:rPr lang="ru-RU" sz="2800" dirty="0" err="1"/>
              <a:t>Заболотний</a:t>
            </a:r>
            <a:r>
              <a:rPr lang="ru-RU" sz="2800" dirty="0"/>
              <a:t>.</a:t>
            </a:r>
          </a:p>
          <a:p>
            <a:r>
              <a:rPr lang="ru-RU" sz="2800" b="1" i="1" dirty="0"/>
              <a:t>9</a:t>
            </a:r>
            <a:r>
              <a:rPr lang="ru-RU" sz="2800" b="1" i="1" dirty="0" smtClean="0"/>
              <a:t>.Характер </a:t>
            </a:r>
            <a:r>
              <a:rPr lang="ru-RU" sz="2800" b="1" i="1" dirty="0" err="1"/>
              <a:t>конфлікту</a:t>
            </a:r>
            <a:r>
              <a:rPr lang="ru-RU" sz="2800" b="1" i="1" dirty="0"/>
              <a:t> в </a:t>
            </a:r>
            <a:r>
              <a:rPr lang="ru-RU" sz="2800" b="1" i="1" dirty="0" err="1"/>
              <a:t>романі</a:t>
            </a:r>
            <a:r>
              <a:rPr lang="ru-RU" sz="2800" b="1" i="1" dirty="0"/>
              <a:t> «</a:t>
            </a:r>
            <a:r>
              <a:rPr lang="ru-RU" sz="2800" b="1" i="1" dirty="0" err="1"/>
              <a:t>Тронка</a:t>
            </a:r>
            <a:r>
              <a:rPr lang="ru-RU" sz="2800" b="1" i="1" dirty="0"/>
              <a:t>» </a:t>
            </a:r>
            <a:r>
              <a:rPr lang="ru-RU" sz="2800" b="1" i="1" dirty="0" smtClean="0"/>
              <a:t>є:</a:t>
            </a:r>
            <a:endParaRPr lang="ru-RU" sz="2800" b="1" i="1" dirty="0"/>
          </a:p>
          <a:p>
            <a:r>
              <a:rPr lang="ru-RU" sz="2800" dirty="0"/>
              <a:t>А) </a:t>
            </a:r>
            <a:r>
              <a:rPr lang="ru-RU" sz="2800" dirty="0" err="1"/>
              <a:t>соціальний</a:t>
            </a:r>
            <a:r>
              <a:rPr lang="ru-RU" sz="2800" dirty="0"/>
              <a:t>; Б)</a:t>
            </a:r>
            <a:r>
              <a:rPr lang="ru-RU" sz="2800" dirty="0" err="1"/>
              <a:t>побутовий</a:t>
            </a:r>
            <a:r>
              <a:rPr lang="ru-RU" sz="2800" dirty="0"/>
              <a:t>; </a:t>
            </a:r>
            <a:endParaRPr lang="ru-RU" sz="2800" dirty="0" smtClean="0"/>
          </a:p>
          <a:p>
            <a:r>
              <a:rPr lang="ru-RU" sz="2800" dirty="0" smtClean="0"/>
              <a:t>В</a:t>
            </a:r>
            <a:r>
              <a:rPr lang="ru-RU" sz="2800" dirty="0"/>
              <a:t>) </a:t>
            </a:r>
            <a:r>
              <a:rPr lang="ru-RU" sz="2800" dirty="0" err="1"/>
              <a:t>національний</a:t>
            </a:r>
            <a:r>
              <a:rPr lang="ru-RU" sz="2800" dirty="0"/>
              <a:t>; Г) </a:t>
            </a:r>
            <a:r>
              <a:rPr lang="ru-RU" sz="2800" dirty="0" err="1"/>
              <a:t>внутрішній</a:t>
            </a:r>
            <a:r>
              <a:rPr lang="ru-RU" sz="2800" dirty="0"/>
              <a:t>; Д) морально-</a:t>
            </a:r>
            <a:r>
              <a:rPr lang="ru-RU" sz="2800" dirty="0" err="1"/>
              <a:t>етичний</a:t>
            </a:r>
            <a:r>
              <a:rPr lang="ru-RU" sz="2800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0"/>
            <a:ext cx="36464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874" y="5709146"/>
            <a:ext cx="1179637" cy="93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3004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764704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0070C0"/>
                </a:solidFill>
              </a:rPr>
              <a:t>Завдання</a:t>
            </a:r>
            <a:r>
              <a:rPr lang="ru-RU" sz="2800" b="1" i="1" dirty="0">
                <a:solidFill>
                  <a:srgbClr val="0070C0"/>
                </a:solidFill>
              </a:rPr>
              <a:t> з </a:t>
            </a:r>
            <a:r>
              <a:rPr lang="ru-RU" sz="2800" b="1" i="1" dirty="0" err="1">
                <a:solidFill>
                  <a:srgbClr val="0070C0"/>
                </a:solidFill>
              </a:rPr>
              <a:t>відкритою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відповіддю</a:t>
            </a:r>
            <a:r>
              <a:rPr lang="ru-RU" sz="2800" b="1" i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0721" y="1285557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10.Темою </a:t>
            </a:r>
            <a:r>
              <a:rPr lang="ru-RU" sz="2800" b="1" i="1" dirty="0"/>
              <a:t>новели-</a:t>
            </a:r>
            <a:r>
              <a:rPr lang="ru-RU" sz="2800" b="1" i="1" dirty="0" err="1"/>
              <a:t>застороги</a:t>
            </a:r>
            <a:r>
              <a:rPr lang="ru-RU" sz="2800" b="1" i="1" dirty="0"/>
              <a:t> «</a:t>
            </a:r>
            <a:r>
              <a:rPr lang="ru-RU" sz="2800" b="1" i="1" dirty="0" err="1"/>
              <a:t>Залізний</a:t>
            </a:r>
            <a:r>
              <a:rPr lang="ru-RU" sz="2800" b="1" i="1" dirty="0"/>
              <a:t> </a:t>
            </a:r>
            <a:r>
              <a:rPr lang="ru-RU" sz="2800" b="1" i="1" dirty="0" err="1"/>
              <a:t>острів</a:t>
            </a:r>
            <a:r>
              <a:rPr lang="ru-RU" sz="2800" b="1" i="1" dirty="0"/>
              <a:t>» є …</a:t>
            </a:r>
          </a:p>
          <a:p>
            <a:r>
              <a:rPr lang="ru-RU" sz="2800" b="1" i="1" dirty="0" smtClean="0"/>
              <a:t>11.Новела </a:t>
            </a:r>
            <a:r>
              <a:rPr lang="ru-RU" sz="2800" b="1" i="1" dirty="0"/>
              <a:t>— </a:t>
            </a:r>
            <a:r>
              <a:rPr lang="ru-RU" sz="2800" b="1" i="1" dirty="0" err="1"/>
              <a:t>це</a:t>
            </a:r>
            <a:r>
              <a:rPr lang="ru-RU" sz="2800" b="1" i="1" dirty="0"/>
              <a:t> …</a:t>
            </a:r>
          </a:p>
          <a:p>
            <a:r>
              <a:rPr lang="ru-RU" sz="2800" b="1" i="1" dirty="0"/>
              <a:t> </a:t>
            </a:r>
            <a:r>
              <a:rPr lang="ru-RU" sz="2800" b="1" i="1" dirty="0" smtClean="0"/>
              <a:t>12.Пояснити </a:t>
            </a:r>
            <a:r>
              <a:rPr lang="ru-RU" sz="2800" b="1" i="1" dirty="0" err="1"/>
              <a:t>назву</a:t>
            </a:r>
            <a:r>
              <a:rPr lang="ru-RU" sz="2800" b="1" i="1" dirty="0"/>
              <a:t> новели-</a:t>
            </a:r>
            <a:r>
              <a:rPr lang="ru-RU" sz="2800" b="1" i="1" dirty="0" err="1"/>
              <a:t>застороги</a:t>
            </a:r>
            <a:r>
              <a:rPr lang="ru-RU" sz="2800" b="1" i="1" dirty="0"/>
              <a:t> «</a:t>
            </a:r>
            <a:r>
              <a:rPr lang="ru-RU" sz="2800" b="1" i="1" dirty="0" err="1"/>
              <a:t>Залізний</a:t>
            </a:r>
            <a:r>
              <a:rPr lang="ru-RU" sz="2800" b="1" i="1" dirty="0"/>
              <a:t> </a:t>
            </a:r>
            <a:r>
              <a:rPr lang="ru-RU" sz="2800" b="1" i="1" dirty="0" err="1"/>
              <a:t>острів</a:t>
            </a:r>
            <a:r>
              <a:rPr lang="ru-RU" sz="2800" b="1" i="1" dirty="0"/>
              <a:t>» </a:t>
            </a:r>
            <a:r>
              <a:rPr lang="ru-RU" sz="2800" b="1" i="1" dirty="0" err="1"/>
              <a:t>із</a:t>
            </a:r>
            <a:r>
              <a:rPr lang="ru-RU" sz="2800" b="1" i="1" dirty="0"/>
              <a:t> роману «</a:t>
            </a:r>
            <a:r>
              <a:rPr lang="ru-RU" sz="2800" b="1" i="1" dirty="0" err="1"/>
              <a:t>Тронка</a:t>
            </a:r>
            <a:r>
              <a:rPr lang="ru-RU" sz="2800" b="1" i="1" dirty="0"/>
              <a:t>» Олеся Гончара.</a:t>
            </a:r>
          </a:p>
          <a:p>
            <a:r>
              <a:rPr lang="ru-RU" sz="2800" b="1" i="1" dirty="0" smtClean="0"/>
              <a:t>13.Кількість </a:t>
            </a:r>
            <a:r>
              <a:rPr lang="ru-RU" sz="2800" b="1" i="1" dirty="0"/>
              <a:t>новел, </a:t>
            </a:r>
            <a:r>
              <a:rPr lang="ru-RU" sz="2800" b="1" i="1" dirty="0" err="1"/>
              <a:t>що</a:t>
            </a:r>
            <a:r>
              <a:rPr lang="ru-RU" sz="2800" b="1" i="1" dirty="0"/>
              <a:t> </a:t>
            </a:r>
            <a:r>
              <a:rPr lang="ru-RU" sz="2800" b="1" i="1" dirty="0" err="1"/>
              <a:t>входять</a:t>
            </a:r>
            <a:r>
              <a:rPr lang="ru-RU" sz="2800" b="1" i="1" dirty="0"/>
              <a:t> до роману «</a:t>
            </a:r>
            <a:r>
              <a:rPr lang="ru-RU" sz="2800" b="1" i="1" dirty="0" err="1"/>
              <a:t>Тронка</a:t>
            </a:r>
            <a:r>
              <a:rPr lang="ru-RU" sz="2800" b="1" i="1" dirty="0" smtClean="0"/>
              <a:t>»?</a:t>
            </a:r>
          </a:p>
          <a:p>
            <a:r>
              <a:rPr lang="ru-RU" sz="2800" b="1" i="1" dirty="0" smtClean="0"/>
              <a:t>14.Які </a:t>
            </a:r>
            <a:r>
              <a:rPr lang="ru-RU" sz="2800" b="1" i="1" dirty="0" err="1" smtClean="0"/>
              <a:t>образи-символи</a:t>
            </a:r>
            <a:r>
              <a:rPr lang="ru-RU" sz="2800" b="1" i="1" dirty="0" smtClean="0"/>
              <a:t> </a:t>
            </a:r>
            <a:r>
              <a:rPr lang="ru-RU" sz="2800" b="1" i="1" dirty="0" err="1"/>
              <a:t>використав</a:t>
            </a:r>
            <a:r>
              <a:rPr lang="ru-RU" sz="2800" b="1" i="1" dirty="0"/>
              <a:t> </a:t>
            </a:r>
            <a:r>
              <a:rPr lang="ru-RU" sz="2800" b="1" i="1" dirty="0" err="1"/>
              <a:t>О.Гончар</a:t>
            </a:r>
            <a:r>
              <a:rPr lang="ru-RU" sz="2800" b="1" i="1" dirty="0"/>
              <a:t> у </a:t>
            </a:r>
            <a:r>
              <a:rPr lang="ru-RU" sz="2800" b="1" i="1" dirty="0" err="1"/>
              <a:t>новелі</a:t>
            </a:r>
            <a:r>
              <a:rPr lang="ru-RU" sz="2800" b="1" i="1" dirty="0"/>
              <a:t> «</a:t>
            </a:r>
            <a:r>
              <a:rPr lang="ru-RU" sz="2800" b="1" i="1" dirty="0" err="1"/>
              <a:t>Залізний</a:t>
            </a:r>
            <a:r>
              <a:rPr lang="ru-RU" sz="2800" b="1" i="1" dirty="0"/>
              <a:t> </a:t>
            </a:r>
            <a:r>
              <a:rPr lang="ru-RU" sz="2800" b="1" i="1" dirty="0" err="1"/>
              <a:t>острів</a:t>
            </a:r>
            <a:r>
              <a:rPr lang="ru-RU" sz="2800" b="1" i="1" dirty="0" smtClean="0"/>
              <a:t>»?</a:t>
            </a:r>
          </a:p>
          <a:p>
            <a:r>
              <a:rPr lang="uk-UA" sz="2800" b="1" i="1" dirty="0" smtClean="0"/>
              <a:t>15. Яка роль новели «Залізний острів» у романі О.</a:t>
            </a:r>
            <a:r>
              <a:rPr lang="uk-UA" sz="2800" b="1" i="1" dirty="0" err="1" smtClean="0"/>
              <a:t>Гончата</a:t>
            </a:r>
            <a:r>
              <a:rPr lang="uk-UA" sz="2800" b="1" i="1" dirty="0" smtClean="0"/>
              <a:t> «Тронка»?</a:t>
            </a:r>
            <a:endParaRPr lang="ru-RU" sz="2800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-4192"/>
            <a:ext cx="36464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863" y="1589517"/>
            <a:ext cx="1395660" cy="110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552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908719"/>
            <a:ext cx="56886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err="1" smtClean="0"/>
              <a:t>Яким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світлим</a:t>
            </a:r>
            <a:r>
              <a:rPr lang="ru-RU" sz="4000" b="1" i="1" dirty="0" smtClean="0"/>
              <a:t>, </a:t>
            </a:r>
            <a:r>
              <a:rPr lang="ru-RU" sz="4000" b="1" i="1" dirty="0" err="1" smtClean="0"/>
              <a:t>яким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багатонадійним</a:t>
            </a:r>
            <a:r>
              <a:rPr lang="ru-RU" sz="4000" b="1" i="1" dirty="0" smtClean="0"/>
              <a:t> і </a:t>
            </a:r>
            <a:r>
              <a:rPr lang="ru-RU" sz="4000" b="1" i="1" dirty="0" err="1" smtClean="0"/>
              <a:t>радісним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почуттям</a:t>
            </a:r>
            <a:r>
              <a:rPr lang="ru-RU" sz="4000" b="1" i="1" dirty="0" smtClean="0"/>
              <a:t> душа моя </a:t>
            </a:r>
            <a:r>
              <a:rPr lang="ru-RU" sz="4000" b="1" i="1" dirty="0" err="1" smtClean="0"/>
              <a:t>бриніла</a:t>
            </a:r>
            <a:r>
              <a:rPr lang="ru-RU" sz="4000" b="1" i="1" dirty="0" smtClean="0"/>
              <a:t>, коли я «</a:t>
            </a:r>
            <a:r>
              <a:rPr lang="ru-RU" sz="4000" b="1" i="1" dirty="0" err="1" smtClean="0"/>
              <a:t>Тронку</a:t>
            </a:r>
            <a:r>
              <a:rPr lang="ru-RU" sz="4000" b="1" i="1" dirty="0" smtClean="0"/>
              <a:t>» </a:t>
            </a:r>
            <a:r>
              <a:rPr lang="ru-RU" sz="4000" b="1" i="1" dirty="0" err="1" smtClean="0"/>
              <a:t>перечитував</a:t>
            </a:r>
            <a:r>
              <a:rPr lang="ru-RU" sz="4000" b="1" i="1" dirty="0" smtClean="0"/>
              <a:t>.</a:t>
            </a:r>
          </a:p>
          <a:p>
            <a:r>
              <a:rPr lang="uk-UA" sz="4000" b="1" i="1" dirty="0"/>
              <a:t> </a:t>
            </a:r>
            <a:r>
              <a:rPr lang="uk-UA" sz="4000" b="1" i="1" dirty="0" smtClean="0"/>
              <a:t>                     П.Тичина</a:t>
            </a:r>
            <a:endParaRPr lang="ru-RU" sz="4000" b="1" i="1" dirty="0"/>
          </a:p>
        </p:txBody>
      </p:sp>
      <p:pic>
        <p:nvPicPr>
          <p:cNvPr id="5" name="Рисунок 4" descr="http://pohodushki.org/uk/reports/kingrocks-provallya-pohodushki/images/kingrocks-provallya-pohodushki-364x640x480x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98" y="0"/>
            <a:ext cx="3648709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05" y="23462"/>
            <a:ext cx="2322513" cy="2908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56589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980728"/>
            <a:ext cx="48245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Так широко, правдиво і </a:t>
            </a:r>
            <a:r>
              <a:rPr lang="ru-RU" sz="3200" b="1" i="1" dirty="0" err="1" smtClean="0"/>
              <a:t>поетично</a:t>
            </a:r>
            <a:r>
              <a:rPr lang="ru-RU" sz="3200" b="1" i="1" dirty="0" smtClean="0"/>
              <a:t>, як Олесь Гончар, у нас </a:t>
            </a:r>
            <a:r>
              <a:rPr lang="ru-RU" sz="3200" b="1" i="1" dirty="0" err="1" smtClean="0"/>
              <a:t>ще</a:t>
            </a:r>
            <a:r>
              <a:rPr lang="ru-RU" sz="3200" b="1" i="1" dirty="0" smtClean="0"/>
              <a:t> мало </a:t>
            </a:r>
            <a:r>
              <a:rPr lang="ru-RU" sz="3200" b="1" i="1" dirty="0" err="1" smtClean="0"/>
              <a:t>хто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наважувався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осмислити</a:t>
            </a:r>
            <a:r>
              <a:rPr lang="ru-RU" sz="3200" b="1" i="1" dirty="0" smtClean="0"/>
              <a:t> другу половину </a:t>
            </a:r>
            <a:r>
              <a:rPr lang="ru-RU" sz="3200" b="1" i="1" dirty="0" err="1" smtClean="0"/>
              <a:t>двадцятого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століття</a:t>
            </a:r>
            <a:r>
              <a:rPr lang="ru-RU" sz="3200" b="1" i="1" dirty="0" smtClean="0"/>
              <a:t>.</a:t>
            </a:r>
          </a:p>
          <a:p>
            <a:r>
              <a:rPr lang="uk-UA" sz="3200" b="1" i="1" dirty="0"/>
              <a:t> </a:t>
            </a:r>
            <a:r>
              <a:rPr lang="uk-UA" sz="3200" b="1" i="1" dirty="0" smtClean="0"/>
              <a:t>          Д. Павличко</a:t>
            </a:r>
            <a:endParaRPr lang="ru-RU" sz="32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0"/>
            <a:ext cx="36464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309" y="0"/>
            <a:ext cx="352425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11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13916"/>
            <a:ext cx="6156743" cy="9087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«</a:t>
            </a:r>
            <a:r>
              <a:rPr lang="ru-RU" b="1" dirty="0" err="1" smtClean="0">
                <a:solidFill>
                  <a:srgbClr val="00B050"/>
                </a:solidFill>
              </a:rPr>
              <a:t>Тронка</a:t>
            </a:r>
            <a:r>
              <a:rPr lang="ru-RU" b="1" dirty="0" smtClean="0">
                <a:solidFill>
                  <a:srgbClr val="00B050"/>
                </a:solidFill>
              </a:rPr>
              <a:t>» (1963)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(</a:t>
            </a:r>
            <a:r>
              <a:rPr lang="ru-RU" sz="3200" b="1" dirty="0" err="1" smtClean="0">
                <a:solidFill>
                  <a:srgbClr val="00B050"/>
                </a:solidFill>
              </a:rPr>
              <a:t>первісна</a:t>
            </a:r>
            <a:r>
              <a:rPr lang="ru-RU" sz="3200" b="1" dirty="0" smtClean="0">
                <a:solidFill>
                  <a:srgbClr val="00B050"/>
                </a:solidFill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</a:rPr>
              <a:t>назва</a:t>
            </a:r>
            <a:r>
              <a:rPr lang="ru-RU" sz="3200" b="1" dirty="0" smtClean="0">
                <a:solidFill>
                  <a:srgbClr val="00B050"/>
                </a:solidFill>
              </a:rPr>
              <a:t> «</a:t>
            </a:r>
            <a:r>
              <a:rPr lang="ru-RU" sz="3200" b="1" dirty="0" err="1" smtClean="0">
                <a:solidFill>
                  <a:srgbClr val="00B050"/>
                </a:solidFill>
              </a:rPr>
              <a:t>Полігон</a:t>
            </a:r>
            <a:r>
              <a:rPr lang="ru-RU" sz="3200" b="1" dirty="0" smtClean="0">
                <a:solidFill>
                  <a:srgbClr val="00B050"/>
                </a:solidFill>
              </a:rPr>
              <a:t>»)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766" y="2182217"/>
            <a:ext cx="7920880" cy="350897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3600" b="1" i="1" dirty="0" err="1" smtClean="0"/>
              <a:t>змалювання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чабанського</a:t>
            </a:r>
            <a:r>
              <a:rPr lang="ru-RU" sz="3600" b="1" i="1" dirty="0" smtClean="0"/>
              <a:t> краю, </a:t>
            </a:r>
            <a:r>
              <a:rPr lang="ru-RU" sz="3600" b="1" i="1" dirty="0" err="1" smtClean="0"/>
              <a:t>України</a:t>
            </a:r>
            <a:r>
              <a:rPr lang="ru-RU" sz="3600" b="1" i="1" dirty="0" smtClean="0"/>
              <a:t> на </a:t>
            </a:r>
            <a:r>
              <a:rPr lang="ru-RU" sz="3600" b="1" i="1" dirty="0" err="1" smtClean="0"/>
              <a:t>тлі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світових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катаклізмів</a:t>
            </a:r>
            <a:r>
              <a:rPr lang="ru-RU" sz="3600" b="1" i="1" dirty="0" smtClean="0"/>
              <a:t>; показ </a:t>
            </a:r>
            <a:r>
              <a:rPr lang="ru-RU" sz="3600" b="1" i="1" dirty="0" err="1" smtClean="0"/>
              <a:t>життя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конкретної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людини</a:t>
            </a:r>
            <a:r>
              <a:rPr lang="ru-RU" sz="3600" b="1" i="1" dirty="0" smtClean="0"/>
              <a:t> в </a:t>
            </a:r>
            <a:r>
              <a:rPr lang="ru-RU" sz="3600" b="1" i="1" dirty="0" err="1" smtClean="0"/>
              <a:t>тісних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зв</a:t>
            </a:r>
            <a:r>
              <a:rPr lang="en-US" sz="3600" b="1" i="1" dirty="0" smtClean="0"/>
              <a:t>’</a:t>
            </a:r>
            <a:r>
              <a:rPr lang="ru-RU" sz="3600" b="1" i="1" dirty="0" err="1" smtClean="0"/>
              <a:t>язках</a:t>
            </a:r>
            <a:r>
              <a:rPr lang="ru-RU" sz="3600" b="1" i="1" dirty="0" smtClean="0"/>
              <a:t> з </a:t>
            </a:r>
            <a:r>
              <a:rPr lang="ru-RU" sz="3600" b="1" i="1" dirty="0" err="1" smtClean="0"/>
              <a:t>буттям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планети</a:t>
            </a:r>
            <a:r>
              <a:rPr lang="ru-RU" sz="3600" b="1" i="1" dirty="0" smtClean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-8384"/>
            <a:ext cx="36464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311" y="-10886"/>
            <a:ext cx="23415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95736" y="1412776"/>
            <a:ext cx="4104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FF0000"/>
                </a:solidFill>
              </a:rPr>
              <a:t>Тема: </a:t>
            </a:r>
          </a:p>
        </p:txBody>
      </p:sp>
    </p:spTree>
    <p:extLst>
      <p:ext uri="{BB962C8B-B14F-4D97-AF65-F5344CB8AC3E}">
        <p14:creationId xmlns:p14="http://schemas.microsoft.com/office/powerpoint/2010/main" val="3740584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8121"/>
            <a:ext cx="2232248" cy="1143000"/>
          </a:xfrm>
        </p:spPr>
        <p:txBody>
          <a:bodyPr>
            <a:normAutofit/>
          </a:bodyPr>
          <a:lstStyle/>
          <a:p>
            <a:r>
              <a:rPr lang="uk-UA" sz="6000" b="1" i="1" dirty="0">
                <a:solidFill>
                  <a:srgbClr val="FF0000"/>
                </a:solidFill>
                <a:ea typeface="+mn-ea"/>
                <a:cs typeface="+mn-cs"/>
              </a:rPr>
              <a:t>Ідея: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4613" y="1052736"/>
            <a:ext cx="8136903" cy="350897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uk-UA" sz="3200" b="1" i="1" dirty="0"/>
              <a:t>у</a:t>
            </a:r>
            <a:r>
              <a:rPr lang="uk-UA" sz="3200" b="1" i="1" dirty="0" smtClean="0"/>
              <a:t>славлення людей, які здатні взяти на себе відповідальність за долю планети, які високодуховні, кмітливі, є носіями народної мудрості і снаги, які розуміють призначення людини на землі; заклик до збереження й захисту людського єства перед загрозою цивілізаційних процесів.</a:t>
            </a:r>
            <a:endParaRPr lang="ru-RU" sz="3200" b="1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547" y="5013176"/>
            <a:ext cx="232886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0"/>
            <a:ext cx="36464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72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3384494" cy="1143000"/>
          </a:xfrm>
        </p:spPr>
        <p:txBody>
          <a:bodyPr>
            <a:noAutofit/>
          </a:bodyPr>
          <a:lstStyle/>
          <a:p>
            <a:r>
              <a:rPr lang="ru-RU" sz="6000" b="1" i="1" dirty="0">
                <a:solidFill>
                  <a:srgbClr val="FF0000"/>
                </a:solidFill>
                <a:ea typeface="+mn-ea"/>
                <a:cs typeface="+mn-cs"/>
              </a:rPr>
              <a:t>Жанр: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3672408" cy="3508977"/>
          </a:xfrm>
        </p:spPr>
        <p:txBody>
          <a:bodyPr>
            <a:normAutofit/>
          </a:bodyPr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6000" b="1" i="1" dirty="0" smtClean="0">
                <a:solidFill>
                  <a:srgbClr val="3E3D2D"/>
                </a:solidFill>
              </a:rPr>
              <a:t>роман </a:t>
            </a:r>
            <a:r>
              <a:rPr lang="ru-RU" sz="6000" b="1" i="1" dirty="0">
                <a:solidFill>
                  <a:srgbClr val="3E3D2D"/>
                </a:solidFill>
              </a:rPr>
              <a:t>в </a:t>
            </a:r>
            <a:r>
              <a:rPr lang="ru-RU" sz="6000" b="1" i="1" dirty="0" err="1" smtClean="0">
                <a:solidFill>
                  <a:srgbClr val="3E3D2D"/>
                </a:solidFill>
              </a:rPr>
              <a:t>новелах</a:t>
            </a:r>
            <a:endParaRPr lang="ru-RU" sz="6000" b="1" i="1" dirty="0">
              <a:solidFill>
                <a:srgbClr val="3E3D2D"/>
              </a:solidFill>
            </a:endParaRPr>
          </a:p>
          <a:p>
            <a:endParaRPr lang="ru-RU" sz="6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-18189"/>
            <a:ext cx="36464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692696"/>
            <a:ext cx="4154862" cy="292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89040"/>
            <a:ext cx="4278628" cy="263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847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2587" y="1340768"/>
            <a:ext cx="79928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Роман</a:t>
            </a:r>
            <a:r>
              <a:rPr lang="ru-RU" sz="3200" b="1" i="1" dirty="0" smtClean="0"/>
              <a:t> — великий за </a:t>
            </a:r>
            <a:r>
              <a:rPr lang="ru-RU" sz="3200" b="1" i="1" dirty="0" err="1" smtClean="0"/>
              <a:t>обсягом</a:t>
            </a:r>
            <a:r>
              <a:rPr lang="ru-RU" sz="3200" b="1" i="1" dirty="0" smtClean="0"/>
              <a:t> і </a:t>
            </a:r>
            <a:r>
              <a:rPr lang="ru-RU" sz="3200" b="1" i="1" dirty="0" err="1" smtClean="0"/>
              <a:t>складний</a:t>
            </a:r>
            <a:r>
              <a:rPr lang="ru-RU" sz="3200" b="1" i="1" dirty="0" smtClean="0"/>
              <a:t> за </a:t>
            </a:r>
            <a:r>
              <a:rPr lang="ru-RU" sz="3200" b="1" i="1" dirty="0" err="1" smtClean="0"/>
              <a:t>будовою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епічний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твір</a:t>
            </a:r>
            <a:r>
              <a:rPr lang="ru-RU" sz="3200" b="1" i="1" dirty="0" smtClean="0"/>
              <a:t>, у </a:t>
            </a:r>
            <a:r>
              <a:rPr lang="ru-RU" sz="3200" b="1" i="1" dirty="0" err="1" smtClean="0"/>
              <a:t>якому</a:t>
            </a:r>
            <a:r>
              <a:rPr lang="ru-RU" sz="3200" b="1" i="1" dirty="0" smtClean="0"/>
              <a:t> широко </a:t>
            </a:r>
            <a:r>
              <a:rPr lang="ru-RU" sz="3200" b="1" i="1" dirty="0" err="1" smtClean="0"/>
              <a:t>охоплені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важливі</a:t>
            </a:r>
            <a:r>
              <a:rPr lang="ru-RU" sz="3200" b="1" i="1" dirty="0" smtClean="0"/>
              <a:t> й </a:t>
            </a:r>
            <a:r>
              <a:rPr lang="ru-RU" sz="3200" b="1" i="1" dirty="0" err="1" smtClean="0"/>
              <a:t>складні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суспільні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процеси</a:t>
            </a:r>
            <a:r>
              <a:rPr lang="ru-RU" sz="3200" b="1" i="1" dirty="0" smtClean="0"/>
              <a:t>, </a:t>
            </a:r>
            <a:r>
              <a:rPr lang="ru-RU" sz="3200" b="1" i="1" dirty="0" err="1" smtClean="0"/>
              <a:t>всебічно</a:t>
            </a:r>
            <a:r>
              <a:rPr lang="ru-RU" sz="3200" b="1" i="1" dirty="0" smtClean="0"/>
              <a:t> і в </a:t>
            </a:r>
            <a:r>
              <a:rPr lang="ru-RU" sz="3200" b="1" i="1" dirty="0" err="1" smtClean="0"/>
              <a:t>розвитку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показані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численні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персонажі</a:t>
            </a:r>
            <a:r>
              <a:rPr lang="ru-RU" sz="3200" b="1" i="1" dirty="0" smtClean="0"/>
              <a:t>. У </a:t>
            </a:r>
            <a:r>
              <a:rPr lang="ru-RU" sz="3200" b="1" i="1" dirty="0" err="1" smtClean="0"/>
              <a:t>романі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розвивається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кілька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сюжетних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ліній</a:t>
            </a:r>
            <a:r>
              <a:rPr lang="ru-RU" sz="3200" b="1" i="1" dirty="0" smtClean="0"/>
              <a:t>, </a:t>
            </a:r>
            <a:r>
              <a:rPr lang="ru-RU" sz="3200" b="1" i="1" dirty="0" err="1" smtClean="0"/>
              <a:t>пов’язаних</a:t>
            </a:r>
            <a:r>
              <a:rPr lang="ru-RU" sz="3200" b="1" i="1" dirty="0" smtClean="0"/>
              <a:t> з долею </a:t>
            </a:r>
            <a:r>
              <a:rPr lang="ru-RU" sz="3200" b="1" i="1" dirty="0" err="1" smtClean="0"/>
              <a:t>головних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героїв</a:t>
            </a:r>
            <a:r>
              <a:rPr lang="ru-RU" sz="3200" b="1" i="1" dirty="0" smtClean="0"/>
              <a:t>.</a:t>
            </a:r>
            <a:endParaRPr lang="ru-RU" sz="3200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05" y="-12576"/>
            <a:ext cx="36464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 descr="D:\картинки 2014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792" y="4725144"/>
            <a:ext cx="166487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:\Наташа\фотка картинки\фотки 2\kopiya2de75a8025e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99392"/>
            <a:ext cx="21082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281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425</TotalTime>
  <Words>1920</Words>
  <Application>Microsoft Office PowerPoint</Application>
  <PresentationFormat>Экран (4:3)</PresentationFormat>
  <Paragraphs>175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Остин</vt:lpstr>
      <vt:lpstr>Олесь Гончар</vt:lpstr>
      <vt:lpstr>Презентация PowerPoint</vt:lpstr>
      <vt:lpstr>Презентация PowerPoint</vt:lpstr>
      <vt:lpstr>Презентация PowerPoint</vt:lpstr>
      <vt:lpstr>Презентация PowerPoint</vt:lpstr>
      <vt:lpstr>«Тронка» (1963) (первісна назва «Полігон»)</vt:lpstr>
      <vt:lpstr>Ідея:</vt:lpstr>
      <vt:lpstr>Жанр: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Словник:</vt:lpstr>
      <vt:lpstr>Презентация PowerPoint</vt:lpstr>
      <vt:lpstr>Герої роману:</vt:lpstr>
      <vt:lpstr>Новела «Залізний острів Фабула:</vt:lpstr>
      <vt:lpstr>Тема новели:</vt:lpstr>
      <vt:lpstr>Ідея  новели:</vt:lpstr>
      <vt:lpstr>Жанр твору:</vt:lpstr>
      <vt:lpstr>Образи-символи в новелі:</vt:lpstr>
      <vt:lpstr>Словник:</vt:lpstr>
      <vt:lpstr>Образ  Тоні:</vt:lpstr>
      <vt:lpstr>Образ Віталика: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37</cp:revision>
  <dcterms:created xsi:type="dcterms:W3CDTF">2014-07-11T15:44:34Z</dcterms:created>
  <dcterms:modified xsi:type="dcterms:W3CDTF">2014-07-12T16:32:25Z</dcterms:modified>
</cp:coreProperties>
</file>