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74" r:id="rId12"/>
    <p:sldId id="266" r:id="rId13"/>
    <p:sldId id="267" r:id="rId14"/>
    <p:sldId id="269" r:id="rId15"/>
    <p:sldId id="268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32777C-8746-4AE7-A260-A035CD14945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E90DAD-57DC-4485-B5BE-05FFC7B8B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Література початку 18 </a:t>
            </a:r>
            <a:r>
              <a:rPr lang="ru-RU" sz="6600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sz="6600" dirty="0" smtClean="0">
                <a:ln w="190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кінця 19 століття </a:t>
            </a:r>
            <a:endParaRPr lang="ru-RU" sz="6600" dirty="0">
              <a:ln w="190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112" y="234888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приют для мира уготован?</a:t>
            </a:r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найдет свободу человек?</a:t>
            </a:r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Старый век грозой ознаменован,</a:t>
            </a:r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крови родился новый век.</a:t>
            </a:r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 Шиллер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uk-UA" sz="6000" cap="none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</a:t>
            </a:r>
            <a:endParaRPr lang="ru-RU" sz="6000" cap="none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Художнє вираження своїх почуттів та інтуїтивне розуміння сутності речей за допомогою символів;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Багатозначність образів;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Гра метафор та асоціацій;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Туга за духовною волею;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Трагізм;</a:t>
            </a:r>
            <a:endParaRPr lang="ru-RU" sz="40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pic>
        <p:nvPicPr>
          <p:cNvPr id="31746" name="Picture 2" descr="http://www.stihi.ru/pics/2010/03/12/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959551" cy="6264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332656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 Верлен</a:t>
            </a:r>
            <a:endParaRPr lang="uk-UA" sz="44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772816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Arial Unicode MS" pitchFamily="34" charset="-128"/>
                <a:cs typeface="Arial" pitchFamily="34" charset="0"/>
              </a:rPr>
              <a:t>Зачем ты вновь меня томишь, воспоминанье?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99695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Arial Unicode MS" pitchFamily="34" charset="-128"/>
                <a:cs typeface="Arial" pitchFamily="34" charset="0"/>
              </a:rPr>
              <a:t>Осенний день хранил печальное молчанье,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861048"/>
            <a:ext cx="3816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Arial Unicode MS" pitchFamily="34" charset="-128"/>
                <a:cs typeface="Arial" pitchFamily="34" charset="0"/>
              </a:rPr>
              <a:t>И ворон несся вдаль, и бледное сиянье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4653136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cs typeface="Arial" pitchFamily="34" charset="0"/>
              </a:rPr>
              <a:t>Ложилось на леса в их желтом одеянье...</a:t>
            </a:r>
            <a:endParaRPr lang="ru-RU" sz="2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105273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(1844-1896)</a:t>
            </a:r>
            <a:endParaRPr lang="uk-UA" sz="32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Вимисел як головний спосіб визнання світу;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Ідеали свободи, кохання, природи, творчості, краси…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Теми самотності, кохання, дружби;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Особистість як центр уваги, інтерес до внутрішнього світу людини;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Герой має винятковий характер у виняткових обставинах;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Усвідомлення недосяжності ідеалу;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Виразність авторського ставлення до зображуваного;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3882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</a:rPr>
              <a:t>Романтизм</a:t>
            </a:r>
            <a:endParaRPr lang="ru-RU" sz="5400" dirty="0">
              <a:ln w="3175"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pic>
        <p:nvPicPr>
          <p:cNvPr id="21506" name="Picture 2" descr="http://gutenberg.spiegel.de/gutenb/bleifran/mannmask/bilder/etaho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5201876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260648"/>
            <a:ext cx="6372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Ернст Теодор</a:t>
            </a:r>
          </a:p>
          <a:p>
            <a:r>
              <a:rPr lang="uk-UA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Амадей </a:t>
            </a:r>
            <a:r>
              <a:rPr lang="uk-UA" sz="36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Гофманн</a:t>
            </a:r>
            <a:endParaRPr lang="uk-UA" sz="36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772816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Німецький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письменник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, композитор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художник, у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чиїх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фантастичних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оповіданнях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романах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втілився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дух </a:t>
            </a:r>
            <a:r>
              <a:rPr lang="ru-RU" sz="3200" dirty="0" err="1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німецького</a:t>
            </a:r>
            <a:r>
              <a:rPr lang="ru-RU" sz="3200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романтизму.</a:t>
            </a:r>
            <a:endParaRPr lang="ru-RU" sz="3200" dirty="0">
              <a:ln w="3175"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404664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Бачиш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любий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читачу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великим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ученим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не знати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звичайнісіньких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життєвих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всяку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дурницю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відому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кожному в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снувати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найхимерніші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здогади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pPr algn="r"/>
            <a:r>
              <a:rPr lang="uk-UA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Гофман</a:t>
            </a:r>
            <a:endParaRPr lang="ru-RU" sz="2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odb.te.ua/userfiles/1%20(1)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68767" cy="637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447"/>
            <a:ext cx="9143999" cy="6884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6000" cap="none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Реалізм</a:t>
            </a:r>
            <a:endParaRPr lang="ru-RU" sz="6000" cap="none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Герой – звичайна людина зі звичайним життям;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Наслідування досягнень романтизму;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Поєднання життєвої достовірності з умовними, фантастичними формами зображення;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 і пояснення типових характерів у типових обставинах;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Правдивість зображення дійсності;</a:t>
            </a:r>
            <a:endParaRPr lang="ru-RU" sz="32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pic>
        <p:nvPicPr>
          <p:cNvPr id="2054" name="Picture 6" descr="http://lewebpedagogique.com/fr1prep/files/2009/09/maup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903" y="188640"/>
            <a:ext cx="4865031" cy="6336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5976" y="260648"/>
            <a:ext cx="4273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 де Мопассан</a:t>
            </a:r>
            <a:endParaRPr lang="uk-UA" sz="44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3784" y="1196752"/>
            <a:ext cx="42302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 де МОПАССАН (1850—1893)— один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найвизна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чніших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майстрів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французького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реалізму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 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ст.,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 новел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романів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послідовник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Бальзака та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учень</a:t>
            </a:r>
            <a:endParaRPr lang="ru-RU" sz="2000" dirty="0" smtClean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Флобера,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прихильник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«великого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руського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Тургенє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Поширеною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думка,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 Мопассан —</a:t>
            </a:r>
          </a:p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найкращих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новелістів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ХІХ ст.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Перебіг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</a:t>
            </a:r>
          </a:p>
          <a:p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підтвердив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слушність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думки.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Загалом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</a:t>
            </a:r>
            <a:endParaRPr lang="ru-RU" sz="2000" dirty="0" smtClean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 Мопассан написав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300 новел,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об’єднаних</a:t>
            </a:r>
            <a:endParaRPr lang="ru-RU" sz="2000" dirty="0" smtClean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півтора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десятка </a:t>
            </a:r>
            <a:r>
              <a:rPr lang="ru-RU" sz="2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збірок</a:t>
            </a:r>
            <a:r>
              <a:rPr lang="ru-RU" sz="2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26140" cy="6871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0"/>
            <a:ext cx="486003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Життя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–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це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гора.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Піднімаючись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ти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дивишся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вгору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ти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щасливий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але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тільки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встиг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піднятися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на вершину, як уже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починається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спуск, а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попереду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– смерть.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Піднімаєшся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повільно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спускаєшся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швидко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026" name="Picture 2" descr="http://lamcdn.net/lookatme.ru/post_image-image/_8Idc2374-D0HEj5EeZLoQ-artic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6764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висновку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хочеться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сказати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одну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слід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берегти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культурну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спадщину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забувати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предків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як вона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невід'ємною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життяі.Можливо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людству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вдалося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уникнути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безлічі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помилок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якби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частіше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озиралося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назад,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адже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повторюватися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40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848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5528" y="404664"/>
            <a:ext cx="4248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рубежі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18-19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століть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крах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феодалізму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очевидний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Французька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буржуазна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революція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обіцяла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світом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будуть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правити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Свобода,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Рівність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Братерство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привела до перемоги буржуазного ладу,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скоро стало ясно,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лад не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забезпечити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загального</a:t>
            </a:r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щастя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2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1.bp.blogspot.com/-DBb9PoaBqyo/Uc2aAMSFT7I/AAAAAAAAEG8/kt7AncqyQPU/s500/%D0%BC%D0%B0%D0%BD%D0%B4%D0%B5%D0%BB%D1%8C2.jpg"/>
          <p:cNvPicPr>
            <a:picLocks noChangeAspect="1" noChangeArrowheads="1"/>
          </p:cNvPicPr>
          <p:nvPr/>
        </p:nvPicPr>
        <p:blipFill>
          <a:blip r:embed="rId3" cstate="print"/>
          <a:srcRect l="10620" t="2298" r="26986"/>
          <a:stretch>
            <a:fillRect/>
          </a:stretch>
        </p:blipFill>
        <p:spPr bwMode="auto">
          <a:xfrm>
            <a:off x="0" y="188640"/>
            <a:ext cx="486003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84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4544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Просвітництво</a:t>
            </a:r>
            <a:endParaRPr lang="uk-UA" sz="4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96752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052736"/>
            <a:ext cx="4427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Истинное величие души, дающее человеку право уважать себя, больше всего заключается в его сознании того, что нет ничего другого, что ему принадлежало бы по большому праву, чем распоряжение своими собственными 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мыслями…</a:t>
            </a:r>
            <a:endParaRPr lang="ru-RU" sz="2800" b="1" dirty="0" smtClean="0"/>
          </a:p>
          <a:p>
            <a:pPr algn="r"/>
            <a:r>
              <a:rPr lang="ru-RU" sz="28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</a:rPr>
              <a:t>Рене Декарт</a:t>
            </a:r>
            <a:endParaRPr lang="ru-RU" sz="2800" b="1" dirty="0">
              <a:ln w="6350"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 algn="r"/>
            <a:endParaRPr lang="ru-RU" sz="2800" dirty="0" smtClean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File:Descartes Discourse on Meth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943350" cy="57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324528" cy="70208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Епоха Просвітництва принесла людству безліч нових ідей , про які навіть помислити не могли люди середньовіччя. Громадська думка не обмежувалася більше вченням церкви , стали більш поширені різні науки. У людей з'явилося , хай поки і невпевнене , право на власну думку…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Просвітництво</a:t>
            </a:r>
            <a:endParaRPr lang="ru-RU" sz="44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Ідейно-культурний рух;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Проголошення культу розуму;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Визнання Бога як Творця Всесвіту і Людини;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Освіта і виховання як умова формування людини розумної;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Жанри літератури – просвітницький роман, </a:t>
            </a:r>
            <a:r>
              <a:rPr lang="uk-UA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виховання, епістолярний роман, філософська повість, елегія;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84894"/>
          </a:xfrm>
          <a:prstGeom prst="rect">
            <a:avLst/>
          </a:prstGeom>
        </p:spPr>
      </p:pic>
      <p:pic>
        <p:nvPicPr>
          <p:cNvPr id="1030" name="Picture 6" descr="http://www.my3dmax.ru/data/image/aHR0cDovL3VwbG9hZC53aWtpbWVkaWEub3JnL3dpa2lwZWRpYS9jb21tb25zL2YvZmUvRGVyX2p1bmdlX0dvZXRoZSxfZ2VtYWx0X3Zvbl9BbmdlbGljYV9LYXVmZm1hbm5fMTc4Ny5KUE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4716016" cy="630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844824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Гете -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найвизначніший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німецький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драматург,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майстер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художньої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виразної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натураліст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діяч</a:t>
            </a:r>
            <a:r>
              <a:rPr lang="ru-RU" sz="28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Йоган</a:t>
            </a:r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Вольфганг Гете</a:t>
            </a:r>
          </a:p>
          <a:p>
            <a:r>
              <a:rPr lang="ru-RU" sz="36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(1749-1832)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32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3447"/>
            <a:ext cx="9144000" cy="6884895"/>
          </a:xfrm>
          <a:prstGeom prst="rect">
            <a:avLst/>
          </a:prstGeom>
        </p:spPr>
      </p:pic>
      <p:pic>
        <p:nvPicPr>
          <p:cNvPr id="20482" name="Picture 2" descr="http://kalafudra.files.wordpress.com/2010/06/fau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31"/>
            <a:ext cx="4608512" cy="682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476672"/>
            <a:ext cx="4427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— часть той силы, что вечно хочет зла и вечно совершает благо…</a:t>
            </a:r>
            <a:endParaRPr lang="ru-RU" sz="4000" b="1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84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Натуралізм</a:t>
            </a:r>
            <a:endParaRPr lang="ru-RU" sz="48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908720"/>
            <a:ext cx="5112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</a:t>
            </a:r>
            <a:r>
              <a:rPr lang="en-US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єктивне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справедливе відтворення дійсності 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Уподоблення</a:t>
            </a: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художнього пізнання до наукового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Фотографічно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точне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неупереджене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зображення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навколишнього</a:t>
            </a:r>
            <a:r>
              <a:rPr lang="ru-RU" sz="32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http://www.bookin.org.ru/book/951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600400" cy="557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26140" cy="6871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айл:Goncou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45715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4048" y="404664"/>
            <a:ext cx="3726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Картина в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чує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дурниць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то не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sz="40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Брати </a:t>
            </a:r>
            <a:r>
              <a:rPr lang="uk-UA" sz="4000" dirty="0" err="1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Гонкур</a:t>
            </a:r>
            <a:endParaRPr lang="ru-RU" sz="40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641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Символізм</vt:lpstr>
      <vt:lpstr>Слайд 11</vt:lpstr>
      <vt:lpstr>Слайд 12</vt:lpstr>
      <vt:lpstr>Слайд 13</vt:lpstr>
      <vt:lpstr>Слайд 14</vt:lpstr>
      <vt:lpstr>Реалізм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31</cp:revision>
  <dcterms:created xsi:type="dcterms:W3CDTF">2014-03-16T10:59:31Z</dcterms:created>
  <dcterms:modified xsi:type="dcterms:W3CDTF">2014-03-17T16:48:38Z</dcterms:modified>
</cp:coreProperties>
</file>