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CC"/>
    <a:srgbClr val="994D23"/>
    <a:srgbClr val="4A0A4C"/>
    <a:srgbClr val="A53187"/>
    <a:srgbClr val="B88C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6" autoAdjust="0"/>
    <p:restoredTop sz="94598" autoAdjust="0"/>
  </p:normalViewPr>
  <p:slideViewPr>
    <p:cSldViewPr>
      <p:cViewPr>
        <p:scale>
          <a:sx n="112" d="100"/>
          <a:sy n="112" d="100"/>
        </p:scale>
        <p:origin x="-15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904C0-567E-4598-8513-60EFE0DE10AF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54541-3EA6-493A-AB1D-47D86DA6D80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4541-3EA6-493A-AB1D-47D86DA6D801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54541-3EA6-493A-AB1D-47D86DA6D801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4040CB-CB88-45EF-8364-521CF8212916}" type="datetimeFigureOut">
              <a:rPr lang="uk-UA" smtClean="0"/>
              <a:pPr/>
              <a:t>23.03.2012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CF98D1-383F-4E91-9033-854BD7BE99B1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5%D1%80%D0%B5%D0%BA%D0%B0%D0%B7" TargetMode="External"/><Relationship Id="rId13" Type="http://schemas.openxmlformats.org/officeDocument/2006/relationships/hyperlink" Target="http://uk.wikipedia.org/wiki/%D0%9A%D0%BE%D0%BB%D1%96%D1%97%D0%B2%D1%89%D0%B8%D0%BD%D0%B0" TargetMode="External"/><Relationship Id="rId3" Type="http://schemas.openxmlformats.org/officeDocument/2006/relationships/hyperlink" Target="http://uk.wikipedia.org/wiki/%D0%A8%D0%B5%D0%B2%D1%87%D0%B5%D0%BD%D0%BA%D0%BE_%D0%A2%D0%B0%D1%80%D0%B0%D1%81_%D0%93%D1%80%D0%B8%D0%B3%D0%BE%D1%80%D0%BE%D0%B2%D0%B8%D1%87" TargetMode="External"/><Relationship Id="rId7" Type="http://schemas.openxmlformats.org/officeDocument/2006/relationships/hyperlink" Target="http://uk.wikipedia.org/wiki/%D0%9A%D0%BE%D0%B1%D0%B7%D0%B0%D1%80" TargetMode="External"/><Relationship Id="rId12" Type="http://schemas.openxmlformats.org/officeDocument/2006/relationships/hyperlink" Target="http://uk.wikipedia.org/wiki/%D0%9F%D0%BE%D0%BB%D1%8C%D1%89%D0%B0" TargetMode="External"/><Relationship Id="rId2" Type="http://schemas.openxmlformats.org/officeDocument/2006/relationships/hyperlink" Target="http://uk.wikipedia.org/wiki/%D0%9F%D0%BE%D0%B5%D0%BC%D0%B0" TargetMode="Externa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k.wikipedia.org/wiki/%D0%A0%D0%BE%D1%81%D1%96%D0%B9%D1%81%D1%8C%D0%BA%D0%B0_%D0%BC%D0%BE%D0%B2%D0%B0" TargetMode="External"/><Relationship Id="rId11" Type="http://schemas.openxmlformats.org/officeDocument/2006/relationships/hyperlink" Target="http://uk.wikipedia.org/wiki/%D0%A0%D0%BE%D1%81%D1%96%D1%8F" TargetMode="External"/><Relationship Id="rId5" Type="http://schemas.openxmlformats.org/officeDocument/2006/relationships/hyperlink" Target="http://uk.wikipedia.org/wiki/1841" TargetMode="External"/><Relationship Id="rId15" Type="http://schemas.openxmlformats.org/officeDocument/2006/relationships/hyperlink" Target="http://uk.wikipedia.org/wiki/%D0%9F%D1%80%D0%B0%D0%B2%D0%BE%D0%B1%D0%B5%D1%80%D0%B5%D0%B6%D0%BD%D0%B0_%D0%A3%D0%BA%D1%80%D0%B0%D1%97%D0%BD%D0%B0" TargetMode="External"/><Relationship Id="rId10" Type="http://schemas.openxmlformats.org/officeDocument/2006/relationships/hyperlink" Target="http://uk.wikipedia.org/wiki/%D0%A3%D0%BA%D1%80%D0%B0%D1%97%D0%BD%D0%B0" TargetMode="External"/><Relationship Id="rId4" Type="http://schemas.openxmlformats.org/officeDocument/2006/relationships/hyperlink" Target="http://uk.wikipedia.org/wiki/7_%D0%BA%D0%B2%D1%96%D1%82%D0%BD%D1%8F" TargetMode="External"/><Relationship Id="rId9" Type="http://schemas.openxmlformats.org/officeDocument/2006/relationships/hyperlink" Target="http://uk.wikipedia.org/wiki/%D0%9B%D0%B5%D0%B3%D0%B5%D0%BD%D0%B4%D0%B8" TargetMode="External"/><Relationship Id="rId14" Type="http://schemas.openxmlformats.org/officeDocument/2006/relationships/hyperlink" Target="http://uk.wikipedia.org/wiki/176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1371601"/>
            <a:ext cx="7851648" cy="617240"/>
          </a:xfrm>
        </p:spPr>
        <p:txBody>
          <a:bodyPr>
            <a:normAutofit fontScale="90000"/>
          </a:bodyPr>
          <a:lstStyle/>
          <a:p>
            <a:pPr algn="l"/>
            <a:r>
              <a:rPr lang="uk-UA" sz="7200" dirty="0" err="1" smtClean="0">
                <a:latin typeface="Monotype Corsiva" pitchFamily="66" charset="0"/>
              </a:rPr>
              <a:t>Драмататургія</a:t>
            </a:r>
            <a:endParaRPr lang="uk-UA" sz="72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988841"/>
            <a:ext cx="6630888" cy="14401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algn="l"/>
            <a:r>
              <a:rPr lang="uk-UA" sz="6000" dirty="0" smtClean="0">
                <a:latin typeface="Monotype Corsiva" pitchFamily="66" charset="0"/>
              </a:rPr>
              <a:t>Тараса  Григоровича </a:t>
            </a:r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Шевченка</a:t>
            </a:r>
            <a:r>
              <a:rPr lang="uk-UA" sz="6000" dirty="0" smtClean="0">
                <a:latin typeface="Monotype Corsiva" pitchFamily="66" charset="0"/>
              </a:rPr>
              <a:t>.</a:t>
            </a:r>
            <a:endParaRPr lang="uk-UA" sz="6000" dirty="0">
              <a:latin typeface="Monotype Corsiva" pitchFamily="66" charset="0"/>
            </a:endParaRPr>
          </a:p>
        </p:txBody>
      </p:sp>
      <p:pic>
        <p:nvPicPr>
          <p:cNvPr id="10" name="Рисунок 9" descr="пппппппппппппппп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645024"/>
            <a:ext cx="2088232" cy="3057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7000">
              <a:srgbClr val="DDEBCF">
                <a:alpha val="7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“Марина”-доля</a:t>
            </a:r>
            <a:r>
              <a:rPr lang="uk-UA" dirty="0" smtClean="0"/>
              <a:t>  кріпачки.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2423160"/>
            <a:ext cx="4038600" cy="443484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«…</a:t>
            </a:r>
            <a:r>
              <a:rPr lang="ru-RU" sz="1400" dirty="0" err="1" smtClean="0"/>
              <a:t>Неначе</a:t>
            </a:r>
            <a:r>
              <a:rPr lang="ru-RU" sz="1400" dirty="0" smtClean="0"/>
              <a:t>  </a:t>
            </a:r>
            <a:r>
              <a:rPr lang="ru-RU" sz="1400" dirty="0" err="1" smtClean="0"/>
              <a:t>цвяшок</a:t>
            </a:r>
            <a:r>
              <a:rPr lang="ru-RU" sz="1400" dirty="0" smtClean="0"/>
              <a:t>,  в  </a:t>
            </a:r>
            <a:r>
              <a:rPr lang="ru-RU" sz="1400" dirty="0" err="1" smtClean="0"/>
              <a:t>серце</a:t>
            </a:r>
            <a:r>
              <a:rPr lang="ru-RU" sz="1400" dirty="0" smtClean="0"/>
              <a:t>  </a:t>
            </a:r>
            <a:r>
              <a:rPr lang="ru-RU" sz="1400" dirty="0" err="1" smtClean="0"/>
              <a:t>вбитий</a:t>
            </a:r>
            <a:r>
              <a:rPr lang="ru-RU" sz="1400" dirty="0" smtClean="0"/>
              <a:t>,  </a:t>
            </a:r>
            <a:br>
              <a:rPr lang="ru-RU" sz="1400" dirty="0" smtClean="0"/>
            </a:br>
            <a:r>
              <a:rPr lang="ru-RU" sz="1400" dirty="0" err="1" smtClean="0"/>
              <a:t>Оцю</a:t>
            </a:r>
            <a:r>
              <a:rPr lang="ru-RU" sz="1400" dirty="0" smtClean="0"/>
              <a:t>  Марину  я  ношу.  </a:t>
            </a:r>
            <a:br>
              <a:rPr lang="ru-RU" sz="1400" dirty="0" smtClean="0"/>
            </a:br>
            <a:r>
              <a:rPr lang="ru-RU" sz="1400" dirty="0" smtClean="0"/>
              <a:t>Давно  б  списать  </a:t>
            </a:r>
            <a:r>
              <a:rPr lang="ru-RU" sz="1400" dirty="0" err="1" smtClean="0"/>
              <a:t>несамовиту</a:t>
            </a:r>
            <a:r>
              <a:rPr lang="ru-RU" sz="1400" dirty="0" smtClean="0"/>
              <a:t>,  </a:t>
            </a:r>
            <a:br>
              <a:rPr lang="ru-RU" sz="1400" dirty="0" smtClean="0"/>
            </a:br>
            <a:r>
              <a:rPr lang="ru-RU" sz="1400" dirty="0" smtClean="0"/>
              <a:t>Так  </a:t>
            </a:r>
            <a:r>
              <a:rPr lang="ru-RU" sz="1400" dirty="0" err="1" smtClean="0"/>
              <a:t>що</a:t>
            </a:r>
            <a:r>
              <a:rPr lang="ru-RU" sz="1400" dirty="0" smtClean="0"/>
              <a:t>  ж?  Сказали  б,  </a:t>
            </a:r>
            <a:r>
              <a:rPr lang="ru-RU" sz="1400" dirty="0" err="1" smtClean="0"/>
              <a:t>що</a:t>
            </a:r>
            <a:r>
              <a:rPr lang="ru-RU" sz="1400" dirty="0" smtClean="0"/>
              <a:t>  брешу,  </a:t>
            </a:r>
            <a:br>
              <a:rPr lang="ru-RU" sz="1400" dirty="0" smtClean="0"/>
            </a:br>
            <a:r>
              <a:rPr lang="ru-RU" sz="1400" dirty="0" err="1" smtClean="0"/>
              <a:t>Що</a:t>
            </a:r>
            <a:r>
              <a:rPr lang="ru-RU" sz="1400" dirty="0" smtClean="0"/>
              <a:t>  на  </a:t>
            </a:r>
            <a:r>
              <a:rPr lang="ru-RU" sz="1400" dirty="0" err="1" smtClean="0"/>
              <a:t>панів</a:t>
            </a:r>
            <a:r>
              <a:rPr lang="ru-RU" sz="1400" dirty="0" smtClean="0"/>
              <a:t>,  </a:t>
            </a:r>
            <a:r>
              <a:rPr lang="ru-RU" sz="1400" dirty="0" err="1" smtClean="0"/>
              <a:t>бачиш</a:t>
            </a:r>
            <a:r>
              <a:rPr lang="ru-RU" sz="1400" dirty="0" smtClean="0"/>
              <a:t>,  </a:t>
            </a:r>
            <a:r>
              <a:rPr lang="ru-RU" sz="1400" dirty="0" err="1" smtClean="0"/>
              <a:t>сердитий</a:t>
            </a:r>
            <a:r>
              <a:rPr lang="ru-RU" sz="1400" dirty="0" smtClean="0"/>
              <a:t>,  </a:t>
            </a:r>
            <a:br>
              <a:rPr lang="ru-RU" sz="1400" dirty="0" smtClean="0"/>
            </a:br>
            <a:r>
              <a:rPr lang="ru-RU" sz="1400" dirty="0" smtClean="0"/>
              <a:t>То  все  </a:t>
            </a:r>
            <a:r>
              <a:rPr lang="ru-RU" sz="1400" dirty="0" err="1" smtClean="0"/>
              <a:t>такеє</a:t>
            </a:r>
            <a:r>
              <a:rPr lang="ru-RU" sz="1400" dirty="0" smtClean="0"/>
              <a:t>  </a:t>
            </a:r>
            <a:r>
              <a:rPr lang="ru-RU" sz="1400" dirty="0" err="1" smtClean="0"/>
              <a:t>і</a:t>
            </a:r>
            <a:r>
              <a:rPr lang="ru-RU" sz="1400" dirty="0" smtClean="0"/>
              <a:t>  пишу  </a:t>
            </a:r>
            <a:br>
              <a:rPr lang="ru-RU" sz="1400" dirty="0" smtClean="0"/>
            </a:br>
            <a:r>
              <a:rPr lang="ru-RU" sz="1400" dirty="0" smtClean="0"/>
              <a:t>Про  </a:t>
            </a:r>
            <a:r>
              <a:rPr lang="ru-RU" sz="1400" dirty="0" err="1" smtClean="0"/>
              <a:t>їх</a:t>
            </a:r>
            <a:r>
              <a:rPr lang="ru-RU" sz="1400" dirty="0" smtClean="0"/>
              <a:t>  </a:t>
            </a:r>
            <a:r>
              <a:rPr lang="ru-RU" sz="1400" dirty="0" err="1" smtClean="0"/>
              <a:t>собачії</a:t>
            </a:r>
            <a:r>
              <a:rPr lang="ru-RU" sz="1400" dirty="0" smtClean="0"/>
              <a:t>  </a:t>
            </a:r>
            <a:r>
              <a:rPr lang="ru-RU" sz="1400" dirty="0" err="1" smtClean="0"/>
              <a:t>звичаї</a:t>
            </a:r>
            <a:r>
              <a:rPr lang="ru-RU" sz="1400" dirty="0" smtClean="0"/>
              <a:t>...  </a:t>
            </a:r>
            <a:br>
              <a:rPr lang="ru-RU" sz="1400" dirty="0" smtClean="0"/>
            </a:br>
            <a:r>
              <a:rPr lang="ru-RU" sz="1400" dirty="0" smtClean="0"/>
              <a:t>Сказали  б  просто  —  </a:t>
            </a:r>
            <a:r>
              <a:rPr lang="ru-RU" sz="1400" dirty="0" err="1" smtClean="0"/>
              <a:t>дурень</a:t>
            </a:r>
            <a:r>
              <a:rPr lang="ru-RU" sz="1400" dirty="0" smtClean="0"/>
              <a:t>  </a:t>
            </a:r>
            <a:r>
              <a:rPr lang="ru-RU" sz="1400" dirty="0" err="1" smtClean="0"/>
              <a:t>лає</a:t>
            </a:r>
            <a:r>
              <a:rPr lang="ru-RU" sz="1400" dirty="0" smtClean="0"/>
              <a:t>  </a:t>
            </a:r>
            <a:br>
              <a:rPr lang="ru-RU" sz="1400" dirty="0" smtClean="0"/>
            </a:br>
            <a:r>
              <a:rPr lang="ru-RU" sz="1400" dirty="0" smtClean="0"/>
              <a:t>За  те,  </a:t>
            </a:r>
            <a:r>
              <a:rPr lang="ru-RU" sz="1400" dirty="0" err="1" smtClean="0"/>
              <a:t>що</a:t>
            </a:r>
            <a:r>
              <a:rPr lang="ru-RU" sz="1400" dirty="0" smtClean="0"/>
              <a:t>  сам  </a:t>
            </a:r>
            <a:r>
              <a:rPr lang="ru-RU" sz="1400" dirty="0" err="1" smtClean="0"/>
              <a:t>крепак</a:t>
            </a:r>
            <a:r>
              <a:rPr lang="ru-RU" sz="1400" dirty="0" smtClean="0"/>
              <a:t>,  </a:t>
            </a:r>
            <a:br>
              <a:rPr lang="ru-RU" sz="1400" dirty="0" smtClean="0"/>
            </a:br>
            <a:r>
              <a:rPr lang="ru-RU" sz="1400" dirty="0" err="1" smtClean="0"/>
              <a:t>Неодукований</a:t>
            </a:r>
            <a:r>
              <a:rPr lang="ru-RU" sz="1400" dirty="0" smtClean="0"/>
              <a:t>  </a:t>
            </a:r>
            <a:r>
              <a:rPr lang="ru-RU" sz="1400" dirty="0" err="1" smtClean="0"/>
              <a:t>сіряк</a:t>
            </a:r>
            <a:r>
              <a:rPr lang="ru-RU" sz="1400" dirty="0" smtClean="0"/>
              <a:t>.  </a:t>
            </a:r>
            <a:br>
              <a:rPr lang="ru-RU" sz="1400" dirty="0" smtClean="0"/>
            </a:br>
            <a:r>
              <a:rPr lang="ru-RU" sz="1400" dirty="0" smtClean="0"/>
              <a:t>Неправда!  </a:t>
            </a:r>
            <a:r>
              <a:rPr lang="ru-RU" sz="1400" dirty="0" err="1" smtClean="0"/>
              <a:t>Єй-богу</a:t>
            </a:r>
            <a:r>
              <a:rPr lang="ru-RU" sz="1400" dirty="0" smtClean="0"/>
              <a:t>,  не  лаю:  </a:t>
            </a:r>
            <a:br>
              <a:rPr lang="ru-RU" sz="1400" dirty="0" smtClean="0"/>
            </a:br>
            <a:r>
              <a:rPr lang="ru-RU" sz="1400" dirty="0" err="1" smtClean="0"/>
              <a:t>Мені</a:t>
            </a:r>
            <a:r>
              <a:rPr lang="ru-RU" sz="1400" dirty="0" smtClean="0"/>
              <a:t>  не  жаль,  </a:t>
            </a:r>
            <a:r>
              <a:rPr lang="ru-RU" sz="1400" dirty="0" err="1" smtClean="0"/>
              <a:t>що</a:t>
            </a:r>
            <a:r>
              <a:rPr lang="ru-RU" sz="1400" dirty="0" smtClean="0"/>
              <a:t>  я  не  пан,  </a:t>
            </a:r>
            <a:br>
              <a:rPr lang="ru-RU" sz="1400" dirty="0" smtClean="0"/>
            </a:br>
            <a:r>
              <a:rPr lang="ru-RU" sz="1400" dirty="0" smtClean="0"/>
              <a:t>А  жаль  </a:t>
            </a:r>
            <a:r>
              <a:rPr lang="ru-RU" sz="1400" dirty="0" err="1" smtClean="0"/>
              <a:t>мені</a:t>
            </a:r>
            <a:r>
              <a:rPr lang="ru-RU" sz="1400" dirty="0" smtClean="0"/>
              <a:t>,  </a:t>
            </a:r>
            <a:r>
              <a:rPr lang="ru-RU" sz="1400" dirty="0" err="1" smtClean="0"/>
              <a:t>і</a:t>
            </a:r>
            <a:r>
              <a:rPr lang="ru-RU" sz="1400" dirty="0" smtClean="0"/>
              <a:t>  </a:t>
            </a:r>
            <a:r>
              <a:rPr lang="ru-RU" sz="1400" dirty="0" err="1" smtClean="0"/>
              <a:t>жаль</a:t>
            </a:r>
            <a:r>
              <a:rPr lang="ru-RU" sz="1400" dirty="0" smtClean="0"/>
              <a:t>  великий,  </a:t>
            </a:r>
            <a:br>
              <a:rPr lang="ru-RU" sz="1400" dirty="0" smtClean="0"/>
            </a:br>
            <a:r>
              <a:rPr lang="ru-RU" sz="1400" dirty="0" smtClean="0"/>
              <a:t>На  </a:t>
            </a:r>
            <a:r>
              <a:rPr lang="ru-RU" sz="1400" dirty="0" err="1" smtClean="0"/>
              <a:t>просвіщенних</a:t>
            </a:r>
            <a:r>
              <a:rPr lang="ru-RU" sz="1400" dirty="0" smtClean="0"/>
              <a:t>  </a:t>
            </a:r>
            <a:r>
              <a:rPr lang="ru-RU" sz="1400" dirty="0" err="1" smtClean="0"/>
              <a:t>християн</a:t>
            </a:r>
            <a:r>
              <a:rPr lang="ru-RU" sz="1400" dirty="0" smtClean="0"/>
              <a:t>.  »</a:t>
            </a:r>
            <a:endParaRPr lang="uk-UA" sz="1400" dirty="0"/>
          </a:p>
        </p:txBody>
      </p:sp>
      <p:pic>
        <p:nvPicPr>
          <p:cNvPr id="9" name="Содержимое 8" descr="777777777777777777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88841"/>
            <a:ext cx="2232248" cy="2448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855788"/>
            <a:ext cx="4040188" cy="658812"/>
          </a:xfrm>
        </p:spPr>
        <p:txBody>
          <a:bodyPr/>
          <a:lstStyle/>
          <a:p>
            <a:r>
              <a:rPr lang="uk-UA" dirty="0" smtClean="0"/>
              <a:t>Уривок з </a:t>
            </a:r>
            <a:r>
              <a:rPr lang="uk-UA" dirty="0" err="1" smtClean="0"/>
              <a:t>“Марини</a:t>
            </a:r>
            <a:r>
              <a:rPr lang="uk-UA" dirty="0" smtClean="0"/>
              <a:t> “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4653136"/>
            <a:ext cx="516632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 smtClean="0">
                <a:solidFill>
                  <a:srgbClr val="2931CD"/>
                </a:solidFill>
              </a:rPr>
              <a:t>Твір написано восени 1848-го, у роки заслання на </a:t>
            </a:r>
            <a:r>
              <a:rPr lang="uk-UA" sz="1100" dirty="0" err="1" smtClean="0">
                <a:solidFill>
                  <a:srgbClr val="2931CD"/>
                </a:solidFill>
              </a:rPr>
              <a:t>Косаралі</a:t>
            </a:r>
            <a:r>
              <a:rPr lang="uk-UA" sz="1100" dirty="0" smtClean="0">
                <a:solidFill>
                  <a:srgbClr val="2931CD"/>
                </a:solidFill>
              </a:rPr>
              <a:t>. Доля кріпачки Марини пекучим болем озвалась у серці поета. Поема продовжує і розвиває так звану "жіночу тему" у творчості Шевченка. І звучить своєрідним зачином, провідною думкою усієї його творчості. Співчуття людині що придушена й поневолена. Вже на початку твору автор знаходить влучне порівняння. Невдовзі воно стане афористичним. Епілог до поеми "Марина" ніби слово сповіді. Серце відкриває </a:t>
            </a:r>
            <a:r>
              <a:rPr lang="uk-UA" sz="1100" dirty="0" err="1" smtClean="0">
                <a:solidFill>
                  <a:srgbClr val="2931CD"/>
                </a:solidFill>
              </a:rPr>
              <a:t>найсокровеніше</a:t>
            </a:r>
            <a:r>
              <a:rPr lang="uk-UA" sz="1100" dirty="0" smtClean="0">
                <a:solidFill>
                  <a:srgbClr val="2931CD"/>
                </a:solidFill>
              </a:rPr>
              <a:t> і найболючіше. </a:t>
            </a:r>
            <a:br>
              <a:rPr lang="uk-UA" sz="1100" dirty="0" smtClean="0">
                <a:solidFill>
                  <a:srgbClr val="2931CD"/>
                </a:solidFill>
              </a:rPr>
            </a:br>
            <a:r>
              <a:rPr lang="uk-UA" sz="1100" dirty="0" smtClean="0">
                <a:solidFill>
                  <a:srgbClr val="2931CD"/>
                </a:solidFill>
              </a:rPr>
              <a:t/>
            </a:r>
            <a:br>
              <a:rPr lang="uk-UA" sz="1100" dirty="0" smtClean="0">
                <a:solidFill>
                  <a:srgbClr val="2931CD"/>
                </a:solidFill>
              </a:rPr>
            </a:br>
            <a:r>
              <a:rPr lang="uk-UA" sz="1100" dirty="0" smtClean="0">
                <a:solidFill>
                  <a:srgbClr val="2931CD"/>
                </a:solidFill>
              </a:rPr>
              <a:t>Історія Марини постає пекучим виливом гіркої правди. Він правду ту бачив, знав, і вона лягла на серце поета тягарем болю. Написання твору - ніби зойк, одкровення, вивільнення від тяжкої ноші переживань.</a:t>
            </a:r>
            <a:endParaRPr lang="uk-UA" sz="1100" dirty="0">
              <a:solidFill>
                <a:srgbClr val="2931CD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-531440"/>
            <a:ext cx="2212848" cy="1582621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solidFill>
                  <a:srgbClr val="002060"/>
                </a:solidFill>
              </a:rPr>
              <a:t>“Сотник”</a:t>
            </a:r>
            <a:endParaRPr lang="uk-UA" sz="3200" dirty="0">
              <a:solidFill>
                <a:srgbClr val="00206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39552" y="1196752"/>
            <a:ext cx="2209800" cy="5976664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«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Сидить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сотник на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причiлку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Та думку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гадає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А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Настуся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по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садочку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Пташкою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лiтає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. То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посидить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коло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його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Руку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поцiлує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То усами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страшенними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Сивими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пустує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- Ну,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звичайне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як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дитина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Пестує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старого. А старому не до того: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Iншого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якогось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Грiховного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пестування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Старе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тiло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просить!.. I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пальцями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старий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сотник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Настусинi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коси,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Мов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двi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гадини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великi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Докупи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сплiтає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, То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розплете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та круг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шиї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Тричi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обмотає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!.. А вона, моя голубка,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Нiчого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не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знає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.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Мов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кошеня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на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припiчку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З старим котом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грає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...»</a:t>
            </a:r>
            <a:endPara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uk-UA" sz="2400" dirty="0" smtClean="0"/>
              <a:t>“</a:t>
            </a:r>
            <a:endParaRPr lang="uk-UA" sz="2400" dirty="0"/>
          </a:p>
        </p:txBody>
      </p:sp>
      <p:pic>
        <p:nvPicPr>
          <p:cNvPr id="13" name="Рисунок 12" descr="66666666666666666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1864929" cy="2559164"/>
          </a:xfrm>
          <a:prstGeom prst="rect">
            <a:avLst/>
          </a:prstGeom>
        </p:spPr>
      </p:pic>
      <p:pic>
        <p:nvPicPr>
          <p:cNvPr id="15" name="Рисунок 14" descr="666666666666666666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89" b="22989"/>
          <a:stretch>
            <a:fillRect/>
          </a:stretch>
        </p:blipFill>
        <p:spPr>
          <a:xfrm rot="420000">
            <a:off x="3585480" y="1157903"/>
            <a:ext cx="4334867" cy="401427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3000">
              <a:srgbClr val="CCCCFF"/>
            </a:gs>
            <a:gs pos="13000">
              <a:srgbClr val="CCCCFF"/>
            </a:gs>
            <a:gs pos="13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838528" cy="1162050"/>
          </a:xfrm>
        </p:spPr>
        <p:txBody>
          <a:bodyPr/>
          <a:lstStyle/>
          <a:p>
            <a:r>
              <a:rPr lang="uk-UA" sz="6000" dirty="0" err="1" smtClean="0">
                <a:solidFill>
                  <a:srgbClr val="4A0A4C"/>
                </a:solidFill>
              </a:rPr>
              <a:t>“Великий</a:t>
            </a:r>
            <a:r>
              <a:rPr lang="uk-UA" sz="6000" dirty="0" smtClean="0">
                <a:solidFill>
                  <a:srgbClr val="4A0A4C"/>
                </a:solidFill>
              </a:rPr>
              <a:t>  </a:t>
            </a:r>
            <a:r>
              <a:rPr lang="uk-UA" sz="6000" dirty="0" err="1" smtClean="0">
                <a:solidFill>
                  <a:srgbClr val="4A0A4C"/>
                </a:solidFill>
              </a:rPr>
              <a:t>Льох”</a:t>
            </a:r>
            <a:endParaRPr lang="uk-UA" sz="6000" dirty="0">
              <a:solidFill>
                <a:srgbClr val="4A0A4C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...</a:t>
            </a:r>
            <a:r>
              <a:rPr lang="ru-RU" sz="2000" dirty="0" smtClean="0">
                <a:solidFill>
                  <a:srgbClr val="4A0A4C"/>
                </a:solidFill>
              </a:rPr>
              <a:t>Не </a:t>
            </a:r>
            <a:r>
              <a:rPr lang="ru-RU" sz="2000" dirty="0" err="1" smtClean="0">
                <a:solidFill>
                  <a:srgbClr val="4A0A4C"/>
                </a:solidFill>
              </a:rPr>
              <a:t>смійтеся</a:t>
            </a:r>
            <a:r>
              <a:rPr lang="ru-RU" sz="2000" dirty="0" smtClean="0">
                <a:solidFill>
                  <a:srgbClr val="4A0A4C"/>
                </a:solidFill>
              </a:rPr>
              <a:t>, </a:t>
            </a:r>
            <a:r>
              <a:rPr lang="ru-RU" sz="2000" dirty="0" err="1" smtClean="0">
                <a:solidFill>
                  <a:srgbClr val="4A0A4C"/>
                </a:solidFill>
              </a:rPr>
              <a:t>чужі</a:t>
            </a:r>
            <a:r>
              <a:rPr lang="ru-RU" sz="2000" dirty="0" smtClean="0">
                <a:solidFill>
                  <a:srgbClr val="4A0A4C"/>
                </a:solidFill>
              </a:rPr>
              <a:t> люде!</a:t>
            </a:r>
            <a:br>
              <a:rPr lang="ru-RU" sz="2000" dirty="0" smtClean="0">
                <a:solidFill>
                  <a:srgbClr val="4A0A4C"/>
                </a:solidFill>
              </a:rPr>
            </a:br>
            <a:r>
              <a:rPr lang="ru-RU" sz="2000" dirty="0" err="1" smtClean="0">
                <a:solidFill>
                  <a:srgbClr val="4A0A4C"/>
                </a:solidFill>
              </a:rPr>
              <a:t>Церков-домовина</a:t>
            </a:r>
            <a:r>
              <a:rPr lang="ru-RU" sz="2000" dirty="0" smtClean="0">
                <a:solidFill>
                  <a:srgbClr val="4A0A4C"/>
                </a:solidFill>
              </a:rPr>
              <a:t/>
            </a:r>
            <a:br>
              <a:rPr lang="ru-RU" sz="2000" dirty="0" smtClean="0">
                <a:solidFill>
                  <a:srgbClr val="4A0A4C"/>
                </a:solidFill>
              </a:rPr>
            </a:br>
            <a:r>
              <a:rPr lang="ru-RU" sz="2000" dirty="0" err="1" smtClean="0">
                <a:solidFill>
                  <a:srgbClr val="4A0A4C"/>
                </a:solidFill>
              </a:rPr>
              <a:t>Розвалиться</a:t>
            </a:r>
            <a:r>
              <a:rPr lang="ru-RU" sz="2000" dirty="0" smtClean="0">
                <a:solidFill>
                  <a:srgbClr val="4A0A4C"/>
                </a:solidFill>
              </a:rPr>
              <a:t>... </a:t>
            </a:r>
            <a:r>
              <a:rPr lang="ru-RU" sz="2000" dirty="0" err="1" smtClean="0">
                <a:solidFill>
                  <a:srgbClr val="4A0A4C"/>
                </a:solidFill>
              </a:rPr>
              <a:t>і</a:t>
            </a:r>
            <a:r>
              <a:rPr lang="ru-RU" sz="2000" dirty="0" smtClean="0">
                <a:solidFill>
                  <a:srgbClr val="4A0A4C"/>
                </a:solidFill>
              </a:rPr>
              <a:t> </a:t>
            </a:r>
            <a:r>
              <a:rPr lang="ru-RU" sz="2000" dirty="0" err="1" smtClean="0">
                <a:solidFill>
                  <a:srgbClr val="4A0A4C"/>
                </a:solidFill>
              </a:rPr>
              <a:t>з-під</a:t>
            </a:r>
            <a:r>
              <a:rPr lang="ru-RU" sz="2000" dirty="0" smtClean="0">
                <a:solidFill>
                  <a:srgbClr val="4A0A4C"/>
                </a:solidFill>
              </a:rPr>
              <a:t> </a:t>
            </a:r>
            <a:r>
              <a:rPr lang="ru-RU" sz="2000" dirty="0" err="1" smtClean="0">
                <a:solidFill>
                  <a:srgbClr val="4A0A4C"/>
                </a:solidFill>
              </a:rPr>
              <a:t>неї</a:t>
            </a:r>
            <a:r>
              <a:rPr lang="ru-RU" sz="2000" dirty="0" smtClean="0">
                <a:solidFill>
                  <a:srgbClr val="4A0A4C"/>
                </a:solidFill>
              </a:rPr>
              <a:t/>
            </a:r>
            <a:br>
              <a:rPr lang="ru-RU" sz="2000" dirty="0" smtClean="0">
                <a:solidFill>
                  <a:srgbClr val="4A0A4C"/>
                </a:solidFill>
              </a:rPr>
            </a:br>
            <a:r>
              <a:rPr lang="ru-RU" sz="2000" dirty="0" err="1" smtClean="0">
                <a:solidFill>
                  <a:srgbClr val="4A0A4C"/>
                </a:solidFill>
              </a:rPr>
              <a:t>Встане</a:t>
            </a:r>
            <a:r>
              <a:rPr lang="ru-RU" sz="2000" dirty="0" smtClean="0">
                <a:solidFill>
                  <a:srgbClr val="4A0A4C"/>
                </a:solidFill>
              </a:rPr>
              <a:t> </a:t>
            </a:r>
            <a:r>
              <a:rPr lang="ru-RU" sz="2000" dirty="0" err="1" smtClean="0">
                <a:solidFill>
                  <a:srgbClr val="4A0A4C"/>
                </a:solidFill>
              </a:rPr>
              <a:t>Україна</a:t>
            </a:r>
            <a:r>
              <a:rPr lang="ru-RU" sz="2000" dirty="0" smtClean="0">
                <a:solidFill>
                  <a:srgbClr val="4A0A4C"/>
                </a:solidFill>
              </a:rPr>
              <a:t>...</a:t>
            </a:r>
            <a:endParaRPr lang="uk-UA" sz="2000" dirty="0">
              <a:solidFill>
                <a:srgbClr val="4A0A4C"/>
              </a:solidFill>
            </a:endParaRPr>
          </a:p>
        </p:txBody>
      </p:sp>
      <p:sp>
        <p:nvSpPr>
          <p:cNvPr id="1025" name="Rectangle 1"/>
          <p:cNvSpPr>
            <a:spLocks noGrp="1" noChangeArrowheads="1"/>
          </p:cNvSpPr>
          <p:nvPr>
            <p:ph sz="half" idx="1"/>
          </p:nvPr>
        </p:nvSpPr>
        <p:spPr bwMode="auto">
          <a:xfrm>
            <a:off x="3491880" y="1700808"/>
            <a:ext cx="511175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uk-UA" sz="1200" b="1" dirty="0" smtClean="0">
                <a:solidFill>
                  <a:srgbClr val="A53187"/>
                </a:solidFill>
              </a:rPr>
              <a:t>  Великий льох - один з найвизначніших творів поета історіософського змісту й </a:t>
            </a:r>
            <a:r>
              <a:rPr lang="uk-UA" sz="1200" b="1" dirty="0" err="1" smtClean="0">
                <a:solidFill>
                  <a:srgbClr val="A53187"/>
                </a:solidFill>
              </a:rPr>
              <a:t>націософського</a:t>
            </a:r>
            <a:r>
              <a:rPr lang="uk-UA" sz="1200" b="1" dirty="0" smtClean="0">
                <a:solidFill>
                  <a:srgbClr val="A53187"/>
                </a:solidFill>
              </a:rPr>
              <a:t> спрямування. В оригінальній, новаторській художній формі Шевченко втілює свою філософсько-поетичну концепцію історії України, головно зламного її етапу - злуки з Москвою та фатальних для нації політичних, соціальних, </a:t>
            </a:r>
            <a:r>
              <a:rPr lang="uk-UA" sz="1200" b="1" dirty="0" err="1" smtClean="0">
                <a:solidFill>
                  <a:srgbClr val="A53187"/>
                </a:solidFill>
              </a:rPr>
              <a:t>соціопсихологічних</a:t>
            </a:r>
            <a:r>
              <a:rPr lang="uk-UA" sz="1200" b="1" dirty="0" smtClean="0">
                <a:solidFill>
                  <a:srgbClr val="A53187"/>
                </a:solidFill>
              </a:rPr>
              <a:t> </a:t>
            </a:r>
            <a:r>
              <a:rPr lang="uk-UA" sz="1200" b="1" dirty="0" err="1" smtClean="0">
                <a:solidFill>
                  <a:srgbClr val="A53187"/>
                </a:solidFill>
              </a:rPr>
              <a:t>вислідів</a:t>
            </a:r>
            <a:r>
              <a:rPr lang="uk-UA" sz="1200" b="1" dirty="0" smtClean="0">
                <a:solidFill>
                  <a:srgbClr val="A53187"/>
                </a:solidFill>
              </a:rPr>
              <a:t> цього акту. У "Великому льосі" висловлено </a:t>
            </a:r>
            <a:r>
              <a:rPr lang="uk-UA" sz="1200" b="1" dirty="0" err="1" smtClean="0">
                <a:solidFill>
                  <a:srgbClr val="A53187"/>
                </a:solidFill>
              </a:rPr>
              <a:t>провіденційні</a:t>
            </a:r>
            <a:r>
              <a:rPr lang="uk-UA" sz="1200" b="1" dirty="0" smtClean="0">
                <a:solidFill>
                  <a:srgbClr val="A53187"/>
                </a:solidFill>
              </a:rPr>
              <a:t> уявлення поета про майбутнє Краю, віру в пробудження українського народу, його духовне відродження, здобуття незалежності та розбудову національної держави. Царизм у поем</a:t>
            </a:r>
            <a:r>
              <a:rPr lang="arn-CL" sz="1200" b="1" dirty="0" smtClean="0">
                <a:solidFill>
                  <a:srgbClr val="A53187"/>
                </a:solidFill>
              </a:rPr>
              <a:t>i </a:t>
            </a:r>
            <a:r>
              <a:rPr lang="uk-UA" sz="1200" b="1" dirty="0" smtClean="0">
                <a:solidFill>
                  <a:srgbClr val="A53187"/>
                </a:solidFill>
              </a:rPr>
              <a:t>не т</a:t>
            </a:r>
            <a:r>
              <a:rPr lang="arn-CL" sz="1200" b="1" dirty="0" smtClean="0">
                <a:solidFill>
                  <a:srgbClr val="A53187"/>
                </a:solidFill>
              </a:rPr>
              <a:t>i</a:t>
            </a:r>
            <a:r>
              <a:rPr lang="uk-UA" sz="1200" b="1" dirty="0" err="1" smtClean="0">
                <a:solidFill>
                  <a:srgbClr val="A53187"/>
                </a:solidFill>
              </a:rPr>
              <a:t>льки</a:t>
            </a:r>
            <a:r>
              <a:rPr lang="uk-UA" sz="1200" b="1" dirty="0" smtClean="0">
                <a:solidFill>
                  <a:srgbClr val="A53187"/>
                </a:solidFill>
              </a:rPr>
              <a:t> жорстоко </a:t>
            </a:r>
            <a:r>
              <a:rPr lang="uk-UA" sz="1200" b="1" dirty="0" err="1" smtClean="0">
                <a:solidFill>
                  <a:srgbClr val="A53187"/>
                </a:solidFill>
              </a:rPr>
              <a:t>пригн</a:t>
            </a:r>
            <a:r>
              <a:rPr lang="arn-CL" sz="1200" b="1" dirty="0" smtClean="0">
                <a:solidFill>
                  <a:srgbClr val="A53187"/>
                </a:solidFill>
              </a:rPr>
              <a:t>i</a:t>
            </a:r>
            <a:r>
              <a:rPr lang="uk-UA" sz="1200" b="1" dirty="0" smtClean="0">
                <a:solidFill>
                  <a:srgbClr val="A53187"/>
                </a:solidFill>
              </a:rPr>
              <a:t>чує </a:t>
            </a:r>
            <a:r>
              <a:rPr lang="uk-UA" sz="1200" b="1" dirty="0" err="1" smtClean="0">
                <a:solidFill>
                  <a:srgbClr val="A53187"/>
                </a:solidFill>
              </a:rPr>
              <a:t>укра</a:t>
            </a:r>
            <a:r>
              <a:rPr lang="arn-CL" sz="1200" b="1" dirty="0" smtClean="0">
                <a:solidFill>
                  <a:srgbClr val="A53187"/>
                </a:solidFill>
              </a:rPr>
              <a:t>ï</a:t>
            </a:r>
            <a:r>
              <a:rPr lang="uk-UA" sz="1200" b="1" dirty="0" err="1" smtClean="0">
                <a:solidFill>
                  <a:srgbClr val="A53187"/>
                </a:solidFill>
              </a:rPr>
              <a:t>нський</a:t>
            </a:r>
            <a:r>
              <a:rPr lang="uk-UA" sz="1200" b="1" dirty="0" smtClean="0">
                <a:solidFill>
                  <a:srgbClr val="A53187"/>
                </a:solidFill>
              </a:rPr>
              <a:t> народ, але й цин</a:t>
            </a:r>
            <a:r>
              <a:rPr lang="arn-CL" sz="1200" b="1" dirty="0" smtClean="0">
                <a:solidFill>
                  <a:srgbClr val="A53187"/>
                </a:solidFill>
              </a:rPr>
              <a:t>i</a:t>
            </a:r>
            <a:r>
              <a:rPr lang="uk-UA" sz="1200" b="1" dirty="0" err="1" smtClean="0">
                <a:solidFill>
                  <a:srgbClr val="A53187"/>
                </a:solidFill>
              </a:rPr>
              <a:t>чно</a:t>
            </a:r>
            <a:r>
              <a:rPr lang="uk-UA" sz="1200" b="1" dirty="0" smtClean="0">
                <a:solidFill>
                  <a:srgbClr val="A53187"/>
                </a:solidFill>
              </a:rPr>
              <a:t> </a:t>
            </a:r>
            <a:br>
              <a:rPr lang="uk-UA" sz="1200" b="1" dirty="0" smtClean="0">
                <a:solidFill>
                  <a:srgbClr val="A53187"/>
                </a:solidFill>
              </a:rPr>
            </a:br>
            <a:r>
              <a:rPr lang="uk-UA" sz="1200" b="1" dirty="0" smtClean="0">
                <a:solidFill>
                  <a:srgbClr val="A53187"/>
                </a:solidFill>
              </a:rPr>
              <a:t>см</a:t>
            </a:r>
            <a:r>
              <a:rPr lang="arn-CL" sz="1200" b="1" dirty="0" smtClean="0">
                <a:solidFill>
                  <a:srgbClr val="A53187"/>
                </a:solidFill>
              </a:rPr>
              <a:t>i</a:t>
            </a:r>
            <a:r>
              <a:rPr lang="uk-UA" sz="1200" b="1" dirty="0" err="1" smtClean="0">
                <a:solidFill>
                  <a:srgbClr val="A53187"/>
                </a:solidFill>
              </a:rPr>
              <a:t>ється</a:t>
            </a:r>
            <a:r>
              <a:rPr lang="uk-UA" sz="1200" b="1" dirty="0" smtClean="0">
                <a:solidFill>
                  <a:srgbClr val="A53187"/>
                </a:solidFill>
              </a:rPr>
              <a:t> над його </a:t>
            </a:r>
            <a:r>
              <a:rPr lang="arn-CL" sz="1200" b="1" dirty="0" smtClean="0">
                <a:solidFill>
                  <a:srgbClr val="A53187"/>
                </a:solidFill>
              </a:rPr>
              <a:t>i</a:t>
            </a:r>
            <a:r>
              <a:rPr lang="uk-UA" sz="1200" b="1" dirty="0" smtClean="0">
                <a:solidFill>
                  <a:srgbClr val="A53187"/>
                </a:solidFill>
              </a:rPr>
              <a:t>сторичним минулим.</a:t>
            </a:r>
            <a:br>
              <a:rPr lang="uk-UA" sz="1200" b="1" dirty="0" smtClean="0">
                <a:solidFill>
                  <a:srgbClr val="A53187"/>
                </a:solidFill>
              </a:rPr>
            </a:br>
            <a:r>
              <a:rPr lang="uk-UA" sz="1200" b="1" dirty="0" smtClean="0">
                <a:solidFill>
                  <a:srgbClr val="A53187"/>
                </a:solidFill>
              </a:rPr>
              <a:t>Автор ненавидить не т</a:t>
            </a:r>
            <a:r>
              <a:rPr lang="arn-CL" sz="1200" b="1" dirty="0" smtClean="0">
                <a:solidFill>
                  <a:srgbClr val="A53187"/>
                </a:solidFill>
              </a:rPr>
              <a:t>i</a:t>
            </a:r>
            <a:r>
              <a:rPr lang="uk-UA" sz="1200" b="1" dirty="0" err="1" smtClean="0">
                <a:solidFill>
                  <a:srgbClr val="A53187"/>
                </a:solidFill>
              </a:rPr>
              <a:t>льки</a:t>
            </a:r>
            <a:r>
              <a:rPr lang="uk-UA" sz="1200" b="1" dirty="0" smtClean="0">
                <a:solidFill>
                  <a:srgbClr val="A53187"/>
                </a:solidFill>
              </a:rPr>
              <a:t> царя, а </a:t>
            </a:r>
            <a:r>
              <a:rPr lang="arn-CL" sz="1200" b="1" dirty="0" smtClean="0">
                <a:solidFill>
                  <a:srgbClr val="A53187"/>
                </a:solidFill>
              </a:rPr>
              <a:t>i </a:t>
            </a:r>
            <a:r>
              <a:rPr lang="uk-UA" sz="1200" b="1" dirty="0" smtClean="0">
                <a:solidFill>
                  <a:srgbClr val="A53187"/>
                </a:solidFill>
              </a:rPr>
              <a:t>козацьку старшину, пом</a:t>
            </a:r>
            <a:r>
              <a:rPr lang="arn-CL" sz="1200" b="1" dirty="0" smtClean="0">
                <a:solidFill>
                  <a:srgbClr val="A53187"/>
                </a:solidFill>
              </a:rPr>
              <a:t>i</a:t>
            </a:r>
            <a:r>
              <a:rPr lang="uk-UA" sz="1200" b="1" dirty="0" err="1" smtClean="0">
                <a:solidFill>
                  <a:srgbClr val="A53187"/>
                </a:solidFill>
              </a:rPr>
              <a:t>щик</a:t>
            </a:r>
            <a:r>
              <a:rPr lang="arn-CL" sz="1200" b="1" dirty="0" smtClean="0">
                <a:solidFill>
                  <a:srgbClr val="A53187"/>
                </a:solidFill>
              </a:rPr>
              <a:t>i</a:t>
            </a:r>
            <a:r>
              <a:rPr lang="uk-UA" sz="1200" b="1" dirty="0" smtClean="0">
                <a:solidFill>
                  <a:srgbClr val="A53187"/>
                </a:solidFill>
              </a:rPr>
              <a:t>в </a:t>
            </a:r>
            <a:br>
              <a:rPr lang="uk-UA" sz="1200" b="1" dirty="0" smtClean="0">
                <a:solidFill>
                  <a:srgbClr val="A53187"/>
                </a:solidFill>
              </a:rPr>
            </a:br>
            <a:r>
              <a:rPr lang="uk-UA" sz="1200" b="1" dirty="0" smtClean="0">
                <a:solidFill>
                  <a:srgbClr val="A53187"/>
                </a:solidFill>
              </a:rPr>
              <a:t>- </a:t>
            </a:r>
            <a:r>
              <a:rPr lang="uk-UA" sz="1200" b="1" dirty="0" err="1" smtClean="0">
                <a:solidFill>
                  <a:srgbClr val="A53187"/>
                </a:solidFill>
              </a:rPr>
              <a:t>ус</a:t>
            </a:r>
            <a:r>
              <a:rPr lang="arn-CL" sz="1200" b="1" dirty="0" smtClean="0">
                <a:solidFill>
                  <a:srgbClr val="A53187"/>
                </a:solidFill>
              </a:rPr>
              <a:t>i</a:t>
            </a:r>
            <a:r>
              <a:rPr lang="uk-UA" sz="1200" b="1" dirty="0" smtClean="0">
                <a:solidFill>
                  <a:srgbClr val="A53187"/>
                </a:solidFill>
              </a:rPr>
              <a:t>х визискувач</a:t>
            </a:r>
            <a:r>
              <a:rPr lang="arn-CL" sz="1200" b="1" dirty="0" smtClean="0">
                <a:solidFill>
                  <a:srgbClr val="A53187"/>
                </a:solidFill>
              </a:rPr>
              <a:t>i</a:t>
            </a:r>
            <a:r>
              <a:rPr lang="uk-UA" sz="1200" b="1" dirty="0" smtClean="0">
                <a:solidFill>
                  <a:srgbClr val="A53187"/>
                </a:solidFill>
              </a:rPr>
              <a:t>в свого народу. Тому, очевидно, Великим льохом, називає   Україну.</a:t>
            </a:r>
            <a:endParaRPr kumimoji="0" lang="uk-UA" sz="1200" b="1" u="none" strike="noStrike" cap="none" normalizeH="0" dirty="0" smtClean="0">
              <a:ln>
                <a:noFill/>
              </a:ln>
              <a:solidFill>
                <a:srgbClr val="A53187"/>
              </a:solidFill>
              <a:effectLst/>
              <a:latin typeface="Arial Unicode MS" pitchFamily="34" charset="-128"/>
              <a:cs typeface="Arial" pitchFamily="34" charset="0"/>
            </a:endParaRPr>
          </a:p>
        </p:txBody>
      </p:sp>
      <p:pic>
        <p:nvPicPr>
          <p:cNvPr id="6" name="Рисунок 5" descr="ппппппппппппппппппп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573016"/>
            <a:ext cx="2160240" cy="3040015"/>
          </a:xfrm>
          <a:prstGeom prst="rect">
            <a:avLst/>
          </a:prstGeom>
        </p:spPr>
      </p:pic>
      <p:pic>
        <p:nvPicPr>
          <p:cNvPr id="7" name="Рисунок 6" descr="пппппппппппппппппкгнненке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725144"/>
            <a:ext cx="3744416" cy="20354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000">
              <a:srgbClr val="825600">
                <a:alpha val="0"/>
              </a:srgb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362456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994D23"/>
                </a:solidFill>
              </a:rPr>
              <a:t>Поет української нації!</a:t>
            </a:r>
            <a:endParaRPr lang="uk-UA" dirty="0">
              <a:solidFill>
                <a:srgbClr val="994D2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uk-UA" b="1" dirty="0" smtClean="0"/>
              <a:t> </a:t>
            </a:r>
            <a:r>
              <a:rPr lang="uk-UA" sz="5500" b="1" dirty="0" smtClean="0"/>
              <a:t>Шевченко мав непересічні знання із старої і нової історії, прекрасно орієнтувався у живописі, знав і глибоко розумів класичну музику. Все це відбивалося у лексиці його творів, особливо ост. періоду життя — після заслання. Звертаючись до бібл. та </a:t>
            </a:r>
            <a:r>
              <a:rPr lang="uk-UA" sz="5500" b="1" dirty="0" err="1" smtClean="0"/>
              <a:t>антич</a:t>
            </a:r>
            <a:r>
              <a:rPr lang="uk-UA" sz="5500" b="1" dirty="0" smtClean="0"/>
              <a:t>. сюжетів, поет використовує назви </a:t>
            </a:r>
            <a:r>
              <a:rPr lang="uk-UA" sz="5500" b="1" dirty="0" err="1" smtClean="0"/>
              <a:t>відповід</a:t>
            </a:r>
            <a:r>
              <a:rPr lang="uk-UA" sz="5500" b="1" dirty="0" smtClean="0"/>
              <a:t>. </a:t>
            </a:r>
            <a:r>
              <a:rPr lang="uk-UA" sz="5500" b="1" dirty="0" err="1" smtClean="0"/>
              <a:t>кра’їн</a:t>
            </a:r>
            <a:r>
              <a:rPr lang="uk-UA" sz="5500" b="1" dirty="0" smtClean="0"/>
              <a:t>, міст, річок, народів і под. (</a:t>
            </a:r>
            <a:r>
              <a:rPr lang="uk-UA" sz="5500" b="1" dirty="0" err="1" smtClean="0"/>
              <a:t>Віфлієм</a:t>
            </a:r>
            <a:r>
              <a:rPr lang="uk-UA" sz="5500" b="1" dirty="0" smtClean="0"/>
              <a:t>, Іудея, Голгофа, Сіракузи, Колізей, </a:t>
            </a:r>
            <a:r>
              <a:rPr lang="uk-UA" sz="5500" b="1" dirty="0" err="1" smtClean="0"/>
              <a:t>Тібр</a:t>
            </a:r>
            <a:r>
              <a:rPr lang="uk-UA" sz="5500" b="1" dirty="0" smtClean="0"/>
              <a:t>, </a:t>
            </a:r>
            <a:r>
              <a:rPr lang="uk-UA" sz="5500" b="1" dirty="0" err="1" smtClean="0"/>
              <a:t>Скіфія</a:t>
            </a:r>
            <a:r>
              <a:rPr lang="uk-UA" sz="5500" b="1" dirty="0" smtClean="0"/>
              <a:t>), імена реальних людей, богів </a:t>
            </a:r>
            <a:r>
              <a:rPr lang="uk-UA" sz="5500" b="1" dirty="0" err="1" smtClean="0"/>
              <a:t>старогрец</a:t>
            </a:r>
            <a:r>
              <a:rPr lang="uk-UA" sz="5500" b="1" dirty="0" smtClean="0"/>
              <a:t>. і рим. пантеонів, </a:t>
            </a:r>
            <a:r>
              <a:rPr lang="uk-UA" sz="5500" b="1" dirty="0" err="1" smtClean="0"/>
              <a:t>міфіч</a:t>
            </a:r>
            <a:r>
              <a:rPr lang="uk-UA" sz="5500" b="1" dirty="0" smtClean="0"/>
              <a:t>. істот (</a:t>
            </a:r>
            <a:r>
              <a:rPr lang="uk-UA" sz="5500" b="1" dirty="0" err="1" smtClean="0"/>
              <a:t>Декій</a:t>
            </a:r>
            <a:r>
              <a:rPr lang="uk-UA" sz="5500" b="1" dirty="0" smtClean="0"/>
              <a:t>, Нерон, </a:t>
            </a:r>
            <a:r>
              <a:rPr lang="uk-UA" sz="5500" b="1" dirty="0" err="1" smtClean="0"/>
              <a:t>Алкід</a:t>
            </a:r>
            <a:r>
              <a:rPr lang="uk-UA" sz="5500" b="1" dirty="0" smtClean="0"/>
              <a:t>, Венера, Юпітер, Зевс, </a:t>
            </a:r>
            <a:r>
              <a:rPr lang="uk-UA" sz="5500" b="1" dirty="0" err="1" smtClean="0"/>
              <a:t>Пріап</a:t>
            </a:r>
            <a:r>
              <a:rPr lang="uk-UA" sz="5500" b="1" dirty="0" smtClean="0"/>
              <a:t>, Фавн, Медуза, </a:t>
            </a:r>
            <a:r>
              <a:rPr lang="uk-UA" sz="5500" b="1" dirty="0" err="1" smtClean="0"/>
              <a:t>Кіпріда</a:t>
            </a:r>
            <a:r>
              <a:rPr lang="uk-UA" sz="5500" b="1" dirty="0" smtClean="0"/>
              <a:t>), слова на означення </a:t>
            </a:r>
            <a:r>
              <a:rPr lang="uk-UA" sz="5500" b="1" dirty="0" err="1" smtClean="0"/>
              <a:t>етногр</a:t>
            </a:r>
            <a:r>
              <a:rPr lang="uk-UA" sz="5500" b="1" dirty="0" smtClean="0"/>
              <a:t>. і екзот, реалій (</a:t>
            </a:r>
            <a:r>
              <a:rPr lang="uk-UA" sz="5500" b="1" dirty="0" err="1" smtClean="0"/>
              <a:t>гіменей</a:t>
            </a:r>
            <a:r>
              <a:rPr lang="uk-UA" sz="5500" b="1" dirty="0" smtClean="0"/>
              <a:t>, гінекей, єлей, легіони, </a:t>
            </a:r>
            <a:r>
              <a:rPr lang="uk-UA" sz="5500" b="1" dirty="0" err="1" smtClean="0"/>
              <a:t>віссон</a:t>
            </a:r>
            <a:r>
              <a:rPr lang="uk-UA" sz="5500" b="1" dirty="0" smtClean="0"/>
              <a:t>, смоква, бурнус) і под. Ця лексика доповнюється новотворами Т. Шевченка оцінного типу, створеними за </a:t>
            </a:r>
            <a:r>
              <a:rPr lang="uk-UA" sz="5500" b="1" dirty="0" err="1" smtClean="0"/>
              <a:t>церковнослов’ян</a:t>
            </a:r>
            <a:r>
              <a:rPr lang="uk-UA" sz="5500" b="1" dirty="0" smtClean="0"/>
              <a:t>. зразком: </a:t>
            </a:r>
            <a:r>
              <a:rPr lang="uk-UA" sz="5500" b="1" dirty="0" err="1" smtClean="0"/>
              <a:t>злозачаті</a:t>
            </a:r>
            <a:r>
              <a:rPr lang="uk-UA" sz="5500" b="1" dirty="0" smtClean="0"/>
              <a:t>, </a:t>
            </a:r>
            <a:r>
              <a:rPr lang="uk-UA" sz="5500" b="1" dirty="0" err="1" smtClean="0"/>
              <a:t>худосильний</a:t>
            </a:r>
            <a:r>
              <a:rPr lang="uk-UA" sz="5500" b="1" dirty="0" smtClean="0"/>
              <a:t>, довготерпеливий, медоточивий, злототканий, вбогодухий і под. Вона ж є основою образів, які входять у структуру віршів філос. спрямування: про роль митця у </a:t>
            </a:r>
            <a:r>
              <a:rPr lang="uk-UA" sz="5500" b="1" dirty="0" err="1" smtClean="0"/>
              <a:t>сусп-ві</a:t>
            </a:r>
            <a:r>
              <a:rPr lang="uk-UA" sz="5500" b="1" dirty="0" smtClean="0"/>
              <a:t>, про значення пророчого слова, про майбутнє України тощо. У цей же період поет сміливо використовує абстр. лексику </a:t>
            </a:r>
            <a:r>
              <a:rPr lang="uk-UA" sz="5500" b="1" dirty="0" err="1" smtClean="0"/>
              <a:t>старослов’ян</a:t>
            </a:r>
            <a:r>
              <a:rPr lang="uk-UA" sz="5500" b="1" dirty="0" smtClean="0"/>
              <a:t>. походження: суєта, чудеса, </a:t>
            </a:r>
            <a:r>
              <a:rPr lang="uk-UA" sz="5500" b="1" dirty="0" err="1" smtClean="0"/>
              <a:t>беззаконіє</a:t>
            </a:r>
            <a:r>
              <a:rPr lang="uk-UA" sz="5500" b="1" dirty="0" smtClean="0"/>
              <a:t>, </a:t>
            </a:r>
            <a:r>
              <a:rPr lang="uk-UA" sz="5500" b="1" dirty="0" err="1" smtClean="0"/>
              <a:t>криводушіє</a:t>
            </a:r>
            <a:r>
              <a:rPr lang="uk-UA" sz="5500" b="1" dirty="0" smtClean="0"/>
              <a:t>, правда-мста, </a:t>
            </a:r>
            <a:r>
              <a:rPr lang="uk-UA" sz="5500" b="1" dirty="0" err="1" smtClean="0"/>
              <a:t>скорбь</a:t>
            </a:r>
            <a:r>
              <a:rPr lang="uk-UA" sz="5500" b="1" dirty="0" smtClean="0"/>
              <a:t>, печаль та ін. </a:t>
            </a:r>
            <a:br>
              <a:rPr lang="uk-UA" sz="5500" b="1" dirty="0" smtClean="0"/>
            </a:br>
            <a:r>
              <a:rPr lang="uk-UA" sz="5500" b="1" dirty="0" smtClean="0"/>
              <a:t/>
            </a:r>
            <a:br>
              <a:rPr lang="uk-UA" sz="5500" b="1" dirty="0" smtClean="0"/>
            </a:br>
            <a:r>
              <a:rPr lang="uk-UA" sz="5500" b="1" dirty="0" smtClean="0"/>
              <a:t>Творчість Ш. — особливе явище як в історії укр. л-ри, духовної культури взагалі, так і літ. мови. Розвинувши у своїй поезії важливі сусп. ідеї — рівності й братерства суверенних народів, створення гуманного </a:t>
            </a:r>
            <a:r>
              <a:rPr lang="uk-UA" sz="5500" b="1" dirty="0" err="1" smtClean="0"/>
              <a:t>сусп-ва</a:t>
            </a:r>
            <a:r>
              <a:rPr lang="uk-UA" sz="5500" b="1" dirty="0" smtClean="0"/>
              <a:t>, в якому розкриваються найкращі людські якості, привернувши увагу народу України до сучасного й минулого своєї батьківщини, поет майстерно втілив їх у </a:t>
            </a:r>
            <a:r>
              <a:rPr lang="uk-UA" sz="5500" b="1" dirty="0" err="1" smtClean="0"/>
              <a:t>худож</a:t>
            </a:r>
            <a:r>
              <a:rPr lang="uk-UA" sz="5500" b="1" dirty="0" smtClean="0"/>
              <a:t>. текстах. Максимально залучаючи до літ. мови багатства нар. мови, він увів у мовно-літ. практику абстр. лексику — новотвори, церковнослов’янізми, </a:t>
            </a:r>
            <a:r>
              <a:rPr lang="uk-UA" sz="5500" b="1" dirty="0" err="1" smtClean="0"/>
              <a:t>інтернаціоналізми</a:t>
            </a:r>
            <a:r>
              <a:rPr lang="uk-UA" sz="5500" b="1" dirty="0" smtClean="0"/>
              <a:t>. Завдяки творчості Ш. укр. мова постала перед світом як одна з розвинених літ. мов. </a:t>
            </a:r>
            <a:endParaRPr lang="uk-UA" sz="5500" b="1" dirty="0"/>
          </a:p>
        </p:txBody>
      </p:sp>
      <p:pic>
        <p:nvPicPr>
          <p:cNvPr id="4" name="Рисунок 3" descr="Shevchenko-1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681336" cy="229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uk-UA" sz="5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Тарас Григорович Шевченко-Великий  син України!</a:t>
            </a:r>
            <a:r>
              <a:rPr lang="ru-RU" sz="5400" dirty="0" smtClean="0"/>
              <a:t> </a:t>
            </a:r>
            <a:endParaRPr lang="uk-UA" sz="5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3465584" cy="415333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Любов</a:t>
            </a:r>
            <a:r>
              <a:rPr lang="ru-RU" dirty="0" smtClean="0"/>
              <a:t> Тараса </a:t>
            </a:r>
            <a:r>
              <a:rPr lang="ru-RU" dirty="0" err="1" smtClean="0"/>
              <a:t>Шевченка</a:t>
            </a:r>
            <a:r>
              <a:rPr lang="ru-RU" dirty="0" smtClean="0"/>
              <a:t>  до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Батьківщини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безмежна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писав  твори про </a:t>
            </a:r>
            <a:r>
              <a:rPr lang="ru-RU" dirty="0" err="1" smtClean="0"/>
              <a:t>Україну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актуальні</a:t>
            </a:r>
            <a:r>
              <a:rPr lang="ru-RU" dirty="0" smtClean="0"/>
              <a:t> в 19 ст. для нас </a:t>
            </a:r>
            <a:r>
              <a:rPr lang="ru-RU" dirty="0" err="1" smtClean="0"/>
              <a:t>українців</a:t>
            </a:r>
            <a:r>
              <a:rPr lang="ru-RU" dirty="0" smtClean="0"/>
              <a:t> </a:t>
            </a:r>
            <a:r>
              <a:rPr lang="ru-RU" dirty="0" err="1" smtClean="0"/>
              <a:t>залишились</a:t>
            </a:r>
            <a:r>
              <a:rPr lang="ru-RU" dirty="0" smtClean="0"/>
              <a:t> </a:t>
            </a:r>
            <a:r>
              <a:rPr lang="ru-RU" dirty="0" err="1" smtClean="0"/>
              <a:t>актуальними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зараз. В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характеристик,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паралелі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сучасною</a:t>
            </a:r>
            <a:r>
              <a:rPr lang="ru-RU" dirty="0" smtClean="0"/>
              <a:t> </a:t>
            </a:r>
            <a:r>
              <a:rPr lang="ru-RU" dirty="0" err="1" smtClean="0"/>
              <a:t>добою</a:t>
            </a:r>
            <a:r>
              <a:rPr lang="ru-RU" dirty="0" smtClean="0"/>
              <a:t>. Шевченкова  </a:t>
            </a:r>
            <a:r>
              <a:rPr lang="ru-RU" dirty="0" err="1" smtClean="0"/>
              <a:t>творчість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підручник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 </a:t>
            </a:r>
            <a:r>
              <a:rPr lang="ru-RU" dirty="0" err="1" smtClean="0"/>
              <a:t>Дає</a:t>
            </a:r>
            <a:r>
              <a:rPr lang="ru-RU" dirty="0" smtClean="0"/>
              <a:t> нам знати, </a:t>
            </a:r>
            <a:r>
              <a:rPr lang="ru-RU" dirty="0" err="1" smtClean="0"/>
              <a:t>що</a:t>
            </a:r>
            <a:r>
              <a:rPr lang="ru-RU" dirty="0" smtClean="0"/>
              <a:t> погано, а </a:t>
            </a:r>
            <a:r>
              <a:rPr lang="ru-RU" dirty="0" err="1" smtClean="0"/>
              <a:t>що</a:t>
            </a:r>
            <a:r>
              <a:rPr lang="ru-RU" dirty="0" smtClean="0"/>
              <a:t> добре; </a:t>
            </a:r>
            <a:r>
              <a:rPr lang="ru-RU" dirty="0" err="1" smtClean="0"/>
              <a:t>ким</a:t>
            </a:r>
            <a:r>
              <a:rPr lang="ru-RU" dirty="0" smtClean="0"/>
              <a:t> не треба бути, а </a:t>
            </a:r>
            <a:r>
              <a:rPr lang="ru-RU" dirty="0" err="1" smtClean="0"/>
              <a:t>ким</a:t>
            </a:r>
            <a:r>
              <a:rPr lang="ru-RU" dirty="0" smtClean="0"/>
              <a:t> треба. Тарас Григорович Шевченко - </a:t>
            </a:r>
            <a:r>
              <a:rPr lang="ru-RU" dirty="0" err="1" smtClean="0"/>
              <a:t>глибока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яка </a:t>
            </a:r>
            <a:r>
              <a:rPr lang="ru-RU" dirty="0" err="1" smtClean="0"/>
              <a:t>хотіла</a:t>
            </a:r>
            <a:r>
              <a:rPr lang="ru-RU" dirty="0" smtClean="0"/>
              <a:t> </a:t>
            </a:r>
            <a:r>
              <a:rPr lang="ru-RU" dirty="0" err="1" smtClean="0"/>
              <a:t>бачити</a:t>
            </a:r>
            <a:r>
              <a:rPr lang="ru-RU" dirty="0" smtClean="0"/>
              <a:t> людей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,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їхню</a:t>
            </a:r>
            <a:r>
              <a:rPr lang="ru-RU" dirty="0" smtClean="0"/>
              <a:t> </a:t>
            </a:r>
            <a:r>
              <a:rPr lang="ru-RU" dirty="0" err="1" smtClean="0"/>
              <a:t>сутність</a:t>
            </a:r>
            <a:r>
              <a:rPr lang="ru-RU" dirty="0" smtClean="0"/>
              <a:t>, </a:t>
            </a:r>
            <a:r>
              <a:rPr lang="ru-RU" dirty="0" err="1" smtClean="0"/>
              <a:t>зрозуміти</a:t>
            </a:r>
            <a:r>
              <a:rPr lang="ru-RU" dirty="0" smtClean="0"/>
              <a:t> </a:t>
            </a:r>
            <a:r>
              <a:rPr lang="ru-RU" dirty="0" err="1" smtClean="0"/>
              <a:t>кращий</a:t>
            </a:r>
            <a:r>
              <a:rPr lang="ru-RU" dirty="0" smtClean="0"/>
              <a:t> шлях </a:t>
            </a:r>
            <a:r>
              <a:rPr lang="ru-RU" dirty="0" err="1" smtClean="0"/>
              <a:t>життя</a:t>
            </a:r>
            <a:r>
              <a:rPr lang="ru-RU" dirty="0" smtClean="0"/>
              <a:t>, а не той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. Тарас Григорович </a:t>
            </a:r>
            <a:r>
              <a:rPr lang="ru-RU" dirty="0" err="1" smtClean="0"/>
              <a:t>хотів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нам </a:t>
            </a:r>
            <a:r>
              <a:rPr lang="ru-RU" dirty="0" err="1" smtClean="0"/>
              <a:t>кращий</a:t>
            </a:r>
            <a:r>
              <a:rPr lang="ru-RU" dirty="0" smtClean="0"/>
              <a:t> шлях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віршами</a:t>
            </a:r>
            <a:r>
              <a:rPr lang="ru-RU" dirty="0" smtClean="0"/>
              <a:t>, </a:t>
            </a:r>
            <a:r>
              <a:rPr lang="ru-RU" dirty="0" err="1" smtClean="0"/>
              <a:t>творами</a:t>
            </a:r>
            <a:r>
              <a:rPr lang="ru-RU" dirty="0" smtClean="0"/>
              <a:t>, картинами. Великий </a:t>
            </a:r>
            <a:r>
              <a:rPr lang="ru-RU" dirty="0" err="1" smtClean="0"/>
              <a:t>геній</a:t>
            </a:r>
            <a:r>
              <a:rPr lang="ru-RU" dirty="0" smtClean="0"/>
              <a:t> нам дав </a:t>
            </a:r>
            <a:r>
              <a:rPr lang="ru-RU" dirty="0" err="1" smtClean="0"/>
              <a:t>жагу</a:t>
            </a:r>
            <a:r>
              <a:rPr lang="ru-RU" dirty="0" smtClean="0"/>
              <a:t>, </a:t>
            </a:r>
            <a:r>
              <a:rPr lang="ru-RU" dirty="0" err="1" smtClean="0"/>
              <a:t>жагу</a:t>
            </a:r>
            <a:r>
              <a:rPr lang="ru-RU" dirty="0" smtClean="0"/>
              <a:t> до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патріотичний</a:t>
            </a:r>
            <a:r>
              <a:rPr lang="ru-RU" dirty="0" smtClean="0"/>
              <a:t> дух, </a:t>
            </a:r>
            <a:r>
              <a:rPr lang="ru-RU" dirty="0" err="1" smtClean="0"/>
              <a:t>просвіченну</a:t>
            </a:r>
            <a:r>
              <a:rPr lang="ru-RU" dirty="0" smtClean="0"/>
              <a:t> душу, </a:t>
            </a:r>
            <a:r>
              <a:rPr lang="ru-RU" dirty="0" err="1" smtClean="0"/>
              <a:t>людську</a:t>
            </a:r>
            <a:r>
              <a:rPr lang="ru-RU" dirty="0" smtClean="0"/>
              <a:t> душу.</a:t>
            </a:r>
            <a:endParaRPr lang="uk-UA" dirty="0">
              <a:solidFill>
                <a:srgbClr val="663300"/>
              </a:solidFill>
            </a:endParaRPr>
          </a:p>
        </p:txBody>
      </p:sp>
      <p:pic>
        <p:nvPicPr>
          <p:cNvPr id="5" name="Рисунок 4" descr="рррррррррррррррр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916832"/>
            <a:ext cx="3080241" cy="3728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16035922555555555555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4464496" cy="5535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6165304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Тарас</a:t>
            </a:r>
            <a:r>
              <a:rPr lang="uk-UA" baseline="0" dirty="0" smtClean="0"/>
              <a:t>  Григорович Шевченко</a:t>
            </a:r>
            <a:endParaRPr lang="uk-UA" dirty="0"/>
          </a:p>
        </p:txBody>
      </p:sp>
      <p:sp>
        <p:nvSpPr>
          <p:cNvPr id="28674" name="AutoShape 2" descr="Фото - портрет Тараса Григоровича Шевченка"/>
          <p:cNvSpPr>
            <a:spLocks noChangeAspect="1" noChangeArrowheads="1"/>
          </p:cNvSpPr>
          <p:nvPr/>
        </p:nvSpPr>
        <p:spPr bwMode="auto">
          <a:xfrm>
            <a:off x="179388" y="-53506688"/>
            <a:ext cx="1839912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1"/>
            <a:ext cx="2592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Як умру, то </a:t>
            </a:r>
            <a:r>
              <a:rPr lang="ru-RU" sz="1400" dirty="0" err="1" smtClean="0"/>
              <a:t>поховайте</a:t>
            </a:r>
            <a:endParaRPr lang="ru-RU" sz="1400" dirty="0" smtClean="0"/>
          </a:p>
          <a:p>
            <a:r>
              <a:rPr lang="ru-RU" sz="1400" dirty="0" smtClean="0"/>
              <a:t>Мене на </a:t>
            </a:r>
            <a:r>
              <a:rPr lang="ru-RU" sz="1400" dirty="0" err="1" smtClean="0"/>
              <a:t>могилі</a:t>
            </a:r>
            <a:endParaRPr lang="ru-RU" sz="1400" dirty="0" smtClean="0"/>
          </a:p>
          <a:p>
            <a:r>
              <a:rPr lang="ru-RU" sz="1400" dirty="0" err="1" smtClean="0"/>
              <a:t>Серед</a:t>
            </a:r>
            <a:r>
              <a:rPr lang="ru-RU" sz="1400" dirty="0" smtClean="0"/>
              <a:t> степу широкого</a:t>
            </a:r>
          </a:p>
          <a:p>
            <a:r>
              <a:rPr lang="ru-RU" sz="1400" dirty="0" smtClean="0"/>
              <a:t>На </a:t>
            </a:r>
            <a:r>
              <a:rPr lang="ru-RU" sz="1400" dirty="0" err="1" smtClean="0"/>
              <a:t>Вкраїні</a:t>
            </a:r>
            <a:r>
              <a:rPr lang="ru-RU" sz="1400" dirty="0" smtClean="0"/>
              <a:t> </a:t>
            </a:r>
            <a:r>
              <a:rPr lang="ru-RU" sz="1400" dirty="0" err="1" smtClean="0"/>
              <a:t>милій</a:t>
            </a:r>
            <a:r>
              <a:rPr lang="ru-RU" sz="1400" dirty="0" smtClean="0"/>
              <a:t>,</a:t>
            </a:r>
          </a:p>
          <a:p>
            <a:r>
              <a:rPr lang="ru-RU" sz="1400" dirty="0" err="1" smtClean="0"/>
              <a:t>Щоб</a:t>
            </a:r>
            <a:r>
              <a:rPr lang="ru-RU" sz="1400" dirty="0" smtClean="0"/>
              <a:t> лани </a:t>
            </a:r>
            <a:r>
              <a:rPr lang="ru-RU" sz="1400" dirty="0" err="1" smtClean="0"/>
              <a:t>широкополі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І </a:t>
            </a:r>
            <a:r>
              <a:rPr lang="ru-RU" sz="1400" dirty="0" err="1" smtClean="0"/>
              <a:t>Дніпро</a:t>
            </a:r>
            <a:r>
              <a:rPr lang="ru-RU" sz="1400" dirty="0" smtClean="0"/>
              <a:t>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кручі</a:t>
            </a:r>
            <a:endParaRPr lang="ru-RU" sz="1400" dirty="0" smtClean="0"/>
          </a:p>
          <a:p>
            <a:r>
              <a:rPr lang="ru-RU" sz="1400" dirty="0" err="1" smtClean="0"/>
              <a:t>Було</a:t>
            </a:r>
            <a:r>
              <a:rPr lang="ru-RU" sz="1400" dirty="0" smtClean="0"/>
              <a:t> видно,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чути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Як реве ревучий.</a:t>
            </a:r>
          </a:p>
          <a:p>
            <a:r>
              <a:rPr lang="ru-RU" sz="1400" dirty="0" smtClean="0"/>
              <a:t>Як </a:t>
            </a:r>
            <a:r>
              <a:rPr lang="ru-RU" sz="1400" dirty="0" err="1" smtClean="0"/>
              <a:t>понесе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endParaRPr lang="ru-RU" sz="1400" dirty="0" smtClean="0"/>
          </a:p>
          <a:p>
            <a:r>
              <a:rPr lang="ru-RU" sz="1400" dirty="0" smtClean="0"/>
              <a:t>У </a:t>
            </a:r>
            <a:r>
              <a:rPr lang="ru-RU" sz="1400" dirty="0" err="1" smtClean="0"/>
              <a:t>синєє</a:t>
            </a:r>
            <a:r>
              <a:rPr lang="ru-RU" sz="1400" dirty="0" smtClean="0"/>
              <a:t> море</a:t>
            </a:r>
          </a:p>
          <a:p>
            <a:r>
              <a:rPr lang="ru-RU" sz="1400" dirty="0" smtClean="0"/>
              <a:t>Кров ворожу... </a:t>
            </a:r>
            <a:r>
              <a:rPr lang="ru-RU" sz="1400" dirty="0" err="1" smtClean="0"/>
              <a:t>отойді</a:t>
            </a:r>
            <a:r>
              <a:rPr lang="ru-RU" sz="1400" dirty="0" smtClean="0"/>
              <a:t> я</a:t>
            </a:r>
          </a:p>
          <a:p>
            <a:r>
              <a:rPr lang="ru-RU" sz="1400" dirty="0" smtClean="0"/>
              <a:t>І лани </a:t>
            </a:r>
            <a:r>
              <a:rPr lang="ru-RU" sz="1400" dirty="0" err="1" smtClean="0"/>
              <a:t>і</a:t>
            </a:r>
            <a:r>
              <a:rPr lang="ru-RU" sz="1400" dirty="0" smtClean="0"/>
              <a:t> гори — </a:t>
            </a:r>
          </a:p>
          <a:p>
            <a:r>
              <a:rPr lang="ru-RU" sz="1400" dirty="0" smtClean="0"/>
              <a:t>Все покину,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полину</a:t>
            </a:r>
            <a:endParaRPr lang="ru-RU" sz="1400" dirty="0" smtClean="0"/>
          </a:p>
          <a:p>
            <a:r>
              <a:rPr lang="ru-RU" sz="1400" dirty="0" smtClean="0"/>
              <a:t>До самого Бога</a:t>
            </a:r>
          </a:p>
          <a:p>
            <a:r>
              <a:rPr lang="ru-RU" sz="1400" dirty="0" err="1" smtClean="0"/>
              <a:t>Молитися</a:t>
            </a:r>
            <a:r>
              <a:rPr lang="ru-RU" sz="1400" dirty="0" smtClean="0"/>
              <a:t>... а до того</a:t>
            </a:r>
          </a:p>
          <a:p>
            <a:r>
              <a:rPr lang="ru-RU" sz="1400" dirty="0" smtClean="0"/>
              <a:t>Я не знаю Бога.</a:t>
            </a:r>
          </a:p>
          <a:p>
            <a:r>
              <a:rPr lang="ru-RU" sz="1400" dirty="0" err="1" smtClean="0"/>
              <a:t>Поховайте</a:t>
            </a:r>
            <a:r>
              <a:rPr lang="ru-RU" sz="1400" dirty="0" smtClean="0"/>
              <a:t> та вставайте,</a:t>
            </a:r>
          </a:p>
          <a:p>
            <a:r>
              <a:rPr lang="ru-RU" sz="1400" dirty="0" err="1" smtClean="0"/>
              <a:t>Кайдани</a:t>
            </a:r>
            <a:r>
              <a:rPr lang="ru-RU" sz="1400" dirty="0" smtClean="0"/>
              <a:t> </a:t>
            </a:r>
            <a:r>
              <a:rPr lang="ru-RU" sz="1400" dirty="0" err="1" smtClean="0"/>
              <a:t>порвіте</a:t>
            </a:r>
            <a:endParaRPr lang="ru-RU" sz="1400" dirty="0" smtClean="0"/>
          </a:p>
          <a:p>
            <a:r>
              <a:rPr lang="ru-RU" sz="1400" dirty="0" smtClean="0"/>
              <a:t>І </a:t>
            </a:r>
            <a:r>
              <a:rPr lang="ru-RU" sz="1400" dirty="0" err="1" smtClean="0"/>
              <a:t>вражою</a:t>
            </a:r>
            <a:r>
              <a:rPr lang="ru-RU" sz="1400" dirty="0" smtClean="0"/>
              <a:t> злою </a:t>
            </a:r>
            <a:r>
              <a:rPr lang="ru-RU" sz="1400" dirty="0" err="1" smtClean="0"/>
              <a:t>кров’ю</a:t>
            </a:r>
            <a:endParaRPr lang="ru-RU" sz="1400" dirty="0" smtClean="0"/>
          </a:p>
          <a:p>
            <a:r>
              <a:rPr lang="ru-RU" sz="1400" dirty="0" smtClean="0"/>
              <a:t>Волю </a:t>
            </a:r>
            <a:r>
              <a:rPr lang="ru-RU" sz="1400" dirty="0" err="1" smtClean="0"/>
              <a:t>окропіте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І мене в </a:t>
            </a:r>
            <a:r>
              <a:rPr lang="ru-RU" sz="1400" dirty="0" err="1" smtClean="0"/>
              <a:t>сем’ї</a:t>
            </a:r>
            <a:r>
              <a:rPr lang="ru-RU" sz="1400" dirty="0" smtClean="0"/>
              <a:t> </a:t>
            </a:r>
            <a:r>
              <a:rPr lang="ru-RU" sz="1400" dirty="0" err="1" smtClean="0"/>
              <a:t>великій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В </a:t>
            </a:r>
            <a:r>
              <a:rPr lang="ru-RU" sz="1400" dirty="0" err="1" smtClean="0"/>
              <a:t>сем’ї</a:t>
            </a:r>
            <a:r>
              <a:rPr lang="ru-RU" sz="1400" dirty="0" smtClean="0"/>
              <a:t> </a:t>
            </a:r>
            <a:r>
              <a:rPr lang="ru-RU" sz="1400" dirty="0" err="1" smtClean="0"/>
              <a:t>вольній</a:t>
            </a:r>
            <a:r>
              <a:rPr lang="ru-RU" sz="1400" dirty="0" smtClean="0"/>
              <a:t>, </a:t>
            </a:r>
            <a:r>
              <a:rPr lang="ru-RU" sz="1400" dirty="0" err="1" smtClean="0"/>
              <a:t>новій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Не забудьте </a:t>
            </a:r>
            <a:r>
              <a:rPr lang="ru-RU" sz="1400" dirty="0" err="1" smtClean="0"/>
              <a:t>пом’янути</a:t>
            </a:r>
            <a:endParaRPr lang="ru-RU" sz="1400" dirty="0" smtClean="0"/>
          </a:p>
          <a:p>
            <a:r>
              <a:rPr lang="ru-RU" sz="1400" dirty="0" err="1" smtClean="0"/>
              <a:t>Незлим</a:t>
            </a:r>
            <a:r>
              <a:rPr lang="ru-RU" sz="1400" dirty="0" smtClean="0"/>
              <a:t> тихим словом.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28184" y="5805264"/>
            <a:ext cx="27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Підготувала</a:t>
            </a:r>
            <a:endParaRPr lang="ru-RU" dirty="0" smtClean="0"/>
          </a:p>
          <a:p>
            <a:r>
              <a:rPr lang="ru-RU" dirty="0" err="1" smtClean="0"/>
              <a:t>учениця</a:t>
            </a:r>
            <a:r>
              <a:rPr lang="ru-RU" dirty="0" smtClean="0"/>
              <a:t> 9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ru-RU" dirty="0" err="1" smtClean="0"/>
              <a:t>Дорощук</a:t>
            </a:r>
            <a:r>
              <a:rPr lang="ru-RU" dirty="0" smtClean="0"/>
              <a:t> </a:t>
            </a:r>
            <a:r>
              <a:rPr lang="ru-RU" dirty="0" err="1" smtClean="0"/>
              <a:t>Соломія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Constantia" pitchFamily="18" charset="0"/>
              </a:rPr>
              <a:t>Т.Шевченко – син народу</a:t>
            </a:r>
            <a:endParaRPr lang="uk-UA" sz="5400" dirty="0">
              <a:latin typeface="Constant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950096" cy="492095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Т. Г. Шевченко — центральна постать українського літературного процесу </a:t>
            </a:r>
            <a:r>
              <a:rPr lang="arn-CL" sz="1200" dirty="0" smtClean="0">
                <a:solidFill>
                  <a:schemeClr val="accent1">
                    <a:lumMod val="75000"/>
                  </a:schemeClr>
                </a:solidFill>
              </a:rPr>
              <a:t>XIX 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ст. Його творчість мала вирішальне значення в становленні й розвитку нової української літератури, утвердивши в ній загальнолюдські демократичні цінності та піднісши її до рівня передових літератур світу. У своїй поезії Шевченко звернувся до тем, проблем та ідей (соціальних, політичних, філософських, історичних, художніх), які до нього ще не порушувалися в українській літературі або порушувалися надто несміливо й соціально обмежено. Збагачуючи українську літературу новими життєвими темами й ідеями, Шевченко став новатором і в пошуках нових художніх форм та засобів. Автор «Кобзаря» виробляв і утверджував нове художнє мислення. Його роль в історії української літератури більша, ніж роль Пушкіна в російській, Міцкевича — в польській літературі. Його значення в розвитку передової вітчизняної суспільної думки, соціальної і національної свідомості народу не менше, ніж в історії поезії.</a:t>
            </a:r>
            <a:endParaRPr lang="uk-UA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тарас-шевченко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6425" y="1676400"/>
            <a:ext cx="3636708" cy="48489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accent6"/>
            </a:solidFill>
          </a:ln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uk-UA" sz="54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Драматургічна  спадщина поета.</a:t>
            </a:r>
            <a:endParaRPr lang="uk-UA" sz="54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1844825"/>
            <a:ext cx="6408712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Constantia" pitchFamily="18" charset="0"/>
              </a:rPr>
              <a:t>Тарас Шевченко </a:t>
            </a:r>
            <a:r>
              <a:rPr lang="ru-RU" sz="1100" dirty="0" err="1" smtClean="0">
                <a:latin typeface="Constantia" pitchFamily="18" charset="0"/>
              </a:rPr>
              <a:t>впродовж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усього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свого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життя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цікавився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багатьма</a:t>
            </a:r>
            <a:r>
              <a:rPr lang="ru-RU" sz="1100" dirty="0" smtClean="0">
                <a:latin typeface="Constantia" pitchFamily="18" charset="0"/>
              </a:rPr>
              <a:t> жанрами </a:t>
            </a:r>
            <a:r>
              <a:rPr lang="ru-RU" sz="1100" dirty="0" err="1" smtClean="0">
                <a:latin typeface="Constantia" pitchFamily="18" charset="0"/>
              </a:rPr>
              <a:t>літератури</a:t>
            </a:r>
            <a:r>
              <a:rPr lang="ru-RU" sz="1100" dirty="0" smtClean="0">
                <a:latin typeface="Constantia" pitchFamily="18" charset="0"/>
              </a:rPr>
              <a:t>, в тому </a:t>
            </a:r>
            <a:r>
              <a:rPr lang="ru-RU" sz="1100" dirty="0" err="1" smtClean="0">
                <a:latin typeface="Constantia" pitchFamily="18" charset="0"/>
              </a:rPr>
              <a:t>числі</a:t>
            </a:r>
            <a:r>
              <a:rPr lang="ru-RU" sz="1100" dirty="0" smtClean="0">
                <a:latin typeface="Constantia" pitchFamily="18" charset="0"/>
              </a:rPr>
              <a:t> драмою, </a:t>
            </a:r>
            <a:r>
              <a:rPr lang="ru-RU" sz="1100" dirty="0" err="1" smtClean="0">
                <a:latin typeface="Constantia" pitchFamily="18" charset="0"/>
              </a:rPr>
              <a:t>хоча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його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драматургічна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спадщина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вичерпується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однією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завершеною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п'єсою</a:t>
            </a:r>
            <a:r>
              <a:rPr lang="ru-RU" sz="1100" dirty="0" smtClean="0">
                <a:latin typeface="Constantia" pitchFamily="18" charset="0"/>
              </a:rPr>
              <a:t> „</a:t>
            </a:r>
            <a:r>
              <a:rPr lang="ru-RU" sz="1100" dirty="0" err="1" smtClean="0">
                <a:latin typeface="Constantia" pitchFamily="18" charset="0"/>
              </a:rPr>
              <a:t>Назар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Стодоля</a:t>
            </a:r>
            <a:r>
              <a:rPr lang="ru-RU" sz="1100" dirty="0" smtClean="0">
                <a:latin typeface="Constantia" pitchFamily="18" charset="0"/>
              </a:rPr>
              <a:t>" (1843), </a:t>
            </a:r>
            <a:r>
              <a:rPr lang="ru-RU" sz="1100" dirty="0" err="1" smtClean="0">
                <a:latin typeface="Constantia" pitchFamily="18" charset="0"/>
              </a:rPr>
              <a:t>уривком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з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третьої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дії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російсько­мовної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історичної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драми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чи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трагедії</a:t>
            </a:r>
            <a:r>
              <a:rPr lang="ru-RU" sz="1100" dirty="0" smtClean="0">
                <a:latin typeface="Constantia" pitchFamily="18" charset="0"/>
              </a:rPr>
              <a:t> „Никита Гай­дай" (1841) та </a:t>
            </a:r>
            <a:r>
              <a:rPr lang="ru-RU" sz="1100" dirty="0" err="1" smtClean="0">
                <a:latin typeface="Constantia" pitchFamily="18" charset="0"/>
              </a:rPr>
              <a:t>незнайденою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чи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ненаписаною</a:t>
            </a:r>
            <a:r>
              <a:rPr lang="ru-RU" sz="1100" dirty="0" smtClean="0">
                <a:latin typeface="Constantia" pitchFamily="18" charset="0"/>
              </a:rPr>
              <a:t> драмою „Слепая красавица". </a:t>
            </a:r>
            <a:r>
              <a:rPr lang="ru-RU" sz="1100" dirty="0" err="1" smtClean="0">
                <a:latin typeface="Constantia" pitchFamily="18" charset="0"/>
              </a:rPr>
              <a:t>Незважаючи</a:t>
            </a:r>
            <a:r>
              <a:rPr lang="ru-RU" sz="1100" dirty="0" smtClean="0">
                <a:latin typeface="Constantia" pitchFamily="18" charset="0"/>
              </a:rPr>
              <a:t> на </a:t>
            </a:r>
            <a:r>
              <a:rPr lang="ru-RU" sz="1100" dirty="0" err="1" smtClean="0">
                <a:latin typeface="Constantia" pitchFamily="18" charset="0"/>
              </a:rPr>
              <a:t>це</a:t>
            </a:r>
            <a:r>
              <a:rPr lang="ru-RU" sz="1100" dirty="0" smtClean="0">
                <a:latin typeface="Constantia" pitchFamily="18" charset="0"/>
              </a:rPr>
              <a:t>, Шевченкова </a:t>
            </a:r>
            <a:r>
              <a:rPr lang="ru-RU" sz="1100" dirty="0" err="1" smtClean="0">
                <a:latin typeface="Constantia" pitchFamily="18" charset="0"/>
              </a:rPr>
              <a:t>драматургія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є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значущою</a:t>
            </a:r>
            <a:r>
              <a:rPr lang="ru-RU" sz="1100" dirty="0" smtClean="0">
                <a:latin typeface="Constantia" pitchFamily="18" charset="0"/>
              </a:rPr>
              <a:t> в </a:t>
            </a:r>
            <a:r>
              <a:rPr lang="ru-RU" sz="1100" dirty="0" err="1" smtClean="0">
                <a:latin typeface="Constantia" pitchFamily="18" charset="0"/>
              </a:rPr>
              <a:t>контексті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його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ху­дожньої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творчости</a:t>
            </a:r>
            <a:r>
              <a:rPr lang="ru-RU" sz="1100" dirty="0" smtClean="0">
                <a:latin typeface="Constantia" pitchFamily="18" charset="0"/>
              </a:rPr>
              <a:t>.</a:t>
            </a:r>
          </a:p>
          <a:p>
            <a:r>
              <a:rPr lang="ru-RU" sz="1100" dirty="0" err="1" smtClean="0">
                <a:latin typeface="Constantia" pitchFamily="18" charset="0"/>
              </a:rPr>
              <a:t>Геніяльний</a:t>
            </a:r>
            <a:r>
              <a:rPr lang="ru-RU" sz="1100" dirty="0" smtClean="0">
                <a:latin typeface="Constantia" pitchFamily="18" charset="0"/>
              </a:rPr>
              <a:t> поет </a:t>
            </a:r>
            <a:r>
              <a:rPr lang="ru-RU" sz="1100" dirty="0" err="1" smtClean="0">
                <a:latin typeface="Constantia" pitchFamily="18" charset="0"/>
              </a:rPr>
              <a:t>мав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яскраво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виражене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відчуття</a:t>
            </a:r>
            <a:r>
              <a:rPr lang="ru-RU" sz="1100" dirty="0" smtClean="0">
                <a:latin typeface="Constantia" pitchFamily="18" charset="0"/>
              </a:rPr>
              <a:t> драматурга – </a:t>
            </a:r>
            <a:r>
              <a:rPr lang="ru-RU" sz="1100" dirty="0" err="1" smtClean="0">
                <a:latin typeface="Constantia" pitchFamily="18" charset="0"/>
              </a:rPr>
              <a:t>навіть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незначна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побутова</a:t>
            </a:r>
            <a:r>
              <a:rPr lang="ru-RU" sz="1100" dirty="0" smtClean="0">
                <a:latin typeface="Constantia" pitchFamily="18" charset="0"/>
              </a:rPr>
              <a:t> сценка могла </a:t>
            </a:r>
            <a:r>
              <a:rPr lang="ru-RU" sz="1100" dirty="0" err="1" smtClean="0">
                <a:latin typeface="Constantia" pitchFamily="18" charset="0"/>
              </a:rPr>
              <a:t>викликати</a:t>
            </a:r>
            <a:r>
              <a:rPr lang="ru-RU" sz="1100" dirty="0" smtClean="0">
                <a:latin typeface="Constantia" pitchFamily="18" charset="0"/>
              </a:rPr>
              <a:t> в </a:t>
            </a:r>
            <a:r>
              <a:rPr lang="ru-RU" sz="1100" dirty="0" err="1" smtClean="0">
                <a:latin typeface="Constantia" pitchFamily="18" charset="0"/>
              </a:rPr>
              <a:t>нього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бажан­ня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написати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драматичний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твір</a:t>
            </a:r>
            <a:r>
              <a:rPr lang="ru-RU" sz="1100" dirty="0" smtClean="0">
                <a:latin typeface="Constantia" pitchFamily="18" charset="0"/>
              </a:rPr>
              <a:t>. „</a:t>
            </a:r>
            <a:r>
              <a:rPr lang="ru-RU" sz="1100" dirty="0" err="1" smtClean="0">
                <a:latin typeface="Constantia" pitchFamily="18" charset="0"/>
              </a:rPr>
              <a:t>Щоденник</a:t>
            </a:r>
            <a:r>
              <a:rPr lang="ru-RU" sz="1100" dirty="0" smtClean="0">
                <a:latin typeface="Constantia" pitchFamily="18" charset="0"/>
              </a:rPr>
              <a:t>" </a:t>
            </a:r>
            <a:r>
              <a:rPr lang="ru-RU" sz="1100" dirty="0" err="1" smtClean="0">
                <a:latin typeface="Constantia" pitchFamily="18" charset="0"/>
              </a:rPr>
              <a:t>зафіксував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його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вра­ження</a:t>
            </a:r>
            <a:r>
              <a:rPr lang="ru-RU" sz="1100" dirty="0" smtClean="0">
                <a:latin typeface="Constantia" pitchFamily="18" charset="0"/>
              </a:rPr>
              <a:t> „о побоище, происшедшем между будущим тестем и буду­щим зятем", </a:t>
            </a:r>
            <a:r>
              <a:rPr lang="ru-RU" sz="1100" dirty="0" err="1" smtClean="0">
                <a:latin typeface="Constantia" pitchFamily="18" charset="0"/>
              </a:rPr>
              <a:t>з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чого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можна</a:t>
            </a:r>
            <a:r>
              <a:rPr lang="ru-RU" sz="1100" dirty="0" smtClean="0">
                <a:latin typeface="Constantia" pitchFamily="18" charset="0"/>
              </a:rPr>
              <a:t> „вы­кроить водевиль [...] для здешней публики". </a:t>
            </a:r>
            <a:r>
              <a:rPr lang="ru-RU" sz="1100" dirty="0" err="1" smtClean="0">
                <a:latin typeface="Constantia" pitchFamily="18" charset="0"/>
              </a:rPr>
              <a:t>Майбутній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твір</a:t>
            </a:r>
            <a:r>
              <a:rPr lang="ru-RU" sz="1100" dirty="0" smtClean="0">
                <a:latin typeface="Constantia" pitchFamily="18" charset="0"/>
              </a:rPr>
              <a:t> уже </a:t>
            </a:r>
            <a:r>
              <a:rPr lang="ru-RU" sz="1100" dirty="0" err="1" smtClean="0">
                <a:latin typeface="Constantia" pitchFamily="18" charset="0"/>
              </a:rPr>
              <a:t>мав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назву</a:t>
            </a:r>
            <a:r>
              <a:rPr lang="ru-RU" sz="1100" dirty="0" smtClean="0">
                <a:latin typeface="Constantia" pitchFamily="18" charset="0"/>
              </a:rPr>
              <a:t> „Свадебный подарок, или Недошитая кофта" (</a:t>
            </a:r>
            <a:r>
              <a:rPr lang="ru-RU" sz="1100" dirty="0" err="1" smtClean="0">
                <a:latin typeface="Constantia" pitchFamily="18" charset="0"/>
              </a:rPr>
              <a:t>первісно</a:t>
            </a:r>
            <a:r>
              <a:rPr lang="ru-RU" sz="1100" dirty="0" smtClean="0">
                <a:latin typeface="Constantia" pitchFamily="18" charset="0"/>
              </a:rPr>
              <a:t>: „Приданое, или Недошитая коф­та"), </a:t>
            </a:r>
            <a:r>
              <a:rPr lang="ru-RU" sz="1100" dirty="0" err="1" smtClean="0">
                <a:latin typeface="Constantia" pitchFamily="18" charset="0"/>
              </a:rPr>
              <a:t>однак</a:t>
            </a:r>
            <a:r>
              <a:rPr lang="ru-RU" sz="1100" dirty="0" smtClean="0">
                <a:latin typeface="Constantia" pitchFamily="18" charset="0"/>
              </a:rPr>
              <a:t> так </a:t>
            </a:r>
            <a:r>
              <a:rPr lang="ru-RU" sz="1100" dirty="0" err="1" smtClean="0">
                <a:latin typeface="Constantia" pitchFamily="18" charset="0"/>
              </a:rPr>
              <a:t>і</a:t>
            </a:r>
            <a:r>
              <a:rPr lang="ru-RU" sz="1100" dirty="0" smtClean="0">
                <a:latin typeface="Constantia" pitchFamily="18" charset="0"/>
              </a:rPr>
              <a:t> не </a:t>
            </a:r>
            <a:r>
              <a:rPr lang="ru-RU" sz="1100" dirty="0" err="1" smtClean="0">
                <a:latin typeface="Constantia" pitchFamily="18" charset="0"/>
              </a:rPr>
              <a:t>з'явився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дру­ком</a:t>
            </a:r>
            <a:r>
              <a:rPr lang="ru-RU" sz="1100" dirty="0" smtClean="0">
                <a:latin typeface="Constantia" pitchFamily="18" charset="0"/>
              </a:rPr>
              <a:t>.</a:t>
            </a:r>
          </a:p>
          <a:p>
            <a:r>
              <a:rPr lang="ru-RU" sz="1100" dirty="0" smtClean="0">
                <a:latin typeface="Constantia" pitchFamily="18" charset="0"/>
              </a:rPr>
              <a:t>На </a:t>
            </a:r>
            <a:r>
              <a:rPr lang="ru-RU" sz="1100" dirty="0" err="1" smtClean="0">
                <a:latin typeface="Constantia" pitchFamily="18" charset="0"/>
              </a:rPr>
              <a:t>основі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інформації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з</a:t>
            </a:r>
            <a:r>
              <a:rPr lang="ru-RU" sz="1100" dirty="0" smtClean="0">
                <a:latin typeface="Constantia" pitchFamily="18" charset="0"/>
              </a:rPr>
              <a:t> листа Т. </a:t>
            </a:r>
            <a:r>
              <a:rPr lang="ru-RU" sz="1100" dirty="0" err="1" smtClean="0">
                <a:latin typeface="Constantia" pitchFamily="18" charset="0"/>
              </a:rPr>
              <a:t>Шевченка</a:t>
            </a:r>
            <a:r>
              <a:rPr lang="ru-RU" sz="1100" dirty="0" smtClean="0">
                <a:latin typeface="Constantia" pitchFamily="18" charset="0"/>
              </a:rPr>
              <a:t> до Г. </a:t>
            </a:r>
            <a:r>
              <a:rPr lang="ru-RU" sz="1100" dirty="0" err="1" smtClean="0">
                <a:latin typeface="Constantia" pitchFamily="18" charset="0"/>
              </a:rPr>
              <a:t>Квітки-Основ'яненка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від</a:t>
            </a:r>
            <a:r>
              <a:rPr lang="ru-RU" sz="1100" dirty="0" smtClean="0">
                <a:latin typeface="Constantia" pitchFamily="18" charset="0"/>
              </a:rPr>
              <a:t> 8 </a:t>
            </a:r>
            <a:r>
              <a:rPr lang="ru-RU" sz="1100" dirty="0" err="1" smtClean="0">
                <a:latin typeface="Constantia" pitchFamily="18" charset="0"/>
              </a:rPr>
              <a:t>грудня</a:t>
            </a:r>
            <a:r>
              <a:rPr lang="ru-RU" sz="1100" dirty="0" smtClean="0">
                <a:latin typeface="Constantia" pitchFamily="18" charset="0"/>
              </a:rPr>
              <a:t> 1841 р. </a:t>
            </a:r>
            <a:r>
              <a:rPr lang="ru-RU" sz="1100" dirty="0" err="1" smtClean="0">
                <a:latin typeface="Constantia" pitchFamily="18" charset="0"/>
              </a:rPr>
              <a:t>серед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драматичних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творів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дослідники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чомусь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вміщають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і</a:t>
            </a:r>
            <a:r>
              <a:rPr lang="ru-RU" sz="1100" dirty="0" smtClean="0">
                <a:latin typeface="Constantia" pitchFamily="18" charset="0"/>
              </a:rPr>
              <a:t> „Песню ка­раульного у тюрьмы" (1841). </a:t>
            </a:r>
            <a:r>
              <a:rPr lang="ru-RU" sz="1100" dirty="0" err="1" smtClean="0">
                <a:latin typeface="Constantia" pitchFamily="18" charset="0"/>
              </a:rPr>
              <a:t>До­слідники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вважають</a:t>
            </a:r>
            <a:r>
              <a:rPr lang="ru-RU" sz="1100" dirty="0" smtClean="0">
                <a:latin typeface="Constantia" pitchFamily="18" charset="0"/>
              </a:rPr>
              <a:t>, </a:t>
            </a:r>
            <a:r>
              <a:rPr lang="ru-RU" sz="1100" dirty="0" err="1" smtClean="0">
                <a:latin typeface="Constantia" pitchFamily="18" charset="0"/>
              </a:rPr>
              <a:t>що</a:t>
            </a:r>
            <a:r>
              <a:rPr lang="ru-RU" sz="1100" dirty="0" smtClean="0">
                <a:latin typeface="Constantia" pitchFamily="18" charset="0"/>
              </a:rPr>
              <a:t> вона </a:t>
            </a:r>
            <a:r>
              <a:rPr lang="ru-RU" sz="1100" dirty="0" err="1" smtClean="0">
                <a:latin typeface="Constantia" pitchFamily="18" charset="0"/>
              </a:rPr>
              <a:t>була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з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незнайденої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мелодрами</a:t>
            </a:r>
            <a:r>
              <a:rPr lang="ru-RU" sz="1100" dirty="0" smtClean="0">
                <a:latin typeface="Constantia" pitchFamily="18" charset="0"/>
              </a:rPr>
              <a:t> „Невеста", </a:t>
            </a:r>
            <a:r>
              <a:rPr lang="ru-RU" sz="1100" dirty="0" err="1" smtClean="0">
                <a:latin typeface="Constantia" pitchFamily="18" charset="0"/>
              </a:rPr>
              <a:t>і</a:t>
            </a:r>
            <a:r>
              <a:rPr lang="ru-RU" sz="1100" dirty="0" smtClean="0">
                <a:latin typeface="Constantia" pitchFamily="18" charset="0"/>
              </a:rPr>
              <a:t> часто </a:t>
            </a:r>
            <a:r>
              <a:rPr lang="ru-RU" sz="1100" dirty="0" err="1" smtClean="0">
                <a:latin typeface="Constantia" pitchFamily="18" charset="0"/>
              </a:rPr>
              <a:t>ототожнюють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її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із</a:t>
            </a:r>
            <a:r>
              <a:rPr lang="ru-RU" sz="1100" dirty="0" smtClean="0">
                <a:latin typeface="Constantia" pitchFamily="18" charset="0"/>
              </a:rPr>
              <a:t> драмою „Никита Гайдай". „Пес­ня" </a:t>
            </a:r>
            <a:r>
              <a:rPr lang="ru-RU" sz="1100" dirty="0" err="1" smtClean="0">
                <a:latin typeface="Constantia" pitchFamily="18" charset="0"/>
              </a:rPr>
              <a:t>нагадує</a:t>
            </a:r>
            <a:r>
              <a:rPr lang="ru-RU" sz="1100" dirty="0" smtClean="0">
                <a:latin typeface="Constantia" pitchFamily="18" charset="0"/>
              </a:rPr>
              <a:t> початок </a:t>
            </a:r>
            <a:r>
              <a:rPr lang="ru-RU" sz="1100" dirty="0" err="1" smtClean="0">
                <a:latin typeface="Constantia" pitchFamily="18" charset="0"/>
              </a:rPr>
              <a:t>баладної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чи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казкової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історії</a:t>
            </a:r>
            <a:r>
              <a:rPr lang="ru-RU" sz="1100" dirty="0" smtClean="0">
                <a:latin typeface="Constantia" pitchFamily="18" charset="0"/>
              </a:rPr>
              <a:t> про старого </a:t>
            </a:r>
            <a:r>
              <a:rPr lang="ru-RU" sz="1100" dirty="0" err="1" smtClean="0">
                <a:latin typeface="Constantia" pitchFamily="18" charset="0"/>
              </a:rPr>
              <a:t>воєводу</a:t>
            </a:r>
            <a:r>
              <a:rPr lang="ru-RU" sz="1100" dirty="0" smtClean="0">
                <a:latin typeface="Constantia" pitchFamily="18" charset="0"/>
              </a:rPr>
              <a:t> та </a:t>
            </a:r>
            <a:r>
              <a:rPr lang="ru-RU" sz="1100" dirty="0" err="1" smtClean="0">
                <a:latin typeface="Constantia" pitchFamily="18" charset="0"/>
              </a:rPr>
              <a:t>його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нещасну</a:t>
            </a:r>
            <a:r>
              <a:rPr lang="ru-RU" sz="1100" dirty="0" smtClean="0">
                <a:latin typeface="Constantia" pitchFamily="18" charset="0"/>
              </a:rPr>
              <a:t> дружину, </a:t>
            </a:r>
            <a:r>
              <a:rPr lang="ru-RU" sz="1100" dirty="0" err="1" smtClean="0">
                <a:latin typeface="Constantia" pitchFamily="18" charset="0"/>
              </a:rPr>
              <a:t>написаної</a:t>
            </a:r>
            <a:r>
              <a:rPr lang="ru-RU" sz="1100" dirty="0" smtClean="0">
                <a:latin typeface="Constantia" pitchFamily="18" charset="0"/>
              </a:rPr>
              <a:t> у </a:t>
            </a:r>
            <a:r>
              <a:rPr lang="ru-RU" sz="1100" dirty="0" err="1" smtClean="0">
                <a:latin typeface="Constantia" pitchFamily="18" charset="0"/>
              </a:rPr>
              <a:t>дусі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поем-казок</a:t>
            </a:r>
            <a:r>
              <a:rPr lang="ru-RU" sz="1100" dirty="0" smtClean="0">
                <a:latin typeface="Constantia" pitchFamily="18" charset="0"/>
              </a:rPr>
              <a:t> О. </a:t>
            </a:r>
            <a:r>
              <a:rPr lang="ru-RU" sz="1100" dirty="0" err="1" smtClean="0">
                <a:latin typeface="Constantia" pitchFamily="18" charset="0"/>
              </a:rPr>
              <a:t>Пушкіна</a:t>
            </a:r>
            <a:r>
              <a:rPr lang="ru-RU" sz="1100" dirty="0" smtClean="0">
                <a:latin typeface="Constantia" pitchFamily="18" charset="0"/>
              </a:rPr>
              <a:t>, а сам текст </a:t>
            </a:r>
            <a:r>
              <a:rPr lang="ru-RU" sz="1100" dirty="0" err="1" smtClean="0">
                <a:latin typeface="Constantia" pitchFamily="18" charset="0"/>
              </a:rPr>
              <a:t>власне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є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переспівом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поезії</a:t>
            </a:r>
            <a:r>
              <a:rPr lang="ru-RU" sz="1100" dirty="0" smtClean="0">
                <a:latin typeface="Constantia" pitchFamily="18" charset="0"/>
              </a:rPr>
              <a:t> А. </a:t>
            </a:r>
            <a:r>
              <a:rPr lang="ru-RU" sz="1100" dirty="0" err="1" smtClean="0">
                <a:latin typeface="Constantia" pitchFamily="18" charset="0"/>
              </a:rPr>
              <a:t>Міцкевича</a:t>
            </a:r>
            <a:r>
              <a:rPr lang="ru-RU" sz="1100" dirty="0" smtClean="0">
                <a:latin typeface="Constantia" pitchFamily="18" charset="0"/>
              </a:rPr>
              <a:t> „</a:t>
            </a:r>
            <a:r>
              <a:rPr lang="ru-RU" sz="1100" dirty="0" err="1" smtClean="0">
                <a:latin typeface="Constantia" pitchFamily="18" charset="0"/>
              </a:rPr>
              <a:t>Чати</a:t>
            </a:r>
            <a:r>
              <a:rPr lang="ru-RU" sz="1100" dirty="0" smtClean="0">
                <a:latin typeface="Constantia" pitchFamily="18" charset="0"/>
              </a:rPr>
              <a:t>".</a:t>
            </a:r>
          </a:p>
          <a:p>
            <a:r>
              <a:rPr lang="ru-RU" sz="1100" dirty="0" err="1" smtClean="0">
                <a:latin typeface="Constantia" pitchFamily="18" charset="0"/>
              </a:rPr>
              <a:t>Драматичними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творами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зазвичай</a:t>
            </a:r>
            <a:r>
              <a:rPr lang="ru-RU" sz="1100" dirty="0" smtClean="0">
                <a:latin typeface="Constantia" pitchFamily="18" charset="0"/>
              </a:rPr>
              <a:t> не </a:t>
            </a:r>
            <a:r>
              <a:rPr lang="ru-RU" sz="1100" dirty="0" err="1" smtClean="0">
                <a:latin typeface="Constantia" pitchFamily="18" charset="0"/>
              </a:rPr>
              <a:t>вважають­ся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Шевченкові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ліро-епічні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поеми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з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виразними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дра­матичними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елементами</a:t>
            </a:r>
            <a:r>
              <a:rPr lang="ru-RU" sz="1100" dirty="0" smtClean="0">
                <a:latin typeface="Constantia" pitchFamily="18" charset="0"/>
              </a:rPr>
              <a:t>. </a:t>
            </a:r>
            <a:r>
              <a:rPr lang="ru-RU" sz="1100" dirty="0" err="1" smtClean="0">
                <a:latin typeface="Constantia" pitchFamily="18" charset="0"/>
              </a:rPr>
              <a:t>Серед</a:t>
            </a:r>
            <a:r>
              <a:rPr lang="ru-RU" sz="1100" dirty="0" smtClean="0">
                <a:latin typeface="Constantia" pitchFamily="18" charset="0"/>
              </a:rPr>
              <a:t> них „Слепая" (1842), „</a:t>
            </a:r>
            <a:r>
              <a:rPr lang="ru-RU" sz="1100" dirty="0" err="1" smtClean="0">
                <a:latin typeface="Constantia" pitchFamily="18" charset="0"/>
              </a:rPr>
              <a:t>Відьма</a:t>
            </a:r>
            <a:r>
              <a:rPr lang="ru-RU" sz="1100" dirty="0" smtClean="0">
                <a:latin typeface="Constantia" pitchFamily="18" charset="0"/>
              </a:rPr>
              <a:t>" (1847), друга </a:t>
            </a:r>
            <a:r>
              <a:rPr lang="ru-RU" sz="1100" dirty="0" err="1" smtClean="0">
                <a:latin typeface="Constantia" pitchFamily="18" charset="0"/>
              </a:rPr>
              <a:t>частина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поеми</a:t>
            </a:r>
            <a:r>
              <a:rPr lang="ru-RU" sz="1100" dirty="0" smtClean="0">
                <a:latin typeface="Constantia" pitchFamily="18" charset="0"/>
              </a:rPr>
              <a:t> [„Марина"] („</a:t>
            </a:r>
            <a:r>
              <a:rPr lang="ru-RU" sz="1100" dirty="0" err="1" smtClean="0">
                <a:latin typeface="Constantia" pitchFamily="18" charset="0"/>
              </a:rPr>
              <a:t>Неначе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цвяшок</a:t>
            </a:r>
            <a:r>
              <a:rPr lang="ru-RU" sz="1100" dirty="0" smtClean="0">
                <a:latin typeface="Constantia" pitchFamily="18" charset="0"/>
              </a:rPr>
              <a:t>, в </a:t>
            </a:r>
            <a:r>
              <a:rPr lang="ru-RU" sz="1100" dirty="0" err="1" smtClean="0">
                <a:latin typeface="Constantia" pitchFamily="18" charset="0"/>
              </a:rPr>
              <a:t>серце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вбитий</a:t>
            </a:r>
            <a:r>
              <a:rPr lang="ru-RU" sz="1100" dirty="0" smtClean="0">
                <a:latin typeface="Constantia" pitchFamily="18" charset="0"/>
              </a:rPr>
              <a:t>...", 1848) та [„Сот­ник"] („У </a:t>
            </a:r>
            <a:r>
              <a:rPr lang="ru-RU" sz="1100" dirty="0" err="1" smtClean="0">
                <a:latin typeface="Constantia" pitchFamily="18" charset="0"/>
              </a:rPr>
              <a:t>Оглаві</a:t>
            </a:r>
            <a:r>
              <a:rPr lang="ru-RU" sz="1100" dirty="0" smtClean="0">
                <a:latin typeface="Constantia" pitchFamily="18" charset="0"/>
              </a:rPr>
              <a:t>... </a:t>
            </a:r>
            <a:r>
              <a:rPr lang="ru-RU" sz="1100" dirty="0" err="1" smtClean="0">
                <a:latin typeface="Constantia" pitchFamily="18" charset="0"/>
              </a:rPr>
              <a:t>Чи</a:t>
            </a:r>
            <a:r>
              <a:rPr lang="ru-RU" sz="1100" dirty="0" smtClean="0">
                <a:latin typeface="Constantia" pitchFamily="18" charset="0"/>
              </a:rPr>
              <a:t> по знаку.", 1849), </a:t>
            </a:r>
            <a:r>
              <a:rPr lang="ru-RU" sz="1100" dirty="0" err="1" smtClean="0">
                <a:latin typeface="Constantia" pitchFamily="18" charset="0"/>
              </a:rPr>
              <a:t>які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цілком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можна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вважати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драматичними</a:t>
            </a:r>
            <a:r>
              <a:rPr lang="ru-RU" sz="1100" dirty="0" smtClean="0">
                <a:latin typeface="Constantia" pitchFamily="18" charset="0"/>
              </a:rPr>
              <a:t> поемами". </a:t>
            </a:r>
            <a:r>
              <a:rPr lang="ru-RU" sz="1100" dirty="0" err="1" smtClean="0">
                <a:latin typeface="Constantia" pitchFamily="18" charset="0"/>
              </a:rPr>
              <a:t>Такі</a:t>
            </a:r>
            <a:r>
              <a:rPr lang="ru-RU" sz="1100" dirty="0" smtClean="0">
                <a:latin typeface="Constantia" pitchFamily="18" charset="0"/>
              </a:rPr>
              <a:t> твори, як „</a:t>
            </a:r>
            <a:r>
              <a:rPr lang="ru-RU" sz="1100" dirty="0" err="1" smtClean="0">
                <a:latin typeface="Constantia" pitchFamily="18" charset="0"/>
              </a:rPr>
              <a:t>Відьма</a:t>
            </a:r>
            <a:r>
              <a:rPr lang="ru-RU" sz="1100" dirty="0" smtClean="0">
                <a:latin typeface="Constantia" pitchFamily="18" charset="0"/>
              </a:rPr>
              <a:t>" та [„Сотник"] </a:t>
            </a:r>
            <a:r>
              <a:rPr lang="ru-RU" sz="1100" dirty="0" err="1" smtClean="0">
                <a:latin typeface="Constantia" pitchFamily="18" charset="0"/>
              </a:rPr>
              <a:t>лише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подекуди</a:t>
            </a:r>
            <a:r>
              <a:rPr lang="ru-RU" sz="1100" dirty="0" smtClean="0">
                <a:latin typeface="Constantia" pitchFamily="18" charset="0"/>
              </a:rPr>
              <a:t> „</a:t>
            </a:r>
            <a:r>
              <a:rPr lang="ru-RU" sz="1100" dirty="0" err="1" smtClean="0">
                <a:latin typeface="Constantia" pitchFamily="18" charset="0"/>
              </a:rPr>
              <a:t>розбавлено</a:t>
            </a:r>
            <a:r>
              <a:rPr lang="ru-RU" sz="1100" dirty="0" smtClean="0">
                <a:latin typeface="Constantia" pitchFamily="18" charset="0"/>
              </a:rPr>
              <a:t>" </a:t>
            </a:r>
            <a:r>
              <a:rPr lang="ru-RU" sz="1100" dirty="0" err="1" smtClean="0">
                <a:latin typeface="Constantia" pitchFamily="18" charset="0"/>
              </a:rPr>
              <a:t>авторськими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ліричними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відступами</a:t>
            </a:r>
            <a:r>
              <a:rPr lang="ru-RU" sz="1100" dirty="0" smtClean="0">
                <a:latin typeface="Constantia" pitchFamily="18" charset="0"/>
              </a:rPr>
              <a:t>, а </a:t>
            </a:r>
            <a:r>
              <a:rPr lang="ru-RU" sz="1100" dirty="0" err="1" smtClean="0">
                <a:latin typeface="Constantia" pitchFamily="18" charset="0"/>
              </a:rPr>
              <a:t>їхні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основні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частини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побудовано</a:t>
            </a:r>
            <a:r>
              <a:rPr lang="ru-RU" sz="1100" dirty="0" smtClean="0">
                <a:latin typeface="Constantia" pitchFamily="18" charset="0"/>
              </a:rPr>
              <a:t> як </a:t>
            </a:r>
            <a:r>
              <a:rPr lang="ru-RU" sz="1100" dirty="0" err="1" smtClean="0">
                <a:latin typeface="Constantia" pitchFamily="18" charset="0"/>
              </a:rPr>
              <a:t>повноцінні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драматичні</a:t>
            </a:r>
            <a:r>
              <a:rPr lang="ru-RU" sz="1100" dirty="0" smtClean="0">
                <a:latin typeface="Constantia" pitchFamily="18" charset="0"/>
              </a:rPr>
              <a:t> твори. У [„Сотнику"] Шевченко </a:t>
            </a:r>
            <a:r>
              <a:rPr lang="ru-RU" sz="1100" dirty="0" err="1" smtClean="0">
                <a:latin typeface="Constantia" pitchFamily="18" charset="0"/>
              </a:rPr>
              <a:t>постійно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чергує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поетичні</a:t>
            </a:r>
            <a:r>
              <a:rPr lang="ru-RU" sz="1100" dirty="0" smtClean="0">
                <a:latin typeface="Constantia" pitchFamily="18" charset="0"/>
              </a:rPr>
              <a:t> та </a:t>
            </a:r>
            <a:r>
              <a:rPr lang="ru-RU" sz="1100" dirty="0" err="1" smtClean="0">
                <a:latin typeface="Constantia" pitchFamily="18" charset="0"/>
              </a:rPr>
              <a:t>прозові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фор­ми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драматичних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діалогів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та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моно­логів</a:t>
            </a:r>
            <a:r>
              <a:rPr lang="ru-RU" sz="1100" dirty="0" smtClean="0">
                <a:latin typeface="Constantia" pitchFamily="18" charset="0"/>
              </a:rPr>
              <a:t>, </a:t>
            </a:r>
            <a:r>
              <a:rPr lang="ru-RU" sz="1100" dirty="0" err="1" smtClean="0">
                <a:latin typeface="Constantia" pitchFamily="18" charset="0"/>
              </a:rPr>
              <a:t>використовуючи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такий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неодмінний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драматургічний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при­йом</a:t>
            </a:r>
            <a:r>
              <a:rPr lang="ru-RU" sz="1100" dirty="0" smtClean="0">
                <a:latin typeface="Constantia" pitchFamily="18" charset="0"/>
              </a:rPr>
              <a:t>, як ремарка. Додержано </a:t>
            </a:r>
            <a:r>
              <a:rPr lang="ru-RU" sz="1100" dirty="0" err="1" smtClean="0">
                <a:latin typeface="Constantia" pitchFamily="18" charset="0"/>
              </a:rPr>
              <a:t>й</a:t>
            </a:r>
            <a:r>
              <a:rPr lang="ru-RU" sz="1100" dirty="0" smtClean="0">
                <a:latin typeface="Constantia" pitchFamily="18" charset="0"/>
              </a:rPr>
              <a:t> принципу „</a:t>
            </a:r>
            <a:r>
              <a:rPr lang="ru-RU" sz="1100" dirty="0" err="1" smtClean="0">
                <a:latin typeface="Constantia" pitchFamily="18" charset="0"/>
              </a:rPr>
              <a:t>невтручання</a:t>
            </a:r>
            <a:r>
              <a:rPr lang="ru-RU" sz="1100" dirty="0" smtClean="0">
                <a:latin typeface="Constantia" pitchFamily="18" charset="0"/>
              </a:rPr>
              <a:t>" у </a:t>
            </a:r>
            <a:r>
              <a:rPr lang="ru-RU" sz="1100" dirty="0" err="1" smtClean="0">
                <a:latin typeface="Constantia" pitchFamily="18" charset="0"/>
              </a:rPr>
              <a:t>зміст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твору</a:t>
            </a:r>
            <a:r>
              <a:rPr lang="ru-RU" sz="1100" dirty="0" smtClean="0">
                <a:latin typeface="Constantia" pitchFamily="18" charset="0"/>
              </a:rPr>
              <a:t> – </a:t>
            </a:r>
            <a:r>
              <a:rPr lang="ru-RU" sz="1100" dirty="0" err="1" smtClean="0">
                <a:latin typeface="Constantia" pitchFamily="18" charset="0"/>
              </a:rPr>
              <a:t>лише</a:t>
            </a:r>
            <a:r>
              <a:rPr lang="ru-RU" sz="1100" dirty="0" smtClean="0">
                <a:latin typeface="Constantia" pitchFamily="18" charset="0"/>
              </a:rPr>
              <a:t> початок та </a:t>
            </a:r>
            <a:r>
              <a:rPr lang="ru-RU" sz="1100" dirty="0" err="1" smtClean="0">
                <a:latin typeface="Constantia" pitchFamily="18" charset="0"/>
              </a:rPr>
              <a:t>за­кінчення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містять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авторські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оцін­ки</a:t>
            </a:r>
            <a:r>
              <a:rPr lang="ru-RU" sz="1100" dirty="0" smtClean="0">
                <a:latin typeface="Constantia" pitchFamily="18" charset="0"/>
              </a:rPr>
              <a:t>. За З. </a:t>
            </a:r>
            <a:r>
              <a:rPr lang="ru-RU" sz="1100" dirty="0" err="1" smtClean="0">
                <a:latin typeface="Constantia" pitchFamily="18" charset="0"/>
              </a:rPr>
              <a:t>Гузарем</a:t>
            </a:r>
            <a:r>
              <a:rPr lang="ru-RU" sz="1100" dirty="0" smtClean="0">
                <a:latin typeface="Constantia" pitchFamily="18" charset="0"/>
              </a:rPr>
              <a:t>, у [„Сотнику"] </a:t>
            </a:r>
            <a:r>
              <a:rPr lang="ru-RU" sz="1100" dirty="0" err="1" smtClean="0">
                <a:latin typeface="Constantia" pitchFamily="18" charset="0"/>
              </a:rPr>
              <a:t>органічно</a:t>
            </a:r>
            <a:r>
              <a:rPr lang="ru-RU" sz="1100" dirty="0" smtClean="0">
                <a:latin typeface="Constantia" pitchFamily="18" charset="0"/>
              </a:rPr>
              <a:t> переплетено </a:t>
            </a:r>
            <a:r>
              <a:rPr lang="ru-RU" sz="1100" dirty="0" err="1" smtClean="0">
                <a:latin typeface="Constantia" pitchFamily="18" charset="0"/>
              </a:rPr>
              <a:t>ознаки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ліро-епічної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поеми</a:t>
            </a:r>
            <a:r>
              <a:rPr lang="ru-RU" sz="1100" dirty="0" smtClean="0">
                <a:latin typeface="Constantia" pitchFamily="18" charset="0"/>
              </a:rPr>
              <a:t>, </a:t>
            </a:r>
            <a:r>
              <a:rPr lang="ru-RU" sz="1100" dirty="0" err="1" smtClean="0">
                <a:latin typeface="Constantia" pitchFamily="18" charset="0"/>
              </a:rPr>
              <a:t>поеми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дра­матичної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і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драми-мініатюри</a:t>
            </a:r>
            <a:r>
              <a:rPr lang="ru-RU" sz="1100" dirty="0" smtClean="0">
                <a:latin typeface="Constantia" pitchFamily="18" charset="0"/>
              </a:rPr>
              <a:t>. Ав­тор </a:t>
            </a:r>
            <a:r>
              <a:rPr lang="ru-RU" sz="1100" dirty="0" err="1" smtClean="0">
                <a:latin typeface="Constantia" pitchFamily="18" charset="0"/>
              </a:rPr>
              <a:t>цієї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статті</a:t>
            </a:r>
            <a:r>
              <a:rPr lang="ru-RU" sz="1100" dirty="0" smtClean="0">
                <a:latin typeface="Constantia" pitchFamily="18" charset="0"/>
              </a:rPr>
              <a:t> писав, </a:t>
            </a:r>
            <a:r>
              <a:rPr lang="ru-RU" sz="1100" dirty="0" err="1" smtClean="0">
                <a:latin typeface="Constantia" pitchFamily="18" charset="0"/>
              </a:rPr>
              <a:t>що</a:t>
            </a:r>
            <a:r>
              <a:rPr lang="ru-RU" sz="1100" dirty="0" smtClean="0">
                <a:latin typeface="Constantia" pitchFamily="18" charset="0"/>
              </a:rPr>
              <a:t> жанр [„Сотника"] </a:t>
            </a:r>
            <a:r>
              <a:rPr lang="ru-RU" sz="1100" dirty="0" err="1" smtClean="0">
                <a:latin typeface="Constantia" pitchFamily="18" charset="0"/>
              </a:rPr>
              <a:t>можна</a:t>
            </a:r>
            <a:r>
              <a:rPr lang="ru-RU" sz="1100" dirty="0" smtClean="0">
                <a:latin typeface="Constantia" pitchFamily="18" charset="0"/>
              </a:rPr>
              <a:t> </a:t>
            </a:r>
            <a:r>
              <a:rPr lang="ru-RU" sz="1100" dirty="0" err="1" smtClean="0">
                <a:latin typeface="Constantia" pitchFamily="18" charset="0"/>
              </a:rPr>
              <a:t>визначити</a:t>
            </a:r>
            <a:r>
              <a:rPr lang="ru-RU" sz="1100" dirty="0" smtClean="0">
                <a:latin typeface="Constantia" pitchFamily="18" charset="0"/>
              </a:rPr>
              <a:t> як сцену-притчу.</a:t>
            </a:r>
            <a:endParaRPr lang="ru-RU" sz="11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uk-UA" sz="6600" dirty="0" err="1" smtClean="0">
                <a:solidFill>
                  <a:srgbClr val="FFFF00"/>
                </a:solidFill>
                <a:latin typeface="Segoe Print" pitchFamily="2" charset="0"/>
              </a:rPr>
              <a:t>“Назар</a:t>
            </a:r>
            <a:r>
              <a:rPr lang="uk-UA" sz="6600" dirty="0" smtClean="0">
                <a:solidFill>
                  <a:srgbClr val="FFFF00"/>
                </a:solidFill>
                <a:latin typeface="Segoe Print" pitchFamily="2" charset="0"/>
              </a:rPr>
              <a:t> </a:t>
            </a:r>
            <a:r>
              <a:rPr lang="uk-UA" sz="6600" dirty="0" err="1" smtClean="0">
                <a:solidFill>
                  <a:srgbClr val="FFFF00"/>
                </a:solidFill>
                <a:latin typeface="Segoe Print" pitchFamily="2" charset="0"/>
              </a:rPr>
              <a:t>Стодоля”</a:t>
            </a:r>
            <a:endParaRPr lang="uk-UA" sz="6600" dirty="0">
              <a:solidFill>
                <a:srgbClr val="FFFF00"/>
              </a:solidFill>
              <a:latin typeface="Segoe Print" pitchFamily="2" charset="0"/>
            </a:endParaRPr>
          </a:p>
        </p:txBody>
      </p:sp>
      <p:pic>
        <p:nvPicPr>
          <p:cNvPr id="3" name="Рисунок 2" descr="ммммммммммммм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988840"/>
            <a:ext cx="3267901" cy="452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628800"/>
            <a:ext cx="5382344" cy="510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п'єсі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Назар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Стодоля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» автор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висміює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заможну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козацьку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старшину,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засуджує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соціальну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несправедливість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викриває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фальш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лицемірство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брехливість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старшини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яку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уособлює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Хома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Кичатий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Цей образ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негативний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поданий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реалістично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викривальному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плані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Основна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мета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життя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—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багатство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Щоб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досягти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цього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готовий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на все, не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цурається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жодних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заходів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Брехню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коли вона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вигідна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Хома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вважає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звичайним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явищем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Тому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він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говорить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одне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робить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інше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Хома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сам говорить: «Женись не на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чорних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бровах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не на карих очах, а на хуторах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млинах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так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будеш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чоловіком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а не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дурнем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». На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кохання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Хома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дивиться як на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щось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незначне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несерйозне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Дочку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сприймає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як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засіб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збагачення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Мріючи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досягти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полковницького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пірнача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порушує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слово,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дане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перед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смертю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дружині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вдається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погроз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сили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тільки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б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видати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Галю за старого полковника. Тарас Шевченко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майстерно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змалював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образ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Хоми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Кичатого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висміявши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основну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мету,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прагнення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багатства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грошей. І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прагнення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нього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таке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сильне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Хома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будучи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батьком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Галі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перетворюється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її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жорстокого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ворога, ката.</a:t>
            </a:r>
            <a:b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Така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ж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брехлива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підступна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ключниця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сотника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Стеха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Вона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теж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усього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намагається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мати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вигоду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Сказавши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Галі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чекають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старостів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Назара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хоча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знала,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не так,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випрошує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дівчини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дозволу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піти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вечорниці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її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байбараці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Назар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Гнат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плануючи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втечу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Галі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домовляються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зробити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допомогою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Стехи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але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добре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знають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їй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треба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дати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червінець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два.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Лицемірно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поводиться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Стеха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останній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сцені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Привівши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Хому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челядь до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корчми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де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сховалися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Галя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й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Назар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вона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глузливо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називає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дівчину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полковницею. А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потім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впадає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біля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Галі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промовляючи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: «Ох, моя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пташечко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моя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лебідочко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!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я ж знала,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так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станеться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?»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Припадаючи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до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дівчини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Стеха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забуває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нагадати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Хомі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про свою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любов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П'єсою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Назар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Стодоля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» Т. Шевченко сатирично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висміяв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негативні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людські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якості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хитрість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користолюбство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нікчемність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змалювавши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підлабузників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безчесних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панів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егоїстичних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50" i="1" dirty="0" err="1" smtClean="0">
                <a:solidFill>
                  <a:schemeClr val="tx2">
                    <a:lumMod val="75000"/>
                  </a:schemeClr>
                </a:solidFill>
              </a:rPr>
              <a:t>власників</a:t>
            </a:r>
            <a:r>
              <a:rPr lang="ru-RU" sz="105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uk-UA" sz="105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1"/>
            <a:ext cx="7704856" cy="648073"/>
          </a:xfrm>
        </p:spPr>
        <p:txBody>
          <a:bodyPr>
            <a:normAutofit/>
          </a:bodyPr>
          <a:lstStyle/>
          <a:p>
            <a:r>
              <a:rPr lang="uk-UA" dirty="0" smtClean="0"/>
              <a:t> “ </a:t>
            </a:r>
            <a:r>
              <a:rPr lang="uk-UA" dirty="0" err="1" smtClean="0"/>
              <a:t>Відьма”-</a:t>
            </a:r>
            <a:r>
              <a:rPr lang="uk-UA" dirty="0" smtClean="0"/>
              <a:t> звинувачувальний  акт  гнобительському  ладові!</a:t>
            </a:r>
            <a:endParaRPr lang="uk-UA" sz="3400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09600" y="1340768"/>
            <a:ext cx="3458344" cy="5040559"/>
          </a:xfrm>
        </p:spPr>
        <p:txBody>
          <a:bodyPr>
            <a:normAutofit fontScale="85000" lnSpcReduction="20000"/>
          </a:bodyPr>
          <a:lstStyle/>
          <a:p>
            <a:r>
              <a:rPr lang="uk-UA" sz="1400" dirty="0" smtClean="0"/>
              <a:t>Відьма» - це звинувачувальний акт тодішньому </a:t>
            </a:r>
            <a:r>
              <a:rPr lang="uk-UA" sz="1400" dirty="0" err="1" smtClean="0"/>
              <a:t>гнобильському</a:t>
            </a:r>
            <a:r>
              <a:rPr lang="uk-UA" sz="1400" dirty="0" smtClean="0"/>
              <a:t> ладові, що довів до такого стану жінку-матір:</a:t>
            </a:r>
          </a:p>
          <a:p>
            <a:r>
              <a:rPr lang="uk-UA" sz="1400" dirty="0" smtClean="0"/>
              <a:t>…Жаль і страх!</a:t>
            </a:r>
          </a:p>
          <a:p>
            <a:r>
              <a:rPr lang="uk-UA" sz="1400" dirty="0" smtClean="0"/>
              <a:t>В свитині латаній дрижала</a:t>
            </a:r>
          </a:p>
          <a:p>
            <a:r>
              <a:rPr lang="uk-UA" sz="1400" dirty="0" smtClean="0"/>
              <a:t>Якась людина…</a:t>
            </a:r>
          </a:p>
          <a:p>
            <a:r>
              <a:rPr lang="uk-UA" sz="1400" dirty="0" smtClean="0"/>
              <a:t>…Се не мара.</a:t>
            </a:r>
          </a:p>
          <a:p>
            <a:r>
              <a:rPr lang="uk-UA" sz="1400" dirty="0" smtClean="0"/>
              <a:t>Моя се мати і сестра,</a:t>
            </a:r>
          </a:p>
          <a:p>
            <a:r>
              <a:rPr lang="uk-UA" sz="1400" dirty="0" smtClean="0"/>
              <a:t>Моя се відьма, щоб ви зали.</a:t>
            </a:r>
          </a:p>
          <a:p>
            <a:r>
              <a:rPr lang="uk-UA" sz="1400" b="1" dirty="0" smtClean="0"/>
              <a:t>Кожна жінка-жертва для поета</a:t>
            </a:r>
            <a:r>
              <a:rPr lang="uk-UA" sz="1400" dirty="0" smtClean="0"/>
              <a:t> - рідна. Він плаче її гіркими слізьми, </a:t>
            </a:r>
            <a:r>
              <a:rPr lang="uk-UA" sz="1400" dirty="0" err="1" smtClean="0"/>
              <a:t>мучить-</a:t>
            </a:r>
            <a:r>
              <a:rPr lang="uk-UA" sz="1400" dirty="0" smtClean="0"/>
              <a:t> її нестерпними муками. Поеми Шевченка кличуть до помсти над тими, хто поганив жіночу честь, гідність, щастя. Згадаймо «Катерину», трагедію юної покритки, збезчещеної паничем-офіцером. Дівчина занапастила свою долю, знеславила себе і батьків, а тепер свій «гріх» Мусить спокутувати. Серце її ціпеніє від болю, кров холоне в жилах, коли вона чує прокляття рідної мінері, яка «як ягідку, як пташечку кохала ростила» свою доню. У словах нещасної матері злилися гіркий гнів і щира любов до своєї дитини, болючі прокляття і ніжна материнська ласка. Ми бачимо, як Катерина, немов та чайка-небога, скиглить, плаче над своєю дитиною і власною гіркою долею. І найшовши коханого, вона уклінно просить не цуратися її, готова принести себе у жертву - бути йому наймичкою:</a:t>
            </a:r>
          </a:p>
          <a:p>
            <a:r>
              <a:rPr lang="uk-UA" sz="1400" dirty="0" smtClean="0"/>
              <a:t>Покинь мене, забудь мене,</a:t>
            </a:r>
          </a:p>
          <a:p>
            <a:r>
              <a:rPr lang="uk-UA" sz="1400" dirty="0" smtClean="0"/>
              <a:t>Та не кидай сина.</a:t>
            </a:r>
          </a:p>
          <a:p>
            <a:endParaRPr lang="uk-UA" sz="1400" dirty="0" smtClean="0"/>
          </a:p>
        </p:txBody>
      </p:sp>
      <p:pic>
        <p:nvPicPr>
          <p:cNvPr id="6" name="Рисунок 5" descr="еапеапеапеап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3308" b="23308"/>
          <a:stretch>
            <a:fillRect/>
          </a:stretch>
        </p:blipFill>
        <p:spPr>
          <a:xfrm rot="20993290">
            <a:off x="4314501" y="1583168"/>
            <a:ext cx="4299017" cy="44303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B88C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“ </a:t>
            </a:r>
            <a:r>
              <a:rPr lang="uk-UA" dirty="0" err="1" smtClean="0"/>
              <a:t>Гайдамаки”-історико-героїчна</a:t>
            </a:r>
            <a:r>
              <a:rPr lang="uk-UA" dirty="0" smtClean="0"/>
              <a:t>  поема.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11560" y="1855248"/>
            <a:ext cx="7992888" cy="659352"/>
          </a:xfrm>
        </p:spPr>
        <p:txBody>
          <a:bodyPr/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ТИМЧАСОМ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ГАЙДАМАКИ НОЖІ  ОСВЯТИЛИ…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3898776" cy="3722712"/>
          </a:xfrm>
        </p:spPr>
        <p:txBody>
          <a:bodyPr>
            <a:normAutofit fontScale="25000" lnSpcReduction="20000"/>
          </a:bodyPr>
          <a:lstStyle/>
          <a:p>
            <a:r>
              <a:rPr lang="uk-UA" sz="5600" b="1" dirty="0" smtClean="0"/>
              <a:t>Гайдамаки</a:t>
            </a:r>
            <a:r>
              <a:rPr lang="uk-UA" sz="5600" dirty="0" smtClean="0"/>
              <a:t> — </a:t>
            </a:r>
            <a:r>
              <a:rPr lang="uk-UA" sz="5600" dirty="0" err="1" smtClean="0"/>
              <a:t>історико-героїчна</a:t>
            </a:r>
            <a:r>
              <a:rPr lang="uk-UA" sz="5600" dirty="0" smtClean="0"/>
              <a:t> </a:t>
            </a:r>
            <a:r>
              <a:rPr lang="uk-UA" sz="5600" dirty="0" smtClean="0">
                <a:hlinkClick r:id="rId2" tooltip="Поема"/>
              </a:rPr>
              <a:t>поема</a:t>
            </a:r>
            <a:r>
              <a:rPr lang="uk-UA" sz="5600" dirty="0" smtClean="0"/>
              <a:t> </a:t>
            </a:r>
            <a:r>
              <a:rPr lang="uk-UA" sz="5600" dirty="0" smtClean="0">
                <a:hlinkClick r:id="rId3" tooltip="Шевченко Тарас Григорович"/>
              </a:rPr>
              <a:t>Шевченка</a:t>
            </a:r>
            <a:r>
              <a:rPr lang="uk-UA" sz="5600" dirty="0" smtClean="0"/>
              <a:t>. Вступ до «Гайдамак», датований </a:t>
            </a:r>
            <a:r>
              <a:rPr lang="uk-UA" sz="5600" dirty="0" smtClean="0">
                <a:hlinkClick r:id="rId4" tooltip="7 квітня"/>
              </a:rPr>
              <a:t>7 квітням</a:t>
            </a:r>
            <a:r>
              <a:rPr lang="uk-UA" sz="5600" dirty="0" smtClean="0"/>
              <a:t> </a:t>
            </a:r>
            <a:r>
              <a:rPr lang="uk-UA" sz="5600" dirty="0" smtClean="0">
                <a:hlinkClick r:id="rId5" tooltip="1841"/>
              </a:rPr>
              <a:t>1841</a:t>
            </a:r>
            <a:r>
              <a:rPr lang="uk-UA" sz="5600" dirty="0" smtClean="0"/>
              <a:t> року, поет написав після завершення твору. Автограф невідомий.</a:t>
            </a:r>
          </a:p>
          <a:p>
            <a:r>
              <a:rPr lang="uk-UA" sz="5600" dirty="0" smtClean="0"/>
              <a:t>Розділ поеми «</a:t>
            </a:r>
            <a:r>
              <a:rPr lang="uk-UA" sz="5600" dirty="0" err="1" smtClean="0"/>
              <a:t>Галайда</a:t>
            </a:r>
            <a:r>
              <a:rPr lang="uk-UA" sz="5600" dirty="0" smtClean="0"/>
              <a:t>» вперше надруковано в альманасі «Ластівка» (СПБ, 1841). «Гайдамаки» вперше опубліковано з незначними цензурними купюрами окремим виданням 1841 року у Петербурзі. В першодруку цей твір мав присвяту </a:t>
            </a:r>
            <a:r>
              <a:rPr lang="uk-UA" sz="5600" dirty="0" smtClean="0">
                <a:hlinkClick r:id="rId6" tooltip="Російська мова"/>
              </a:rPr>
              <a:t>рос.</a:t>
            </a:r>
            <a:r>
              <a:rPr lang="uk-UA" sz="5600" dirty="0" smtClean="0"/>
              <a:t> </a:t>
            </a:r>
            <a:r>
              <a:rPr lang="uk-UA" sz="5600" i="1" dirty="0" smtClean="0"/>
              <a:t>«</a:t>
            </a:r>
            <a:r>
              <a:rPr lang="uk-UA" sz="5600" dirty="0" err="1" smtClean="0"/>
              <a:t>Василию</a:t>
            </a:r>
            <a:r>
              <a:rPr lang="uk-UA" sz="5600" dirty="0" smtClean="0"/>
              <a:t> </a:t>
            </a:r>
            <a:r>
              <a:rPr lang="uk-UA" sz="5600" dirty="0" err="1" smtClean="0"/>
              <a:t>Ивановичу</a:t>
            </a:r>
            <a:r>
              <a:rPr lang="uk-UA" sz="5600" dirty="0" smtClean="0"/>
              <a:t> Григоровичу, на </a:t>
            </a:r>
            <a:r>
              <a:rPr lang="uk-UA" sz="5600" dirty="0" err="1" smtClean="0"/>
              <a:t>память</a:t>
            </a:r>
            <a:r>
              <a:rPr lang="uk-UA" sz="5600" dirty="0" smtClean="0"/>
              <a:t> 22-го </a:t>
            </a:r>
            <a:r>
              <a:rPr lang="uk-UA" sz="5600" dirty="0" err="1" smtClean="0"/>
              <a:t>апреля</a:t>
            </a:r>
            <a:r>
              <a:rPr lang="uk-UA" sz="5600" dirty="0" smtClean="0"/>
              <a:t> 1838 </a:t>
            </a:r>
            <a:r>
              <a:rPr lang="uk-UA" sz="5600" dirty="0" err="1" smtClean="0"/>
              <a:t>года</a:t>
            </a:r>
            <a:r>
              <a:rPr lang="uk-UA" sz="5600" i="1" dirty="0" smtClean="0"/>
              <a:t>»</a:t>
            </a:r>
            <a:r>
              <a:rPr lang="uk-UA" sz="5600" dirty="0" smtClean="0"/>
              <a:t>.</a:t>
            </a:r>
          </a:p>
          <a:p>
            <a:endParaRPr lang="uk-UA" sz="4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sz="1800" dirty="0" smtClean="0"/>
              <a:t>В наступні роки автор далі працював над текстом. Збереглося два друковані примірники твору з власноручними виправленнями Шевченка та з відновленням окремих рядків, вилучених цензурою: перший — у книзі «Чигиринський Кобзар і Гайдамаки», другий — у </a:t>
            </a:r>
            <a:r>
              <a:rPr lang="uk-UA" sz="1800" dirty="0" smtClean="0">
                <a:hlinkClick r:id="rId7" tooltip="Кобзар"/>
              </a:rPr>
              <a:t>«Кобзарі»</a:t>
            </a:r>
            <a:r>
              <a:rPr lang="uk-UA" sz="1800" dirty="0" smtClean="0"/>
              <a:t> 1860 (Обидва примірники — в інституті літератури імені Тараса Григоровича Шевченка Академії Наук Української Радянської Соціалістичної Республіки). Масштабність охоплення важливих подій, велика кількість дійових осіб і драматичних картин надають твору характеру епопеї.</a:t>
            </a:r>
          </a:p>
          <a:p>
            <a:r>
              <a:rPr lang="uk-UA" sz="1800" dirty="0" smtClean="0"/>
              <a:t>Основним джерелом «Гайдамаків» була усна народна творчість (пісні, </a:t>
            </a:r>
            <a:r>
              <a:rPr lang="uk-UA" sz="1800" dirty="0" smtClean="0">
                <a:hlinkClick r:id="rId8" tooltip="Переказ"/>
              </a:rPr>
              <a:t>перекази</a:t>
            </a:r>
            <a:r>
              <a:rPr lang="uk-UA" sz="1800" dirty="0" smtClean="0"/>
              <a:t> і </a:t>
            </a:r>
            <a:r>
              <a:rPr lang="uk-UA" sz="1800" dirty="0" smtClean="0">
                <a:hlinkClick r:id="rId9" tooltip="Легенди"/>
              </a:rPr>
              <a:t>легенди</a:t>
            </a:r>
            <a:r>
              <a:rPr lang="uk-UA" sz="1800" dirty="0" smtClean="0"/>
              <a:t>). Про це говорив сам поет. Він знав також історичні праці </a:t>
            </a:r>
            <a:r>
              <a:rPr lang="uk-UA" sz="1800" dirty="0" smtClean="0">
                <a:hlinkClick r:id="rId10" tooltip="Україна"/>
              </a:rPr>
              <a:t>українських</a:t>
            </a:r>
            <a:r>
              <a:rPr lang="uk-UA" sz="1800" dirty="0" smtClean="0"/>
              <a:t>, </a:t>
            </a:r>
            <a:r>
              <a:rPr lang="uk-UA" sz="1800" dirty="0" smtClean="0">
                <a:hlinkClick r:id="rId11" tooltip="Росія"/>
              </a:rPr>
              <a:t>російських</a:t>
            </a:r>
            <a:r>
              <a:rPr lang="uk-UA" sz="1800" dirty="0" smtClean="0"/>
              <a:t> та </a:t>
            </a:r>
            <a:r>
              <a:rPr lang="uk-UA" sz="1800" dirty="0" smtClean="0">
                <a:hlinkClick r:id="rId12" tooltip="Польща"/>
              </a:rPr>
              <a:t>польських</a:t>
            </a:r>
            <a:r>
              <a:rPr lang="uk-UA" sz="1800" dirty="0" smtClean="0"/>
              <a:t> авторів про </a:t>
            </a:r>
            <a:r>
              <a:rPr lang="uk-UA" sz="1800" dirty="0" smtClean="0">
                <a:hlinkClick r:id="rId13" tooltip="Коліївщина"/>
              </a:rPr>
              <a:t>Коліївщину</a:t>
            </a:r>
            <a:r>
              <a:rPr lang="uk-UA" sz="1800" dirty="0" smtClean="0"/>
              <a:t> — народне повстання </a:t>
            </a:r>
            <a:r>
              <a:rPr lang="uk-UA" sz="1800" dirty="0" smtClean="0">
                <a:hlinkClick r:id="rId14" tooltip="1768"/>
              </a:rPr>
              <a:t>1768</a:t>
            </a:r>
            <a:r>
              <a:rPr lang="uk-UA" sz="1800" dirty="0" smtClean="0"/>
              <a:t> року на </a:t>
            </a:r>
            <a:r>
              <a:rPr lang="uk-UA" sz="1800" dirty="0" smtClean="0">
                <a:hlinkClick r:id="rId15" tooltip="Правобережна Україна"/>
              </a:rPr>
              <a:t>Правобережній Україні</a:t>
            </a:r>
            <a:r>
              <a:rPr lang="uk-UA" sz="1800" dirty="0" smtClean="0"/>
              <a:t>.</a:t>
            </a:r>
          </a:p>
          <a:p>
            <a:endParaRPr lang="uk-UA" sz="1800" dirty="0"/>
          </a:p>
        </p:txBody>
      </p:sp>
      <p:pic>
        <p:nvPicPr>
          <p:cNvPr id="10" name="Рисунок 9" descr="0016afecвввввввввввввввввв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1561" y="4797259"/>
            <a:ext cx="3600400" cy="1856509"/>
          </a:xfrm>
          <a:prstGeom prst="rect">
            <a:avLst/>
          </a:prstGeom>
        </p:spPr>
      </p:pic>
    </p:spTree>
  </p:cSld>
  <p:clrMapOvr>
    <a:masterClrMapping/>
  </p:clrMapOvr>
  <p:transition spd="slow" advClick="0" advTm="3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C000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uk-UA" sz="6600" u="sng" baseline="4000" dirty="0" smtClean="0">
                <a:solidFill>
                  <a:srgbClr val="7030A0"/>
                </a:solidFill>
              </a:rPr>
              <a:t>“НИКИТА</a:t>
            </a:r>
            <a:r>
              <a:rPr lang="uk-UA" sz="6600" u="sng" dirty="0" smtClean="0">
                <a:solidFill>
                  <a:srgbClr val="7030A0"/>
                </a:solidFill>
              </a:rPr>
              <a:t> ГАЙДАЙ”</a:t>
            </a:r>
            <a:endParaRPr lang="uk-UA" sz="6600" u="sng" baseline="40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446040" cy="4572000"/>
          </a:xfrm>
        </p:spPr>
        <p:txBody>
          <a:bodyPr>
            <a:normAutofit fontScale="85000" lnSpcReduction="10000"/>
          </a:bodyPr>
          <a:lstStyle/>
          <a:p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Украйна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милая моя!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Моя Украина родная!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Ее широкие поля,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Ее высокие курганы,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Святая прадедов земля!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Люблю тебя, моя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Украйна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Твои зеленые дубровы,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Твои шелковые луга,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Днепра крутые берега,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Люблю я вас любовью новой,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Любовью крепкою. И ты,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Украины образ несравненный,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Люблю тебя, в тебе одной </a:t>
            </a:r>
          </a:p>
          <a:p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Я всю </a:t>
            </a:r>
            <a:r>
              <a:rPr lang="ru-RU" sz="1800" dirty="0" err="1" smtClean="0">
                <a:solidFill>
                  <a:schemeClr val="accent5">
                    <a:lumMod val="75000"/>
                  </a:schemeClr>
                </a:solidFill>
              </a:rPr>
              <a:t>Украйну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 обожаю. </a:t>
            </a:r>
          </a:p>
          <a:p>
            <a:endParaRPr lang="uk-UA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915816" y="1676400"/>
            <a:ext cx="5976664" cy="4848944"/>
          </a:xfrm>
        </p:spPr>
        <p:txBody>
          <a:bodyPr>
            <a:normAutofit fontScale="92500" lnSpcReduction="10000"/>
          </a:bodyPr>
          <a:lstStyle/>
          <a:p>
            <a:r>
              <a:rPr lang="ru-RU" sz="1100" dirty="0" smtClean="0"/>
              <a:t>Очевидною </a:t>
            </a:r>
            <a:r>
              <a:rPr lang="ru-RU" sz="1100" dirty="0" err="1" smtClean="0"/>
              <a:t>є</a:t>
            </a:r>
            <a:r>
              <a:rPr lang="ru-RU" sz="1100" dirty="0" smtClean="0"/>
              <a:t> </a:t>
            </a:r>
            <a:r>
              <a:rPr lang="ru-RU" sz="1100" dirty="0" err="1" smtClean="0"/>
              <a:t>й</a:t>
            </a:r>
            <a:r>
              <a:rPr lang="ru-RU" sz="1100" dirty="0" smtClean="0"/>
              <a:t> „</a:t>
            </a:r>
            <a:r>
              <a:rPr lang="ru-RU" sz="1100" dirty="0" err="1" smtClean="0"/>
              <a:t>драматургічність</a:t>
            </a:r>
            <a:r>
              <a:rPr lang="ru-RU" sz="1100" dirty="0" smtClean="0"/>
              <a:t>" </a:t>
            </a:r>
            <a:r>
              <a:rPr lang="ru-RU" sz="1100" dirty="0" err="1" smtClean="0"/>
              <a:t>композиції</a:t>
            </a:r>
            <a:r>
              <a:rPr lang="ru-RU" sz="1100" dirty="0" smtClean="0"/>
              <a:t> </a:t>
            </a:r>
            <a:r>
              <a:rPr lang="ru-RU" sz="1100" dirty="0" err="1" smtClean="0"/>
              <a:t>поеми</a:t>
            </a:r>
            <a:r>
              <a:rPr lang="ru-RU" sz="1100" dirty="0" smtClean="0"/>
              <a:t> „Гайдамаки" (1839-1841), </a:t>
            </a:r>
            <a:r>
              <a:rPr lang="ru-RU" sz="1100" dirty="0" err="1" smtClean="0"/>
              <a:t>частина</a:t>
            </a:r>
            <a:r>
              <a:rPr lang="ru-RU" sz="1100" dirty="0" smtClean="0"/>
              <a:t> од­ного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розділів</a:t>
            </a:r>
            <a:r>
              <a:rPr lang="ru-RU" sz="1100" dirty="0" smtClean="0"/>
              <a:t> </a:t>
            </a:r>
            <a:r>
              <a:rPr lang="ru-RU" sz="1100" dirty="0" err="1" smtClean="0"/>
              <a:t>якої</a:t>
            </a:r>
            <a:r>
              <a:rPr lang="ru-RU" sz="1100" dirty="0" smtClean="0"/>
              <a:t> – „Свято в </a:t>
            </a:r>
            <a:r>
              <a:rPr lang="ru-RU" sz="1100" dirty="0" err="1" smtClean="0"/>
              <a:t>Чигирині</a:t>
            </a:r>
            <a:r>
              <a:rPr lang="ru-RU" sz="1100" dirty="0" smtClean="0"/>
              <a:t>" – написана як драма.</a:t>
            </a:r>
          </a:p>
          <a:p>
            <a:r>
              <a:rPr lang="ru-RU" sz="1100" dirty="0" err="1" smtClean="0"/>
              <a:t>Виразні</a:t>
            </a:r>
            <a:r>
              <a:rPr lang="ru-RU" sz="1100" dirty="0" smtClean="0"/>
              <a:t> </a:t>
            </a:r>
            <a:r>
              <a:rPr lang="ru-RU" sz="1100" dirty="0" err="1" smtClean="0"/>
              <a:t>елементи</a:t>
            </a:r>
            <a:r>
              <a:rPr lang="ru-RU" sz="1100" dirty="0" smtClean="0"/>
              <a:t> </a:t>
            </a:r>
            <a:r>
              <a:rPr lang="ru-RU" sz="1100" dirty="0" err="1" smtClean="0"/>
              <a:t>драми</a:t>
            </a:r>
            <a:r>
              <a:rPr lang="ru-RU" sz="1100" dirty="0" smtClean="0"/>
              <a:t> </a:t>
            </a:r>
            <a:r>
              <a:rPr lang="ru-RU" sz="1100" dirty="0" err="1" smtClean="0"/>
              <a:t>має</a:t>
            </a:r>
            <a:r>
              <a:rPr lang="ru-RU" sz="1100" dirty="0" smtClean="0"/>
              <a:t> </a:t>
            </a:r>
            <a:r>
              <a:rPr lang="ru-RU" sz="1100" dirty="0" err="1" smtClean="0"/>
              <a:t>й</a:t>
            </a:r>
            <a:r>
              <a:rPr lang="ru-RU" sz="1100" dirty="0" smtClean="0"/>
              <a:t> </a:t>
            </a:r>
            <a:r>
              <a:rPr lang="ru-RU" sz="1100" dirty="0" err="1" smtClean="0"/>
              <a:t>містерія</a:t>
            </a:r>
            <a:r>
              <a:rPr lang="ru-RU" sz="1100" dirty="0" smtClean="0"/>
              <a:t> „Великий </a:t>
            </a:r>
            <a:r>
              <a:rPr lang="ru-RU" sz="1100" dirty="0" err="1" smtClean="0"/>
              <a:t>льох</a:t>
            </a:r>
            <a:r>
              <a:rPr lang="ru-RU" sz="1100" dirty="0" smtClean="0"/>
              <a:t>" (1845), в </a:t>
            </a:r>
            <a:r>
              <a:rPr lang="ru-RU" sz="1100" dirty="0" err="1" smtClean="0"/>
              <a:t>якій</a:t>
            </a:r>
            <a:r>
              <a:rPr lang="ru-RU" sz="1100" dirty="0" smtClean="0"/>
              <a:t> С. </a:t>
            </a:r>
            <a:r>
              <a:rPr lang="ru-RU" sz="1100" dirty="0" err="1" smtClean="0"/>
              <a:t>Смаль-Стоцький</a:t>
            </a:r>
            <a:r>
              <a:rPr lang="ru-RU" sz="1100" dirty="0" smtClean="0"/>
              <a:t> </a:t>
            </a:r>
            <a:r>
              <a:rPr lang="ru-RU" sz="1100" dirty="0" err="1" smtClean="0"/>
              <a:t>поба­чив</a:t>
            </a:r>
            <a:r>
              <a:rPr lang="ru-RU" sz="1100" dirty="0" smtClean="0"/>
              <a:t> „форму </a:t>
            </a:r>
            <a:r>
              <a:rPr lang="ru-RU" sz="1100" dirty="0" err="1" smtClean="0"/>
              <a:t>народнього</a:t>
            </a:r>
            <a:r>
              <a:rPr lang="ru-RU" sz="1100" dirty="0" smtClean="0"/>
              <a:t> вертепу". За Ю. </a:t>
            </a:r>
            <a:r>
              <a:rPr lang="ru-RU" sz="1100" dirty="0" err="1" smtClean="0"/>
              <a:t>Івакіним</a:t>
            </a:r>
            <a:r>
              <a:rPr lang="ru-RU" sz="1100" dirty="0" smtClean="0"/>
              <a:t>, у </a:t>
            </a:r>
            <a:r>
              <a:rPr lang="ru-RU" sz="1100" dirty="0" err="1" smtClean="0"/>
              <a:t>структурі</a:t>
            </a:r>
            <a:r>
              <a:rPr lang="ru-RU" sz="1100" dirty="0" smtClean="0"/>
              <a:t> „Великого </a:t>
            </a:r>
            <a:r>
              <a:rPr lang="ru-RU" sz="1100" dirty="0" err="1" smtClean="0"/>
              <a:t>льоху</a:t>
            </a:r>
            <a:r>
              <a:rPr lang="ru-RU" sz="1100" dirty="0" smtClean="0"/>
              <a:t>" </a:t>
            </a:r>
            <a:r>
              <a:rPr lang="ru-RU" sz="1100" dirty="0" err="1" smtClean="0"/>
              <a:t>своєрідно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переплетені</a:t>
            </a:r>
            <a:r>
              <a:rPr lang="ru-RU" sz="1100" dirty="0" smtClean="0"/>
              <a:t> „</a:t>
            </a:r>
            <a:r>
              <a:rPr lang="ru-RU" sz="1100" dirty="0" err="1" smtClean="0"/>
              <a:t>гротескова</a:t>
            </a:r>
            <a:r>
              <a:rPr lang="ru-RU" sz="1100" dirty="0" smtClean="0"/>
              <a:t> </a:t>
            </a:r>
            <a:r>
              <a:rPr lang="ru-RU" sz="1100" dirty="0" err="1" smtClean="0"/>
              <a:t>неймовірність</a:t>
            </a:r>
            <a:r>
              <a:rPr lang="ru-RU" sz="1100" dirty="0" smtClean="0"/>
              <a:t> </a:t>
            </a:r>
            <a:r>
              <a:rPr lang="ru-RU" sz="1100" dirty="0" err="1" smtClean="0"/>
              <a:t>зображуваного</a:t>
            </a:r>
            <a:r>
              <a:rPr lang="ru-RU" sz="1100" dirty="0" smtClean="0"/>
              <a:t>, участь </a:t>
            </a:r>
            <a:r>
              <a:rPr lang="ru-RU" sz="1100" dirty="0" err="1" smtClean="0"/>
              <a:t>надприродних</a:t>
            </a:r>
            <a:r>
              <a:rPr lang="ru-RU" sz="1100" dirty="0" smtClean="0"/>
              <a:t> сил у </a:t>
            </a:r>
            <a:r>
              <a:rPr lang="ru-RU" sz="1100" dirty="0" err="1" smtClean="0"/>
              <a:t>подіях</a:t>
            </a:r>
            <a:r>
              <a:rPr lang="ru-RU" sz="1100" dirty="0" smtClean="0"/>
              <a:t> </a:t>
            </a:r>
            <a:r>
              <a:rPr lang="ru-RU" sz="1100" dirty="0" err="1" smtClean="0"/>
              <a:t>твору</a:t>
            </a:r>
            <a:r>
              <a:rPr lang="ru-RU" sz="1100" dirty="0" smtClean="0"/>
              <a:t>, </a:t>
            </a:r>
            <a:r>
              <a:rPr lang="ru-RU" sz="1100" dirty="0" err="1" smtClean="0"/>
              <a:t>алегоричність</a:t>
            </a:r>
            <a:r>
              <a:rPr lang="ru-RU" sz="1100" dirty="0" smtClean="0"/>
              <a:t> </a:t>
            </a:r>
            <a:r>
              <a:rPr lang="ru-RU" sz="1100" dirty="0" err="1" smtClean="0"/>
              <a:t>персонажів</a:t>
            </a:r>
            <a:r>
              <a:rPr lang="ru-RU" sz="1100" dirty="0" smtClean="0"/>
              <a:t> </a:t>
            </a:r>
            <a:r>
              <a:rPr lang="ru-RU" sz="1100" dirty="0" err="1" smtClean="0"/>
              <a:t>або</a:t>
            </a:r>
            <a:r>
              <a:rPr lang="ru-RU" sz="1100" dirty="0" smtClean="0"/>
              <a:t> </a:t>
            </a:r>
            <a:r>
              <a:rPr lang="ru-RU" sz="1100" dirty="0" err="1" smtClean="0"/>
              <a:t>ситуацій</a:t>
            </a:r>
            <a:r>
              <a:rPr lang="ru-RU" sz="1100" dirty="0" smtClean="0"/>
              <a:t>, </a:t>
            </a:r>
            <a:r>
              <a:rPr lang="ru-RU" sz="1100" dirty="0" err="1" smtClean="0"/>
              <a:t>драматизована</a:t>
            </a:r>
            <a:r>
              <a:rPr lang="ru-RU" sz="1100" dirty="0" smtClean="0"/>
              <a:t> [курсив наш.– В. L] форма </a:t>
            </a:r>
            <a:r>
              <a:rPr lang="ru-RU" sz="1100" dirty="0" err="1" smtClean="0"/>
              <a:t>діа­логів</a:t>
            </a:r>
            <a:r>
              <a:rPr lang="ru-RU" sz="1100" dirty="0" smtClean="0"/>
              <a:t> </a:t>
            </a:r>
            <a:r>
              <a:rPr lang="ru-RU" sz="1100" dirty="0" err="1" smtClean="0"/>
              <a:t>тощо</a:t>
            </a:r>
            <a:r>
              <a:rPr lang="ru-RU" sz="1100" dirty="0" smtClean="0"/>
              <a:t>".</a:t>
            </a:r>
          </a:p>
          <a:p>
            <a:r>
              <a:rPr lang="ru-RU" sz="1100" dirty="0" err="1" smtClean="0"/>
              <a:t>Драматургічним</a:t>
            </a:r>
            <a:r>
              <a:rPr lang="ru-RU" sz="1100" dirty="0" smtClean="0"/>
              <a:t> </a:t>
            </a:r>
            <a:r>
              <a:rPr lang="ru-RU" sz="1100" dirty="0" err="1" smtClean="0"/>
              <a:t>зацікавленням</a:t>
            </a:r>
            <a:r>
              <a:rPr lang="ru-RU" sz="1100" dirty="0" smtClean="0"/>
              <a:t> </a:t>
            </a:r>
            <a:r>
              <a:rPr lang="ru-RU" sz="1100" dirty="0" err="1" smtClean="0"/>
              <a:t>Шевченка</a:t>
            </a:r>
            <a:r>
              <a:rPr lang="ru-RU" sz="1100" dirty="0" smtClean="0"/>
              <a:t> </a:t>
            </a:r>
            <a:r>
              <a:rPr lang="ru-RU" sz="1100" dirty="0" err="1" smtClean="0"/>
              <a:t>сприяло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його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оточення</a:t>
            </a:r>
            <a:r>
              <a:rPr lang="ru-RU" sz="1100" dirty="0" smtClean="0"/>
              <a:t>, </a:t>
            </a:r>
            <a:r>
              <a:rPr lang="ru-RU" sz="1100" dirty="0" err="1" smtClean="0"/>
              <a:t>зокрема</a:t>
            </a:r>
            <a:r>
              <a:rPr lang="ru-RU" sz="1100" dirty="0" smtClean="0"/>
              <a:t>, </a:t>
            </a:r>
            <a:r>
              <a:rPr lang="ru-RU" sz="1100" dirty="0" err="1" smtClean="0"/>
              <a:t>український</a:t>
            </a:r>
            <a:r>
              <a:rPr lang="ru-RU" sz="1100" dirty="0" smtClean="0"/>
              <a:t> ком­позитор, </a:t>
            </a:r>
            <a:r>
              <a:rPr lang="ru-RU" sz="1100" dirty="0" err="1" smtClean="0"/>
              <a:t>оперний</a:t>
            </a:r>
            <a:r>
              <a:rPr lang="ru-RU" sz="1100" dirty="0" smtClean="0"/>
              <a:t> </a:t>
            </a:r>
            <a:r>
              <a:rPr lang="ru-RU" sz="1100" dirty="0" err="1" smtClean="0"/>
              <a:t>співак</a:t>
            </a:r>
            <a:r>
              <a:rPr lang="ru-RU" sz="1100" dirty="0" smtClean="0"/>
              <a:t> С. </a:t>
            </a:r>
            <a:r>
              <a:rPr lang="ru-RU" sz="1100" dirty="0" err="1" smtClean="0"/>
              <a:t>Гулак-Артемовський</a:t>
            </a:r>
            <a:r>
              <a:rPr lang="ru-RU" sz="1100" dirty="0" smtClean="0"/>
              <a:t> та </a:t>
            </a:r>
            <a:r>
              <a:rPr lang="ru-RU" sz="1100" dirty="0" err="1" smtClean="0"/>
              <a:t>журналіст</a:t>
            </a:r>
            <a:r>
              <a:rPr lang="ru-RU" sz="1100" dirty="0" smtClean="0"/>
              <a:t>, </a:t>
            </a:r>
            <a:r>
              <a:rPr lang="ru-RU" sz="1100" dirty="0" err="1" smtClean="0"/>
              <a:t>фейлетоніст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театральний</a:t>
            </a:r>
            <a:r>
              <a:rPr lang="ru-RU" sz="1100" dirty="0" smtClean="0"/>
              <a:t> критик О. </a:t>
            </a:r>
            <a:r>
              <a:rPr lang="ru-RU" sz="1100" dirty="0" err="1" smtClean="0"/>
              <a:t>Елькан</a:t>
            </a:r>
            <a:r>
              <a:rPr lang="ru-RU" sz="1100" dirty="0" smtClean="0"/>
              <a:t>, </a:t>
            </a:r>
            <a:r>
              <a:rPr lang="ru-RU" sz="1100" dirty="0" err="1" smtClean="0"/>
              <a:t>який</a:t>
            </a:r>
            <a:r>
              <a:rPr lang="ru-RU" sz="1100" dirty="0" smtClean="0"/>
              <a:t> „частенько </a:t>
            </a:r>
            <a:r>
              <a:rPr lang="ru-RU" sz="1100" dirty="0" err="1" smtClean="0"/>
              <a:t>свої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переклади</a:t>
            </a:r>
            <a:r>
              <a:rPr lang="ru-RU" sz="1100" dirty="0" smtClean="0"/>
              <a:t> </a:t>
            </a:r>
            <a:r>
              <a:rPr lang="ru-RU" sz="1100" dirty="0" err="1" smtClean="0"/>
              <a:t>п'єс</a:t>
            </a:r>
            <a:r>
              <a:rPr lang="ru-RU" sz="1100" dirty="0" smtClean="0"/>
              <a:t> на </a:t>
            </a:r>
            <a:r>
              <a:rPr lang="ru-RU" sz="1100" dirty="0" err="1" smtClean="0"/>
              <a:t>російську</a:t>
            </a:r>
            <a:r>
              <a:rPr lang="ru-RU" sz="1100" dirty="0" smtClean="0"/>
              <a:t> </a:t>
            </a:r>
            <a:r>
              <a:rPr lang="ru-RU" sz="1100" dirty="0" err="1" smtClean="0"/>
              <a:t>мову</a:t>
            </a:r>
            <a:r>
              <a:rPr lang="ru-RU" sz="1100" dirty="0" smtClean="0"/>
              <a:t> </a:t>
            </a:r>
            <a:r>
              <a:rPr lang="ru-RU" sz="1100" dirty="0" err="1" smtClean="0"/>
              <a:t>примощував</a:t>
            </a:r>
            <a:r>
              <a:rPr lang="ru-RU" sz="1100" dirty="0" smtClean="0"/>
              <a:t> </a:t>
            </a:r>
            <a:r>
              <a:rPr lang="ru-RU" sz="1100" dirty="0" err="1" smtClean="0"/>
              <a:t>на</a:t>
            </a:r>
            <a:r>
              <a:rPr lang="ru-RU" sz="1100" dirty="0" smtClean="0"/>
              <a:t> </a:t>
            </a:r>
            <a:r>
              <a:rPr lang="ru-RU" sz="1100" dirty="0" err="1" smtClean="0"/>
              <a:t>сцені</a:t>
            </a:r>
            <a:r>
              <a:rPr lang="ru-RU" sz="1100" dirty="0" smtClean="0"/>
              <a:t> </a:t>
            </a:r>
            <a:r>
              <a:rPr lang="ru-RU" sz="1100" dirty="0" err="1" smtClean="0"/>
              <a:t>Александринського</a:t>
            </a:r>
            <a:r>
              <a:rPr lang="ru-RU" sz="1100" dirty="0" smtClean="0"/>
              <a:t> театру".</a:t>
            </a:r>
          </a:p>
          <a:p>
            <a:r>
              <a:rPr lang="ru-RU" sz="1100" dirty="0" smtClean="0"/>
              <a:t>Одним </a:t>
            </a:r>
            <a:r>
              <a:rPr lang="ru-RU" sz="1100" dirty="0" err="1" smtClean="0"/>
              <a:t>із</a:t>
            </a:r>
            <a:r>
              <a:rPr lang="ru-RU" sz="1100" dirty="0" smtClean="0"/>
              <a:t> перших </a:t>
            </a:r>
            <a:r>
              <a:rPr lang="ru-RU" sz="1100" dirty="0" err="1" smtClean="0"/>
              <a:t>власне</a:t>
            </a:r>
            <a:r>
              <a:rPr lang="ru-RU" sz="1100" dirty="0" smtClean="0"/>
              <a:t> </a:t>
            </a:r>
            <a:r>
              <a:rPr lang="ru-RU" sz="1100" dirty="0" err="1" smtClean="0"/>
              <a:t>драматичних</a:t>
            </a:r>
            <a:r>
              <a:rPr lang="ru-RU" sz="1100" dirty="0" smtClean="0"/>
              <a:t> </a:t>
            </a:r>
            <a:r>
              <a:rPr lang="ru-RU" sz="1100" dirty="0" err="1" smtClean="0"/>
              <a:t>творів</a:t>
            </a:r>
            <a:r>
              <a:rPr lang="ru-RU" sz="1100" dirty="0" smtClean="0"/>
              <a:t> Кобзаря треба </a:t>
            </a:r>
            <a:r>
              <a:rPr lang="ru-RU" sz="1100" dirty="0" err="1" smtClean="0"/>
              <a:t>вважати</a:t>
            </a:r>
            <a:r>
              <a:rPr lang="ru-RU" sz="1100" dirty="0" smtClean="0"/>
              <a:t> </a:t>
            </a:r>
            <a:r>
              <a:rPr lang="ru-RU" sz="1100" dirty="0" err="1" smtClean="0"/>
              <a:t>історичну</a:t>
            </a:r>
            <a:r>
              <a:rPr lang="ru-RU" sz="1100" dirty="0" smtClean="0"/>
              <a:t> драму „Никита Гайдай", яку Шевченко в </a:t>
            </a:r>
            <a:r>
              <a:rPr lang="ru-RU" sz="1100" dirty="0" err="1" smtClean="0"/>
              <a:t>листі</a:t>
            </a:r>
            <a:r>
              <a:rPr lang="ru-RU" sz="1100" dirty="0" smtClean="0"/>
              <a:t> до </a:t>
            </a:r>
            <a:r>
              <a:rPr lang="ru-RU" sz="1100" dirty="0" err="1" smtClean="0"/>
              <a:t>Квітки-Основ'яненка</a:t>
            </a:r>
            <a:r>
              <a:rPr lang="ru-RU" sz="1100" dirty="0" smtClean="0"/>
              <a:t>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8 </a:t>
            </a:r>
            <a:r>
              <a:rPr lang="ru-RU" sz="1100" dirty="0" err="1" smtClean="0"/>
              <a:t>грудня</a:t>
            </a:r>
            <a:r>
              <a:rPr lang="ru-RU" sz="1100" dirty="0" smtClean="0"/>
              <a:t> 1841 р. назвав </a:t>
            </a:r>
            <a:r>
              <a:rPr lang="ru-RU" sz="1100" dirty="0" err="1" smtClean="0"/>
              <a:t>трагедією</a:t>
            </a:r>
            <a:r>
              <a:rPr lang="ru-RU" sz="1100" dirty="0" smtClean="0"/>
              <a:t>. </a:t>
            </a:r>
            <a:r>
              <a:rPr lang="ru-RU" sz="1100" dirty="0" err="1" smtClean="0"/>
              <a:t>Задум</a:t>
            </a:r>
            <a:r>
              <a:rPr lang="ru-RU" sz="1100" dirty="0" smtClean="0"/>
              <a:t> </a:t>
            </a:r>
            <a:r>
              <a:rPr lang="ru-RU" sz="1100" dirty="0" err="1" smtClean="0"/>
              <a:t>твору</a:t>
            </a:r>
            <a:r>
              <a:rPr lang="ru-RU" sz="1100" dirty="0" smtClean="0"/>
              <a:t> </a:t>
            </a:r>
            <a:r>
              <a:rPr lang="ru-RU" sz="1100" dirty="0" err="1" smtClean="0"/>
              <a:t>датують</a:t>
            </a:r>
            <a:r>
              <a:rPr lang="ru-RU" sz="1100" dirty="0" smtClean="0"/>
              <a:t> 1838 р., коли Шевченко </a:t>
            </a:r>
            <a:r>
              <a:rPr lang="ru-RU" sz="1100" dirty="0" err="1" smtClean="0"/>
              <a:t>був</a:t>
            </a:r>
            <a:r>
              <a:rPr lang="ru-RU" sz="1100" dirty="0" smtClean="0"/>
              <a:t> </a:t>
            </a:r>
            <a:r>
              <a:rPr lang="ru-RU" sz="1100" dirty="0" err="1" smtClean="0"/>
              <a:t>звільнений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з-під</a:t>
            </a:r>
            <a:r>
              <a:rPr lang="ru-RU" sz="1100" dirty="0" smtClean="0"/>
              <a:t> </a:t>
            </a:r>
            <a:r>
              <a:rPr lang="ru-RU" sz="1100" dirty="0" err="1" smtClean="0"/>
              <a:t>кріпацтва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гніту</a:t>
            </a:r>
            <a:r>
              <a:rPr lang="ru-RU" sz="1100" dirty="0" smtClean="0"/>
              <a:t> „темно­го, </a:t>
            </a:r>
            <a:r>
              <a:rPr lang="ru-RU" sz="1100" dirty="0" err="1" smtClean="0"/>
              <a:t>брудного</a:t>
            </a:r>
            <a:r>
              <a:rPr lang="ru-RU" sz="1100" dirty="0" smtClean="0"/>
              <a:t> горища </a:t>
            </a:r>
            <a:r>
              <a:rPr lang="ru-RU" sz="1100" dirty="0" err="1" smtClean="0"/>
              <a:t>ширяєвської</a:t>
            </a:r>
            <a:r>
              <a:rPr lang="ru-RU" sz="1100" dirty="0" smtClean="0"/>
              <a:t> </a:t>
            </a:r>
            <a:r>
              <a:rPr lang="ru-RU" sz="1100" dirty="0" err="1" smtClean="0"/>
              <a:t>майстерні</a:t>
            </a:r>
            <a:r>
              <a:rPr lang="ru-RU" sz="1100" dirty="0" smtClean="0"/>
              <a:t>". На </a:t>
            </a:r>
            <a:r>
              <a:rPr lang="ru-RU" sz="1100" dirty="0" err="1" smtClean="0"/>
              <a:t>підставі</a:t>
            </a:r>
            <a:r>
              <a:rPr lang="ru-RU" sz="1100" dirty="0" smtClean="0"/>
              <a:t> </a:t>
            </a:r>
            <a:r>
              <a:rPr lang="ru-RU" sz="1100" dirty="0" err="1" smtClean="0"/>
              <a:t>Шевченкової</a:t>
            </a:r>
            <a:r>
              <a:rPr lang="ru-RU" sz="1100" dirty="0" smtClean="0"/>
              <a:t> </a:t>
            </a:r>
            <a:r>
              <a:rPr lang="ru-RU" sz="1100" dirty="0" err="1" smtClean="0"/>
              <a:t>фрази</a:t>
            </a:r>
            <a:r>
              <a:rPr lang="ru-RU" sz="1100" dirty="0" smtClean="0"/>
              <a:t> </a:t>
            </a:r>
            <a:r>
              <a:rPr lang="ru-RU" sz="1100" dirty="0" err="1" smtClean="0"/>
              <a:t>зі</a:t>
            </a:r>
            <a:r>
              <a:rPr lang="ru-RU" sz="1100" dirty="0" smtClean="0"/>
              <a:t> </a:t>
            </a:r>
            <a:r>
              <a:rPr lang="ru-RU" sz="1100" dirty="0" err="1" smtClean="0"/>
              <a:t>згадувано­го</a:t>
            </a:r>
            <a:r>
              <a:rPr lang="ru-RU" sz="1100" dirty="0" smtClean="0"/>
              <a:t> листа до Г. </a:t>
            </a:r>
            <a:r>
              <a:rPr lang="ru-RU" sz="1100" dirty="0" err="1" smtClean="0"/>
              <a:t>Квітки-Основ</a:t>
            </a:r>
            <a:r>
              <a:rPr lang="ru-RU" sz="1100" dirty="0" smtClean="0"/>
              <a:t>' </a:t>
            </a:r>
            <a:r>
              <a:rPr lang="ru-RU" sz="1100" dirty="0" err="1" smtClean="0"/>
              <a:t>яненка</a:t>
            </a:r>
            <a:r>
              <a:rPr lang="ru-RU" sz="1100" dirty="0" smtClean="0"/>
              <a:t> : „</a:t>
            </a:r>
            <a:r>
              <a:rPr lang="ru-RU" sz="1100" dirty="0" err="1" smtClean="0"/>
              <a:t>Це</a:t>
            </a:r>
            <a:r>
              <a:rPr lang="ru-RU" sz="1100" dirty="0" smtClean="0"/>
              <a:t>, </a:t>
            </a:r>
            <a:r>
              <a:rPr lang="ru-RU" sz="1100" dirty="0" err="1" smtClean="0"/>
              <a:t>бачте</a:t>
            </a:r>
            <a:r>
              <a:rPr lang="ru-RU" sz="1100" dirty="0" smtClean="0"/>
              <a:t>, </a:t>
            </a:r>
            <a:r>
              <a:rPr lang="ru-RU" sz="1100" dirty="0" err="1" smtClean="0"/>
              <a:t>пісня</a:t>
            </a:r>
            <a:r>
              <a:rPr lang="ru-RU" sz="1100" dirty="0" smtClean="0"/>
              <a:t> </a:t>
            </a:r>
            <a:r>
              <a:rPr lang="ru-RU" sz="1100" dirty="0" err="1" smtClean="0"/>
              <a:t>з</a:t>
            </a:r>
            <a:r>
              <a:rPr lang="ru-RU" sz="1100" dirty="0" smtClean="0"/>
              <a:t> </a:t>
            </a:r>
            <a:r>
              <a:rPr lang="ru-RU" sz="1100" dirty="0" err="1" smtClean="0"/>
              <a:t>моєї</a:t>
            </a:r>
            <a:r>
              <a:rPr lang="ru-RU" sz="1100" dirty="0" smtClean="0"/>
              <a:t> </a:t>
            </a:r>
            <a:r>
              <a:rPr lang="ru-RU" sz="1100" dirty="0" err="1" smtClean="0"/>
              <a:t>драми</a:t>
            </a:r>
            <a:r>
              <a:rPr lang="ru-RU" sz="1100" dirty="0" smtClean="0"/>
              <a:t> „Невеста", </a:t>
            </a:r>
            <a:r>
              <a:rPr lang="ru-RU" sz="1100" dirty="0" err="1" smtClean="0"/>
              <a:t>що</a:t>
            </a:r>
            <a:r>
              <a:rPr lang="ru-RU" sz="1100" dirty="0" smtClean="0"/>
              <a:t> я писав до вас, </a:t>
            </a:r>
            <a:r>
              <a:rPr lang="ru-RU" sz="1100" dirty="0" err="1" smtClean="0"/>
              <a:t>трагедія</a:t>
            </a:r>
            <a:r>
              <a:rPr lang="ru-RU" sz="1100" dirty="0" smtClean="0"/>
              <a:t> „Никита Гайдай". Я </a:t>
            </a:r>
            <a:r>
              <a:rPr lang="ru-RU" sz="1100" dirty="0" err="1" smtClean="0"/>
              <a:t>перемайстрував</a:t>
            </a:r>
            <a:r>
              <a:rPr lang="ru-RU" sz="1100" dirty="0" smtClean="0"/>
              <a:t> </a:t>
            </a:r>
            <a:r>
              <a:rPr lang="ru-RU" sz="1100" dirty="0" err="1" smtClean="0"/>
              <a:t>її</a:t>
            </a:r>
            <a:r>
              <a:rPr lang="ru-RU" sz="1100" dirty="0" smtClean="0"/>
              <a:t> в драму". В. </a:t>
            </a:r>
            <a:r>
              <a:rPr lang="ru-RU" sz="1100" dirty="0" err="1" smtClean="0"/>
              <a:t>Шубравський</a:t>
            </a:r>
            <a:r>
              <a:rPr lang="ru-RU" sz="1100" dirty="0" smtClean="0"/>
              <a:t> уважав,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історичну</a:t>
            </a:r>
            <a:r>
              <a:rPr lang="ru-RU" sz="1100" dirty="0" smtClean="0"/>
              <a:t> драму „Никита Гайдай" Шевченко </a:t>
            </a:r>
            <a:r>
              <a:rPr lang="ru-RU" sz="1100" dirty="0" err="1" smtClean="0"/>
              <a:t>переробив</a:t>
            </a:r>
            <a:r>
              <a:rPr lang="ru-RU" sz="1100" dirty="0" smtClean="0"/>
              <a:t> у мелодраму в </a:t>
            </a:r>
            <a:r>
              <a:rPr lang="ru-RU" sz="1100" dirty="0" err="1" smtClean="0"/>
              <a:t>прозі</a:t>
            </a:r>
            <a:r>
              <a:rPr lang="ru-RU" sz="1100" dirty="0" smtClean="0"/>
              <a:t> „Невеста". </a:t>
            </a:r>
            <a:r>
              <a:rPr lang="ru-RU" sz="1100" dirty="0" err="1" smtClean="0"/>
              <a:t>Од­нак</a:t>
            </a:r>
            <a:r>
              <a:rPr lang="ru-RU" sz="1100" dirty="0" smtClean="0"/>
              <a:t> </a:t>
            </a:r>
            <a:r>
              <a:rPr lang="ru-RU" sz="1100" dirty="0" err="1" smtClean="0"/>
              <a:t>її</a:t>
            </a:r>
            <a:r>
              <a:rPr lang="ru-RU" sz="1100" dirty="0" smtClean="0"/>
              <a:t> </a:t>
            </a:r>
            <a:r>
              <a:rPr lang="ru-RU" sz="1100" dirty="0" err="1" smtClean="0"/>
              <a:t>зміст</a:t>
            </a:r>
            <a:r>
              <a:rPr lang="ru-RU" sz="1100" dirty="0" smtClean="0"/>
              <a:t> </a:t>
            </a:r>
            <a:r>
              <a:rPr lang="ru-RU" sz="1100" dirty="0" err="1" smtClean="0"/>
              <a:t>стосувався</a:t>
            </a:r>
            <a:r>
              <a:rPr lang="ru-RU" sz="1100" dirty="0" smtClean="0"/>
              <a:t> </a:t>
            </a:r>
            <a:r>
              <a:rPr lang="ru-RU" sz="1100" dirty="0" err="1" smtClean="0"/>
              <a:t>часів</a:t>
            </a:r>
            <a:r>
              <a:rPr lang="ru-RU" sz="1100" dirty="0" smtClean="0"/>
              <a:t> </a:t>
            </a:r>
            <a:r>
              <a:rPr lang="ru-RU" sz="1100" dirty="0" err="1" smtClean="0"/>
              <a:t>геть­манства</a:t>
            </a:r>
            <a:r>
              <a:rPr lang="ru-RU" sz="1100" dirty="0" smtClean="0"/>
              <a:t> І. </a:t>
            </a:r>
            <a:r>
              <a:rPr lang="ru-RU" sz="1100" dirty="0" err="1" smtClean="0"/>
              <a:t>Виговського</a:t>
            </a:r>
            <a:r>
              <a:rPr lang="ru-RU" sz="1100" dirty="0" smtClean="0"/>
              <a:t>: </a:t>
            </a:r>
            <a:r>
              <a:rPr lang="ru-RU" sz="1100" dirty="0" err="1" smtClean="0"/>
              <a:t>це</a:t>
            </a:r>
            <a:r>
              <a:rPr lang="ru-RU" sz="1100" dirty="0" smtClean="0"/>
              <a:t> </a:t>
            </a:r>
            <a:r>
              <a:rPr lang="ru-RU" sz="1100" dirty="0" err="1" smtClean="0"/>
              <a:t>був</a:t>
            </a:r>
            <a:r>
              <a:rPr lang="ru-RU" sz="1100" dirty="0" smtClean="0"/>
              <a:t> „образец неподражаемого неудав­шегося </a:t>
            </a:r>
            <a:r>
              <a:rPr lang="ru-RU" sz="1100" dirty="0" err="1" smtClean="0"/>
              <a:t>Основьяненку</a:t>
            </a:r>
            <a:r>
              <a:rPr lang="ru-RU" sz="1100" dirty="0" smtClean="0"/>
              <a:t> искусства передавать местным русским язы­ком быт Украины с полнейшим со­блюдением оборотов родной речи и народного характера действующих лиц"</a:t>
            </a:r>
            <a:r>
              <a:rPr lang="ru-RU" sz="1100" baseline="30000" dirty="0" smtClean="0"/>
              <a:t>14</a:t>
            </a:r>
            <a:r>
              <a:rPr lang="ru-RU" sz="1100" dirty="0" smtClean="0"/>
              <a:t>. </a:t>
            </a:r>
            <a:r>
              <a:rPr lang="ru-RU" sz="1100" dirty="0" err="1" smtClean="0"/>
              <a:t>Інші</a:t>
            </a:r>
            <a:r>
              <a:rPr lang="ru-RU" sz="1100" dirty="0" smtClean="0"/>
              <a:t> </a:t>
            </a:r>
            <a:r>
              <a:rPr lang="ru-RU" sz="1100" dirty="0" err="1" smtClean="0"/>
              <a:t>вчені</a:t>
            </a:r>
            <a:r>
              <a:rPr lang="ru-RU" sz="1100" dirty="0" smtClean="0"/>
              <a:t> (П. </a:t>
            </a:r>
            <a:r>
              <a:rPr lang="ru-RU" sz="1100" dirty="0" err="1" smtClean="0"/>
              <a:t>Рулін</a:t>
            </a:r>
            <a:r>
              <a:rPr lang="ru-RU" sz="1100" dirty="0" smtClean="0"/>
              <a:t>) </a:t>
            </a:r>
            <a:r>
              <a:rPr lang="ru-RU" sz="1100" dirty="0" err="1" smtClean="0"/>
              <a:t>ствер­джували</a:t>
            </a:r>
            <a:r>
              <a:rPr lang="ru-RU" sz="1100" dirty="0" smtClean="0"/>
              <a:t>, </a:t>
            </a:r>
            <a:r>
              <a:rPr lang="ru-RU" sz="1100" dirty="0" err="1" smtClean="0"/>
              <a:t>що</a:t>
            </a:r>
            <a:r>
              <a:rPr lang="ru-RU" sz="1100" dirty="0" smtClean="0"/>
              <a:t> „Никита Гайдай" </a:t>
            </a:r>
            <a:r>
              <a:rPr lang="ru-RU" sz="1100" dirty="0" err="1" smtClean="0"/>
              <a:t>і</a:t>
            </a:r>
            <a:r>
              <a:rPr lang="ru-RU" sz="1100" dirty="0" smtClean="0"/>
              <a:t> „Невеста" – </a:t>
            </a:r>
            <a:r>
              <a:rPr lang="ru-RU" sz="1100" dirty="0" err="1" smtClean="0"/>
              <a:t>одмінні</a:t>
            </a:r>
            <a:r>
              <a:rPr lang="ru-RU" sz="1100" dirty="0" smtClean="0"/>
              <a:t> одна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</a:t>
            </a:r>
            <a:r>
              <a:rPr lang="ru-RU" sz="1100" dirty="0" err="1" smtClean="0"/>
              <a:t>одної</a:t>
            </a:r>
            <a:r>
              <a:rPr lang="ru-RU" sz="1100" dirty="0" smtClean="0"/>
              <a:t> </a:t>
            </a:r>
            <a:r>
              <a:rPr lang="ru-RU" sz="1100" dirty="0" err="1" smtClean="0"/>
              <a:t>речі</a:t>
            </a:r>
            <a:r>
              <a:rPr lang="ru-RU" sz="1100" dirty="0" smtClean="0"/>
              <a:t>".</a:t>
            </a:r>
          </a:p>
          <a:p>
            <a:r>
              <a:rPr lang="ru-RU" sz="1100" dirty="0" err="1" smtClean="0"/>
              <a:t>Цікаві</a:t>
            </a:r>
            <a:r>
              <a:rPr lang="ru-RU" sz="1100" dirty="0" smtClean="0"/>
              <a:t> </a:t>
            </a:r>
            <a:r>
              <a:rPr lang="ru-RU" sz="1100" dirty="0" err="1" smtClean="0"/>
              <a:t>спостереження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стосовно</a:t>
            </a:r>
            <a:r>
              <a:rPr lang="ru-RU" sz="1100" dirty="0" smtClean="0"/>
              <a:t> драм „Никита Гайдай" та „Невес­та" </a:t>
            </a:r>
            <a:r>
              <a:rPr lang="ru-RU" sz="1100" dirty="0" err="1" smtClean="0"/>
              <a:t>свого</a:t>
            </a:r>
            <a:r>
              <a:rPr lang="ru-RU" sz="1100" dirty="0" smtClean="0"/>
              <a:t> часу подав Д. Антонович. </a:t>
            </a:r>
            <a:r>
              <a:rPr lang="ru-RU" sz="1100" dirty="0" err="1" smtClean="0"/>
              <a:t>Вказуючи</a:t>
            </a:r>
            <a:r>
              <a:rPr lang="ru-RU" sz="1100" dirty="0" smtClean="0"/>
              <a:t> на </a:t>
            </a:r>
            <a:r>
              <a:rPr lang="ru-RU" sz="1100" dirty="0" err="1" smtClean="0"/>
              <a:t>нелогічність</a:t>
            </a:r>
            <a:r>
              <a:rPr lang="ru-RU" sz="1100" dirty="0" smtClean="0"/>
              <a:t> того,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опублікований</a:t>
            </a:r>
            <a:r>
              <a:rPr lang="ru-RU" sz="1100" dirty="0" smtClean="0"/>
              <a:t> </a:t>
            </a:r>
            <a:r>
              <a:rPr lang="ru-RU" sz="1100" dirty="0" err="1" smtClean="0"/>
              <a:t>уривок</a:t>
            </a:r>
            <a:r>
              <a:rPr lang="ru-RU" sz="1100" dirty="0" smtClean="0"/>
              <a:t> </a:t>
            </a:r>
            <a:r>
              <a:rPr lang="ru-RU" sz="1100" dirty="0" err="1" smtClean="0"/>
              <a:t>називався</a:t>
            </a:r>
            <a:r>
              <a:rPr lang="ru-RU" sz="1100" dirty="0" smtClean="0"/>
              <a:t> „Никита Гайдай", </a:t>
            </a:r>
            <a:r>
              <a:rPr lang="ru-RU" sz="1100" dirty="0" err="1" smtClean="0"/>
              <a:t>він</a:t>
            </a:r>
            <a:r>
              <a:rPr lang="ru-RU" sz="1100" dirty="0" smtClean="0"/>
              <a:t> </a:t>
            </a:r>
            <a:r>
              <a:rPr lang="ru-RU" sz="1100" dirty="0" err="1" smtClean="0"/>
              <a:t>зазначав</a:t>
            </a:r>
            <a:r>
              <a:rPr lang="ru-RU" sz="1100" dirty="0" smtClean="0"/>
              <a:t>: , ,...коли ми </a:t>
            </a:r>
            <a:r>
              <a:rPr lang="ru-RU" sz="1100" dirty="0" err="1" smtClean="0"/>
              <a:t>уважно</a:t>
            </a:r>
            <a:r>
              <a:rPr lang="ru-RU" sz="1100" dirty="0" smtClean="0"/>
              <a:t> </a:t>
            </a:r>
            <a:r>
              <a:rPr lang="ru-RU" sz="1100" dirty="0" err="1" smtClean="0"/>
              <a:t>прочитаємо</a:t>
            </a:r>
            <a:r>
              <a:rPr lang="ru-RU" sz="1100" dirty="0" smtClean="0"/>
              <a:t> </a:t>
            </a:r>
            <a:r>
              <a:rPr lang="ru-RU" sz="1100" dirty="0" err="1" smtClean="0"/>
              <a:t>ури­вок</a:t>
            </a:r>
            <a:r>
              <a:rPr lang="ru-RU" sz="1100" dirty="0" smtClean="0"/>
              <a:t> </a:t>
            </a:r>
            <a:r>
              <a:rPr lang="ru-RU" sz="1100" dirty="0" err="1" smtClean="0"/>
              <a:t>із</a:t>
            </a:r>
            <a:r>
              <a:rPr lang="ru-RU" sz="1100" dirty="0" smtClean="0"/>
              <a:t> </a:t>
            </a:r>
            <a:r>
              <a:rPr lang="ru-RU" sz="1100" dirty="0" err="1" smtClean="0"/>
              <a:t>драми</a:t>
            </a:r>
            <a:r>
              <a:rPr lang="ru-RU" sz="1100" dirty="0" smtClean="0"/>
              <a:t> „Никита Гайдай" [...], то </a:t>
            </a:r>
            <a:r>
              <a:rPr lang="ru-RU" sz="1100" dirty="0" err="1" smtClean="0"/>
              <a:t>помітимо</a:t>
            </a:r>
            <a:r>
              <a:rPr lang="ru-RU" sz="1100" dirty="0" smtClean="0"/>
              <a:t>,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цей</a:t>
            </a:r>
            <a:r>
              <a:rPr lang="ru-RU" sz="1100" dirty="0" smtClean="0"/>
              <a:t> </a:t>
            </a:r>
            <a:r>
              <a:rPr lang="ru-RU" sz="1100" dirty="0" err="1" smtClean="0"/>
              <a:t>уривок</a:t>
            </a:r>
            <a:r>
              <a:rPr lang="ru-RU" sz="1100" dirty="0" smtClean="0"/>
              <a:t> </a:t>
            </a:r>
            <a:r>
              <a:rPr lang="ru-RU" sz="1100" dirty="0" err="1" smtClean="0"/>
              <a:t>дуже</a:t>
            </a:r>
            <a:r>
              <a:rPr lang="ru-RU" sz="1100" dirty="0" smtClean="0"/>
              <a:t> </a:t>
            </a:r>
            <a:r>
              <a:rPr lang="ru-RU" sz="1100" dirty="0" err="1" smtClean="0"/>
              <a:t>проречистий</a:t>
            </a:r>
            <a:r>
              <a:rPr lang="ru-RU" sz="1100" dirty="0" smtClean="0"/>
              <a:t>, </a:t>
            </a:r>
            <a:r>
              <a:rPr lang="ru-RU" sz="1100" dirty="0" err="1" smtClean="0"/>
              <a:t>що</a:t>
            </a:r>
            <a:r>
              <a:rPr lang="ru-RU" sz="1100" dirty="0" smtClean="0"/>
              <a:t> в </a:t>
            </a:r>
            <a:r>
              <a:rPr lang="ru-RU" sz="1100" dirty="0" err="1" smtClean="0"/>
              <a:t>ньому</a:t>
            </a:r>
            <a:r>
              <a:rPr lang="ru-RU" sz="1100" dirty="0" smtClean="0"/>
              <a:t> </a:t>
            </a:r>
            <a:r>
              <a:rPr lang="ru-RU" sz="1100" dirty="0" err="1" smtClean="0"/>
              <a:t>якраз</a:t>
            </a:r>
            <a:r>
              <a:rPr lang="ru-RU" sz="1100" dirty="0" smtClean="0"/>
              <a:t> </a:t>
            </a:r>
            <a:r>
              <a:rPr lang="ru-RU" sz="1100" dirty="0" err="1" smtClean="0"/>
              <a:t>фігурує</a:t>
            </a:r>
            <a:r>
              <a:rPr lang="ru-RU" sz="1100" dirty="0" smtClean="0"/>
              <a:t> наречена („невеста") </a:t>
            </a:r>
            <a:r>
              <a:rPr lang="ru-RU" sz="1100" dirty="0" err="1" smtClean="0"/>
              <a:t>Ми­кити</a:t>
            </a:r>
            <a:r>
              <a:rPr lang="ru-RU" sz="1100" dirty="0" smtClean="0"/>
              <a:t> Гайдая, </a:t>
            </a:r>
            <a:r>
              <a:rPr lang="ru-RU" sz="1100" dirty="0" err="1" smtClean="0"/>
              <a:t>шлюб</a:t>
            </a:r>
            <a:r>
              <a:rPr lang="ru-RU" sz="1100" dirty="0" smtClean="0"/>
              <a:t> </a:t>
            </a:r>
            <a:r>
              <a:rPr lang="ru-RU" sz="1100" dirty="0" err="1" smtClean="0"/>
              <a:t>якої</a:t>
            </a:r>
            <a:r>
              <a:rPr lang="ru-RU" sz="1100" dirty="0" smtClean="0"/>
              <a:t> </a:t>
            </a:r>
            <a:r>
              <a:rPr lang="ru-RU" sz="1100" dirty="0" err="1" smtClean="0"/>
              <a:t>відкладається</a:t>
            </a:r>
            <a:r>
              <a:rPr lang="ru-RU" sz="1100" dirty="0" smtClean="0"/>
              <a:t> через </a:t>
            </a:r>
            <a:r>
              <a:rPr lang="ru-RU" sz="1100" dirty="0" err="1" smtClean="0"/>
              <a:t>якісь</a:t>
            </a:r>
            <a:r>
              <a:rPr lang="ru-RU" sz="1100" dirty="0" smtClean="0"/>
              <a:t> </a:t>
            </a:r>
            <a:r>
              <a:rPr lang="ru-RU" sz="1100" dirty="0" err="1" smtClean="0"/>
              <a:t>інтриги</a:t>
            </a:r>
            <a:r>
              <a:rPr lang="ru-RU" sz="1100" dirty="0" smtClean="0"/>
              <a:t>, та </a:t>
            </a:r>
            <a:r>
              <a:rPr lang="ru-RU" sz="1100" dirty="0" err="1" smtClean="0"/>
              <a:t>що</a:t>
            </a:r>
            <a:r>
              <a:rPr lang="ru-RU" sz="1100" dirty="0" smtClean="0"/>
              <a:t>, очевидно, коло </a:t>
            </a:r>
            <a:r>
              <a:rPr lang="ru-RU" sz="1100" dirty="0" err="1" smtClean="0"/>
              <a:t>цього</a:t>
            </a:r>
            <a:r>
              <a:rPr lang="ru-RU" sz="1100" dirty="0" smtClean="0"/>
              <a:t> моменту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за­в'язується</a:t>
            </a:r>
            <a:r>
              <a:rPr lang="ru-RU" sz="1100" dirty="0" smtClean="0"/>
              <a:t> </a:t>
            </a:r>
            <a:r>
              <a:rPr lang="ru-RU" sz="1100" dirty="0" err="1" smtClean="0"/>
              <a:t>трагічний</a:t>
            </a:r>
            <a:r>
              <a:rPr lang="ru-RU" sz="1100" dirty="0" smtClean="0"/>
              <a:t> </a:t>
            </a:r>
            <a:r>
              <a:rPr lang="ru-RU" sz="1100" dirty="0" err="1" smtClean="0"/>
              <a:t>вузол</a:t>
            </a:r>
            <a:r>
              <a:rPr lang="ru-RU" sz="1100" dirty="0" smtClean="0"/>
              <a:t>. </a:t>
            </a:r>
            <a:r>
              <a:rPr lang="ru-RU" sz="1100" dirty="0" err="1" smtClean="0"/>
              <a:t>Отже</a:t>
            </a:r>
            <a:r>
              <a:rPr lang="ru-RU" sz="1100" dirty="0" smtClean="0"/>
              <a:t>, </a:t>
            </a:r>
            <a:r>
              <a:rPr lang="ru-RU" sz="1100" dirty="0" err="1" smtClean="0"/>
              <a:t>назва</a:t>
            </a:r>
            <a:r>
              <a:rPr lang="ru-RU" sz="1100" dirty="0" smtClean="0"/>
              <a:t> „Невес­та" </a:t>
            </a:r>
            <a:r>
              <a:rPr lang="ru-RU" sz="1100" dirty="0" err="1" smtClean="0"/>
              <a:t>більше</a:t>
            </a:r>
            <a:r>
              <a:rPr lang="ru-RU" sz="1100" dirty="0" smtClean="0"/>
              <a:t> </a:t>
            </a:r>
            <a:r>
              <a:rPr lang="ru-RU" sz="1100" dirty="0" err="1" smtClean="0"/>
              <a:t>відповідає</a:t>
            </a:r>
            <a:r>
              <a:rPr lang="ru-RU" sz="1100" dirty="0" smtClean="0"/>
              <a:t> </a:t>
            </a:r>
            <a:r>
              <a:rPr lang="ru-RU" sz="1100" dirty="0" err="1" smtClean="0"/>
              <a:t>змістові</a:t>
            </a:r>
            <a:r>
              <a:rPr lang="ru-RU" sz="1100" dirty="0" smtClean="0"/>
              <a:t> </a:t>
            </a:r>
            <a:r>
              <a:rPr lang="ru-RU" sz="1100" dirty="0" err="1" smtClean="0"/>
              <a:t>драми</a:t>
            </a:r>
            <a:r>
              <a:rPr lang="ru-RU" sz="1100" dirty="0" smtClean="0"/>
              <a:t>, </a:t>
            </a:r>
            <a:r>
              <a:rPr lang="ru-RU" sz="1100" dirty="0" err="1" smtClean="0"/>
              <a:t>ніж</a:t>
            </a:r>
            <a:r>
              <a:rPr lang="ru-RU" sz="1100" dirty="0" smtClean="0"/>
              <a:t> </a:t>
            </a:r>
            <a:r>
              <a:rPr lang="ru-RU" sz="1100" dirty="0" err="1" smtClean="0"/>
              <a:t>назва</a:t>
            </a:r>
            <a:r>
              <a:rPr lang="ru-RU" sz="1100" dirty="0" smtClean="0"/>
              <a:t> за </a:t>
            </a:r>
            <a:r>
              <a:rPr lang="ru-RU" sz="1100" dirty="0" err="1" smtClean="0"/>
              <a:t>іменем</a:t>
            </a:r>
            <a:r>
              <a:rPr lang="ru-RU" sz="1100" dirty="0" smtClean="0"/>
              <a:t> головного героя". </a:t>
            </a:r>
            <a:r>
              <a:rPr lang="ru-RU" sz="1100" dirty="0" err="1" smtClean="0"/>
              <a:t>Це</a:t>
            </a:r>
            <a:r>
              <a:rPr lang="ru-RU" sz="1100" dirty="0" smtClean="0"/>
              <a:t>, </a:t>
            </a:r>
            <a:r>
              <a:rPr lang="ru-RU" sz="1100" dirty="0" err="1" smtClean="0"/>
              <a:t>однак</a:t>
            </a:r>
            <a:r>
              <a:rPr lang="ru-RU" sz="1100" dirty="0" smtClean="0"/>
              <a:t>, </a:t>
            </a:r>
            <a:r>
              <a:rPr lang="ru-RU" sz="1100" dirty="0" err="1" smtClean="0"/>
              <a:t>недостатньо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переконливе</a:t>
            </a:r>
            <a:r>
              <a:rPr lang="ru-RU" sz="1100" dirty="0" smtClean="0"/>
              <a:t> </a:t>
            </a:r>
            <a:r>
              <a:rPr lang="ru-RU" sz="1100" dirty="0" err="1" smtClean="0"/>
              <a:t>судження</a:t>
            </a:r>
            <a:r>
              <a:rPr lang="ru-RU" sz="1100" dirty="0" smtClean="0"/>
              <a:t>, </a:t>
            </a:r>
            <a:r>
              <a:rPr lang="ru-RU" sz="1100" dirty="0" err="1" smtClean="0"/>
              <a:t>адже</a:t>
            </a:r>
            <a:r>
              <a:rPr lang="ru-RU" sz="1100" dirty="0" smtClean="0"/>
              <a:t>, за А. </a:t>
            </a:r>
            <a:r>
              <a:rPr lang="ru-RU" sz="1100" dirty="0" err="1" smtClean="0"/>
              <a:t>Козачковсь­ким</a:t>
            </a:r>
            <a:r>
              <a:rPr lang="ru-RU" sz="1100" dirty="0" smtClean="0"/>
              <a:t>, „Невеста" </a:t>
            </a:r>
            <a:r>
              <a:rPr lang="ru-RU" sz="1100" dirty="0" err="1" smtClean="0"/>
              <a:t>була</a:t>
            </a:r>
            <a:r>
              <a:rPr lang="ru-RU" sz="1100" dirty="0" smtClean="0"/>
              <a:t> </a:t>
            </a:r>
            <a:r>
              <a:rPr lang="ru-RU" sz="1100" dirty="0" err="1" smtClean="0"/>
              <a:t>п'єсою</a:t>
            </a:r>
            <a:r>
              <a:rPr lang="ru-RU" sz="1100" dirty="0" smtClean="0"/>
              <a:t> про </a:t>
            </a:r>
            <a:r>
              <a:rPr lang="ru-RU" sz="1100" dirty="0" err="1" smtClean="0"/>
              <a:t>часи</a:t>
            </a:r>
            <a:r>
              <a:rPr lang="ru-RU" sz="1100" dirty="0" smtClean="0"/>
              <a:t> І. </a:t>
            </a:r>
            <a:r>
              <a:rPr lang="ru-RU" sz="1100" dirty="0" err="1" smtClean="0"/>
              <a:t>Виговсько­го</a:t>
            </a:r>
            <a:r>
              <a:rPr lang="ru-RU" sz="1100" dirty="0" smtClean="0"/>
              <a:t>, </a:t>
            </a:r>
            <a:r>
              <a:rPr lang="ru-RU" sz="1100" dirty="0" err="1" smtClean="0"/>
              <a:t>тоді</a:t>
            </a:r>
            <a:r>
              <a:rPr lang="ru-RU" sz="1100" dirty="0" smtClean="0"/>
              <a:t> як „Никита Гайдай" </a:t>
            </a:r>
            <a:r>
              <a:rPr lang="ru-RU" sz="1100" dirty="0" err="1" smtClean="0"/>
              <a:t>розповідає</a:t>
            </a:r>
            <a:r>
              <a:rPr lang="ru-RU" sz="1100" dirty="0" smtClean="0"/>
              <a:t> про </a:t>
            </a:r>
            <a:r>
              <a:rPr lang="ru-RU" sz="1100" dirty="0" err="1" smtClean="0"/>
              <a:t>гетьманування</a:t>
            </a:r>
            <a:r>
              <a:rPr lang="ru-RU" sz="1100" dirty="0" smtClean="0"/>
              <a:t> Б. </a:t>
            </a:r>
            <a:r>
              <a:rPr lang="ru-RU" sz="1100" dirty="0" err="1" smtClean="0"/>
              <a:t>Хмельницького</a:t>
            </a:r>
            <a:r>
              <a:rPr lang="ru-RU" sz="11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uk-UA" sz="11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smtClean="0"/>
              <a:t>		</a:t>
            </a:r>
            <a:r>
              <a:rPr lang="uk-UA" b="1" i="1" normalizeH="1" baseline="6000" dirty="0" smtClean="0">
                <a:solidFill>
                  <a:srgbClr val="C00000"/>
                </a:solidFill>
              </a:rPr>
              <a:t>“</a:t>
            </a:r>
            <a:r>
              <a:rPr lang="uk-UA" b="1" i="1" normalizeH="1" dirty="0" smtClean="0">
                <a:solidFill>
                  <a:srgbClr val="C00000"/>
                </a:solidFill>
              </a:rPr>
              <a:t> СЛЕПАЯ”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32500" lnSpcReduction="20000"/>
          </a:bodyPr>
          <a:lstStyle/>
          <a:p>
            <a:r>
              <a:rPr lang="ru-RU" sz="5200" b="1" baseline="-25000" dirty="0" smtClean="0">
                <a:solidFill>
                  <a:srgbClr val="FF0000"/>
                </a:solidFill>
              </a:rPr>
              <a:t>«Кого, рыдая, призову я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Делить тоску, печаль мою,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В чужом краю кому, тоскуя,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Родную песню пропою?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Угасну, бедный, я в неволе...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Тоску мою, печаль мою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О прежней воле, прежней доле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Немым стенам передаю.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О, если б стон моей печали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И звук заржавленных цепей,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Святые ветры, вы домчали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На лоно родины моей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И в мирной куще повторили,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Где мой отец и мать моя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Меня лелеяли, любили!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А братья! Грешная семья,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Иноплеменникам за злато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От стад, елея и вина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Родного продали вы брата,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Как на заклание овна.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О Боже, Боже Иудеи,</a:t>
            </a:r>
          </a:p>
          <a:p>
            <a:r>
              <a:rPr lang="ru-RU" sz="5200" b="1" baseline="-25000" dirty="0" err="1" smtClean="0">
                <a:solidFill>
                  <a:srgbClr val="FF0000"/>
                </a:solidFill>
              </a:rPr>
              <a:t>Благий</a:t>
            </a:r>
            <a:r>
              <a:rPr lang="ru-RU" sz="5200" b="1" baseline="-25000" dirty="0" smtClean="0">
                <a:solidFill>
                  <a:srgbClr val="FF0000"/>
                </a:solidFill>
              </a:rPr>
              <a:t> </a:t>
            </a:r>
            <a:r>
              <a:rPr lang="ru-RU" sz="5200" b="1" baseline="-25000" dirty="0" err="1" smtClean="0">
                <a:solidFill>
                  <a:srgbClr val="FF0000"/>
                </a:solidFill>
              </a:rPr>
              <a:t>Творителю</a:t>
            </a:r>
            <a:r>
              <a:rPr lang="ru-RU" sz="5200" b="1" baseline="-25000" dirty="0" smtClean="0">
                <a:solidFill>
                  <a:srgbClr val="FF0000"/>
                </a:solidFill>
              </a:rPr>
              <a:t> земли,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Не </a:t>
            </a:r>
            <a:r>
              <a:rPr lang="ru-RU" sz="5200" b="1" baseline="-25000" dirty="0" err="1" smtClean="0">
                <a:solidFill>
                  <a:srgbClr val="FF0000"/>
                </a:solidFill>
              </a:rPr>
              <a:t>наказуй</a:t>
            </a:r>
            <a:r>
              <a:rPr lang="ru-RU" sz="5200" b="1" baseline="-25000" dirty="0" smtClean="0">
                <a:solidFill>
                  <a:srgbClr val="FF0000"/>
                </a:solidFill>
              </a:rPr>
              <a:t> родных злодеев,</a:t>
            </a:r>
          </a:p>
          <a:p>
            <a:r>
              <a:rPr lang="ru-RU" sz="5200" b="1" baseline="-25000" dirty="0" smtClean="0">
                <a:solidFill>
                  <a:srgbClr val="FF0000"/>
                </a:solidFill>
              </a:rPr>
              <a:t>А мне </a:t>
            </a:r>
            <a:r>
              <a:rPr lang="ru-RU" sz="5200" b="1" baseline="-25000" dirty="0" err="1" smtClean="0">
                <a:solidFill>
                  <a:srgbClr val="FF0000"/>
                </a:solidFill>
              </a:rPr>
              <a:t>смиренне</a:t>
            </a:r>
            <a:r>
              <a:rPr lang="ru-RU" sz="5200" b="1" baseline="-25000" dirty="0" smtClean="0">
                <a:solidFill>
                  <a:srgbClr val="FF0000"/>
                </a:solidFill>
              </a:rPr>
              <a:t> пошли!»</a:t>
            </a:r>
          </a:p>
          <a:p>
            <a:endParaRPr lang="uk-UA" dirty="0"/>
          </a:p>
        </p:txBody>
      </p:sp>
      <p:pic>
        <p:nvPicPr>
          <p:cNvPr id="7" name="Рисунок 6" descr="ЕЕЕЕЕЕЕЕЕЕЕЕЕЕЕ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916832"/>
            <a:ext cx="2674894" cy="356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6461848183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924944"/>
            <a:ext cx="2540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600" dirty="0" err="1" smtClean="0">
                <a:solidFill>
                  <a:srgbClr val="634023"/>
                </a:solidFill>
                <a:latin typeface="Book Antiqua" pitchFamily="18" charset="0"/>
              </a:rPr>
              <a:t>“Щоденник”</a:t>
            </a:r>
            <a:r>
              <a:rPr lang="uk-UA" sz="4600" dirty="0" smtClean="0">
                <a:solidFill>
                  <a:srgbClr val="634023"/>
                </a:solidFill>
                <a:latin typeface="Book Antiqua" pitchFamily="18" charset="0"/>
              </a:rPr>
              <a:t> драматичний  твір</a:t>
            </a:r>
            <a:endParaRPr lang="uk-UA" sz="4600" dirty="0">
              <a:solidFill>
                <a:srgbClr val="634023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200" dirty="0" smtClean="0"/>
              <a:t>У п’ятому томі академічного зібрання творів Шевченка вміщено: щоденник 1857 — 1858 рр.; автобіографію 1860 р. та автобіографічний лист до редактора журналу «</a:t>
            </a:r>
            <a:r>
              <a:rPr lang="uk-UA" sz="1200" dirty="0" err="1" smtClean="0"/>
              <a:t>Народное</a:t>
            </a:r>
            <a:r>
              <a:rPr lang="uk-UA" sz="1200" dirty="0" smtClean="0"/>
              <a:t> </a:t>
            </a:r>
            <a:r>
              <a:rPr lang="uk-UA" sz="1200" dirty="0" err="1" smtClean="0"/>
              <a:t>чтение</a:t>
            </a:r>
            <a:r>
              <a:rPr lang="uk-UA" sz="1200" dirty="0" smtClean="0"/>
              <a:t>»; звернення до передплатників першого видання поеми «Гайдамаки» 1841 р. «Панове </a:t>
            </a:r>
            <a:r>
              <a:rPr lang="uk-UA" sz="1200" dirty="0" err="1" smtClean="0"/>
              <a:t>субскрибенти</a:t>
            </a:r>
            <a:r>
              <a:rPr lang="uk-UA" sz="1200" dirty="0" smtClean="0"/>
              <a:t>!»; літературно-критичні та театральні статті (післямова до окремого видання поеми «Гайдамаки» 1841 р.; проспект серії офортів «</a:t>
            </a:r>
            <a:r>
              <a:rPr lang="uk-UA" sz="1200" dirty="0" err="1" smtClean="0"/>
              <a:t>Живописная</a:t>
            </a:r>
            <a:r>
              <a:rPr lang="uk-UA" sz="1200" dirty="0" smtClean="0"/>
              <a:t> </a:t>
            </a:r>
            <a:r>
              <a:rPr lang="uk-UA" sz="1200" dirty="0" err="1" smtClean="0"/>
              <a:t>Украина</a:t>
            </a:r>
            <a:r>
              <a:rPr lang="uk-UA" sz="1200" dirty="0" smtClean="0"/>
              <a:t>», повідомлення про її видання, тексти під офортами; передмова до нездійсненого видання «Кобзаря» 1847 р.; «</a:t>
            </a:r>
            <a:r>
              <a:rPr lang="uk-UA" sz="1200" dirty="0" err="1" smtClean="0"/>
              <a:t>Бенефис</a:t>
            </a:r>
            <a:r>
              <a:rPr lang="uk-UA" sz="1200" dirty="0" smtClean="0"/>
              <a:t> </a:t>
            </a:r>
            <a:r>
              <a:rPr lang="uk-UA" sz="1200" dirty="0" err="1" smtClean="0"/>
              <a:t>г-жи</a:t>
            </a:r>
            <a:r>
              <a:rPr lang="uk-UA" sz="1200" dirty="0" smtClean="0"/>
              <a:t> </a:t>
            </a:r>
            <a:r>
              <a:rPr lang="uk-UA" sz="1200" dirty="0" err="1" smtClean="0"/>
              <a:t>Пиуновой</a:t>
            </a:r>
            <a:r>
              <a:rPr lang="uk-UA" sz="1200" dirty="0" smtClean="0"/>
              <a:t>, </a:t>
            </a:r>
            <a:r>
              <a:rPr lang="uk-UA" sz="1200" dirty="0" err="1" smtClean="0"/>
              <a:t>января</a:t>
            </a:r>
            <a:r>
              <a:rPr lang="uk-UA" sz="1200" dirty="0" smtClean="0"/>
              <a:t> 21, 1858 </a:t>
            </a:r>
            <a:r>
              <a:rPr lang="uk-UA" sz="1200" dirty="0" err="1" smtClean="0"/>
              <a:t>года</a:t>
            </a:r>
            <a:r>
              <a:rPr lang="uk-UA" sz="1200" dirty="0" smtClean="0"/>
              <a:t>»); археологічні нотатки; «</a:t>
            </a:r>
            <a:r>
              <a:rPr lang="uk-UA" sz="1200" dirty="0" err="1" smtClean="0"/>
              <a:t>Букварь</a:t>
            </a:r>
            <a:r>
              <a:rPr lang="uk-UA" sz="1200" dirty="0" smtClean="0"/>
              <a:t> </a:t>
            </a:r>
            <a:r>
              <a:rPr lang="uk-UA" sz="1200" dirty="0" err="1" smtClean="0"/>
              <a:t>южнорусский</a:t>
            </a:r>
            <a:r>
              <a:rPr lang="uk-UA" sz="1200" dirty="0" smtClean="0"/>
              <a:t>»; записи народної творчості.</a:t>
            </a:r>
          </a:p>
          <a:p>
            <a:r>
              <a:rPr lang="uk-UA" sz="1200" dirty="0" smtClean="0"/>
              <a:t>Текст «Букваря </a:t>
            </a:r>
            <a:r>
              <a:rPr lang="uk-UA" sz="1200" dirty="0" err="1" smtClean="0"/>
              <a:t>южнорусского</a:t>
            </a:r>
            <a:r>
              <a:rPr lang="uk-UA" sz="1200" dirty="0" smtClean="0"/>
              <a:t>» подається фототипічним способом, що дає можливість зберегти авторську своєрідність організації матеріалу, авторське графічне оформлення тексту, та друкується за сучасною орфографією — критично встановлений текст.</a:t>
            </a:r>
          </a:p>
          <a:p>
            <a:r>
              <a:rPr lang="uk-UA" sz="1200" dirty="0" smtClean="0"/>
              <a:t>У розділі «Записи народної творчості» зібрано всі відомі на сьогодні фольклорні записи, зроблені Шевченком або на його прохання іншими особами переважно в його робочих альбомах» (Відділ рукописів Інституту літератури ім. Т. Г. Шевченка НАН України, ф. 1, № 106 — 109). Введено кілька записів за публікаціями, про які є свідчення, що вони здійснені за Шевченковими записами, нині невідомими. Розділ доповнено досі не друкованими записами з альбомів № 107, 108.</a:t>
            </a:r>
          </a:p>
          <a:p>
            <a:endParaRPr lang="uk-UA" sz="1200" dirty="0"/>
          </a:p>
        </p:txBody>
      </p:sp>
      <p:pic>
        <p:nvPicPr>
          <p:cNvPr id="4" name="Рисунок 3" descr="zhurnal_18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97152"/>
            <a:ext cx="6408712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2461</Words>
  <Application>Microsoft Office PowerPoint</Application>
  <PresentationFormat>Экран (4:3)</PresentationFormat>
  <Paragraphs>121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Драмататургія</vt:lpstr>
      <vt:lpstr>Т.Шевченко – син народу</vt:lpstr>
      <vt:lpstr>Драматургічна  спадщина поета.</vt:lpstr>
      <vt:lpstr>“Назар Стодоля”</vt:lpstr>
      <vt:lpstr> “ Відьма”- звинувачувальний  акт  гнобительському  ладові!</vt:lpstr>
      <vt:lpstr>“ Гайдамаки”-історико-героїчна  поема.</vt:lpstr>
      <vt:lpstr>“НИКИТА ГАЙДАЙ”</vt:lpstr>
      <vt:lpstr>  “ СЛЕПАЯ”</vt:lpstr>
      <vt:lpstr>“Щоденник” драматичний  твір</vt:lpstr>
      <vt:lpstr>“Марина”-доля  кріпачки.</vt:lpstr>
      <vt:lpstr>“Сотник”</vt:lpstr>
      <vt:lpstr>“Великий  Льох”</vt:lpstr>
      <vt:lpstr>Поет української нації!</vt:lpstr>
      <vt:lpstr>Тарас Григорович Шевченко-Великий  син України! 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Драматургія</dc:title>
  <dc:creator>COMP</dc:creator>
  <cp:lastModifiedBy>COMP</cp:lastModifiedBy>
  <cp:revision>27</cp:revision>
  <dcterms:created xsi:type="dcterms:W3CDTF">2012-03-22T15:56:15Z</dcterms:created>
  <dcterms:modified xsi:type="dcterms:W3CDTF">2012-03-23T14:39:43Z</dcterms:modified>
</cp:coreProperties>
</file>