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4"/>
  </p:notesMasterIdLst>
  <p:sldIdLst>
    <p:sldId id="276" r:id="rId2"/>
    <p:sldId id="292" r:id="rId3"/>
    <p:sldId id="257" r:id="rId4"/>
    <p:sldId id="277" r:id="rId5"/>
    <p:sldId id="294" r:id="rId6"/>
    <p:sldId id="278" r:id="rId7"/>
    <p:sldId id="259" r:id="rId8"/>
    <p:sldId id="295" r:id="rId9"/>
    <p:sldId id="284" r:id="rId10"/>
    <p:sldId id="265" r:id="rId11"/>
    <p:sldId id="296" r:id="rId12"/>
    <p:sldId id="285" r:id="rId13"/>
    <p:sldId id="266" r:id="rId14"/>
    <p:sldId id="297" r:id="rId15"/>
    <p:sldId id="283" r:id="rId16"/>
    <p:sldId id="264" r:id="rId17"/>
    <p:sldId id="298" r:id="rId18"/>
    <p:sldId id="279" r:id="rId19"/>
    <p:sldId id="260" r:id="rId20"/>
    <p:sldId id="299" r:id="rId21"/>
    <p:sldId id="286" r:id="rId22"/>
    <p:sldId id="267" r:id="rId23"/>
    <p:sldId id="300" r:id="rId24"/>
    <p:sldId id="281" r:id="rId25"/>
    <p:sldId id="262" r:id="rId26"/>
    <p:sldId id="301" r:id="rId27"/>
    <p:sldId id="280" r:id="rId28"/>
    <p:sldId id="261" r:id="rId29"/>
    <p:sldId id="304" r:id="rId30"/>
    <p:sldId id="302" r:id="rId31"/>
    <p:sldId id="303" r:id="rId32"/>
    <p:sldId id="291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00"/>
    <a:srgbClr val="F2CF8A"/>
    <a:srgbClr val="381E0E"/>
    <a:srgbClr val="5B4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6" autoAdjust="0"/>
    <p:restoredTop sz="94660"/>
  </p:normalViewPr>
  <p:slideViewPr>
    <p:cSldViewPr>
      <p:cViewPr>
        <p:scale>
          <a:sx n="80" d="100"/>
          <a:sy n="80" d="100"/>
        </p:scale>
        <p:origin x="-82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D4B0B-9486-4044-8B4A-1FC2C2535B60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ED139-56FB-4F32-A6F3-F6E012EFF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2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i="1" dirty="0" smtClean="0"/>
              <a:t>Він є композиційним осередком площі, утворюваної будівлею донецької обласної бібліотеки ім. Н.К. </a:t>
            </a:r>
            <a:r>
              <a:rPr lang="uk-UA" sz="1200" b="1" i="1" dirty="0" err="1" smtClean="0"/>
              <a:t>Крупської</a:t>
            </a:r>
            <a:r>
              <a:rPr lang="uk-UA" sz="1200" b="1" i="1" dirty="0" smtClean="0"/>
              <a:t>, будинком донецької облдержадміністрації і житловою забудовою. Пам'ятник також має функцію </a:t>
            </a:r>
            <a:r>
              <a:rPr lang="uk-UA" sz="1200" b="1" i="1" dirty="0" err="1" smtClean="0"/>
              <a:t>містоформування</a:t>
            </a:r>
            <a:r>
              <a:rPr lang="uk-UA" sz="1200" b="1" i="1" dirty="0" smtClean="0"/>
              <a:t> — саме від нього починається широтна вісь і магістраль міста — бульвар Шевченка.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ED139-56FB-4F32-A6F3-F6E012EFFE8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35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713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97242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18764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27104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29004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31703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33873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89846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7906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02259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82243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A06B9-6770-4770-A783-A3E92B9096DD}" type="datetimeFigureOut">
              <a:rPr lang="uk-UA" smtClean="0"/>
              <a:pPr/>
              <a:t>27.11.2013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55D21-7931-436B-928B-5DBC29F8BFE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416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10" Type="http://schemas.openxmlformats.org/officeDocument/2006/relationships/slide" Target="slide24.xml"/><Relationship Id="rId4" Type="http://schemas.openxmlformats.org/officeDocument/2006/relationships/image" Target="../media/image4.png"/><Relationship Id="rId9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27.xml"/><Relationship Id="rId5" Type="http://schemas.openxmlformats.org/officeDocument/2006/relationships/image" Target="../media/image5.jpeg"/><Relationship Id="rId10" Type="http://schemas.openxmlformats.org/officeDocument/2006/relationships/slide" Target="slide24.xml"/><Relationship Id="rId4" Type="http://schemas.openxmlformats.org/officeDocument/2006/relationships/image" Target="../media/image4.png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12" Type="http://schemas.openxmlformats.org/officeDocument/2006/relationships/slide" Target="slide3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27.xml"/><Relationship Id="rId5" Type="http://schemas.openxmlformats.org/officeDocument/2006/relationships/image" Target="../media/image5.jpeg"/><Relationship Id="rId10" Type="http://schemas.openxmlformats.org/officeDocument/2006/relationships/slide" Target="slide24.xml"/><Relationship Id="rId4" Type="http://schemas.openxmlformats.org/officeDocument/2006/relationships/image" Target="../media/image4.png"/><Relationship Id="rId9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slide" Target="slide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slide" Target="slid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207">
            <a:off x="2652460" y="2468955"/>
            <a:ext cx="2139705" cy="33138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Box 2"/>
          <p:cNvSpPr txBox="1"/>
          <p:nvPr/>
        </p:nvSpPr>
        <p:spPr>
          <a:xfrm rot="21304808">
            <a:off x="4821237" y="2348880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381E0E"/>
                </a:solidFill>
                <a:latin typeface="Mistral" pitchFamily="66" charset="0"/>
              </a:rPr>
              <a:t>   Пам’ятники </a:t>
            </a:r>
          </a:p>
          <a:p>
            <a:r>
              <a:rPr lang="uk-UA" sz="3200" dirty="0" smtClean="0">
                <a:solidFill>
                  <a:srgbClr val="381E0E"/>
                </a:solidFill>
                <a:latin typeface="Mistral" pitchFamily="66" charset="0"/>
              </a:rPr>
              <a:t>Тарасові Шевченку</a:t>
            </a:r>
          </a:p>
          <a:p>
            <a:r>
              <a:rPr lang="uk-UA" sz="3200" dirty="0" smtClean="0">
                <a:solidFill>
                  <a:srgbClr val="381E0E"/>
                </a:solidFill>
                <a:latin typeface="Mistral" pitchFamily="66" charset="0"/>
              </a:rPr>
              <a:t>     В Україні</a:t>
            </a:r>
            <a:endParaRPr lang="ru-RU" sz="32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9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cut/>
      </p:transition>
    </mc:Choice>
    <mc:Fallback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4728" y="260648"/>
            <a:ext cx="585665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5013176"/>
            <a:ext cx="7128792" cy="92333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i="1" dirty="0" err="1">
                <a:solidFill>
                  <a:srgbClr val="680000"/>
                </a:solidFill>
                <a:cs typeface="Arial" pitchFamily="34" charset="0"/>
              </a:rPr>
              <a:t>Па́м'ятник</a:t>
            </a:r>
            <a:r>
              <a:rPr lang="ru-RU" b="1" i="1" dirty="0">
                <a:solidFill>
                  <a:srgbClr val="680000"/>
                </a:solidFill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80000"/>
                </a:solidFill>
                <a:cs typeface="Arial" pitchFamily="34" charset="0"/>
              </a:rPr>
              <a:t>Тара́сові</a:t>
            </a:r>
            <a:r>
              <a:rPr lang="ru-RU" b="1" i="1" dirty="0">
                <a:solidFill>
                  <a:srgbClr val="680000"/>
                </a:solidFill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80000"/>
                </a:solidFill>
                <a:cs typeface="Arial" pitchFamily="34" charset="0"/>
              </a:rPr>
              <a:t>Шевче́нку</a:t>
            </a:r>
            <a:r>
              <a:rPr lang="ru-RU" b="1" i="1" dirty="0">
                <a:solidFill>
                  <a:srgbClr val="680000"/>
                </a:solidFill>
                <a:cs typeface="Arial" pitchFamily="34" charset="0"/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українському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поету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і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мислителю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,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встановлений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в </a:t>
            </a:r>
            <a:r>
              <a:rPr lang="ru-RU" b="1" i="1" dirty="0">
                <a:solidFill>
                  <a:srgbClr val="680000"/>
                </a:solidFill>
                <a:cs typeface="Arial" pitchFamily="34" charset="0"/>
              </a:rPr>
              <a:t>1964 </a:t>
            </a:r>
            <a:r>
              <a:rPr lang="ru-RU" b="1" i="1" dirty="0" err="1">
                <a:solidFill>
                  <a:srgbClr val="680000"/>
                </a:solidFill>
                <a:cs typeface="Arial" pitchFamily="34" charset="0"/>
              </a:rPr>
              <a:t>році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На </a:t>
            </a:r>
            <a:r>
              <a:rPr lang="ru-RU" b="1" i="1" dirty="0" smtClean="0">
                <a:solidFill>
                  <a:srgbClr val="680000"/>
                </a:solidFill>
                <a:cs typeface="Arial" pitchFamily="34" charset="0"/>
              </a:rPr>
              <a:t>150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-р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і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ччя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до дня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народження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великого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поета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  <a:r>
              <a:rPr lang="ru-RU" dirty="0" smtClean="0"/>
              <a:t> </a:t>
            </a:r>
            <a:endParaRPr lang="uk-UA" b="1" i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8296" y="6026477"/>
            <a:ext cx="3520008" cy="47423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Архітектор: </a:t>
            </a:r>
            <a:r>
              <a:rPr lang="ru-RU" sz="2000" b="1" i="1" dirty="0" smtClean="0">
                <a:solidFill>
                  <a:srgbClr val="680000"/>
                </a:solidFill>
                <a:cs typeface="Arial" pitchFamily="34" charset="0"/>
              </a:rPr>
              <a:t>В.Г. </a:t>
            </a:r>
            <a:r>
              <a:rPr lang="ru-RU" sz="2000" b="1" i="1" dirty="0" err="1" smtClean="0">
                <a:solidFill>
                  <a:srgbClr val="680000"/>
                </a:solidFill>
                <a:cs typeface="Arial" pitchFamily="34" charset="0"/>
              </a:rPr>
              <a:t>Гнєзділов</a:t>
            </a:r>
            <a:r>
              <a:rPr lang="ru-RU" sz="2000" b="1" i="1" dirty="0" smtClean="0">
                <a:solidFill>
                  <a:srgbClr val="680000"/>
                </a:solidFill>
                <a:cs typeface="Arial" pitchFamily="34" charset="0"/>
              </a:rPr>
              <a:t>.</a:t>
            </a:r>
            <a:r>
              <a:rPr lang="ru-RU" sz="2000" dirty="0" smtClean="0">
                <a:solidFill>
                  <a:srgbClr val="680000"/>
                </a:solidFill>
              </a:rPr>
              <a:t> </a:t>
            </a:r>
            <a:endParaRPr lang="uk-UA" b="1" i="1" dirty="0">
              <a:solidFill>
                <a:srgbClr val="680000"/>
              </a:solidFill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rgbClr val="381E0E"/>
                </a:solidFill>
                <a:latin typeface="Mistral" pitchFamily="66" charset="0"/>
              </a:rPr>
              <a:t>Ромни</a:t>
            </a:r>
            <a:endParaRPr lang="ru-RU" sz="96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4" y="523473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79912" y="4365104"/>
            <a:ext cx="5184576" cy="64633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i="1" dirty="0" smtClean="0"/>
              <a:t>Монументальный </a:t>
            </a:r>
            <a:r>
              <a:rPr lang="ru-RU" b="1" i="1" dirty="0" err="1"/>
              <a:t>пам'ятник</a:t>
            </a:r>
            <a:r>
              <a:rPr lang="ru-RU" b="1" i="1" dirty="0"/>
              <a:t> </a:t>
            </a:r>
            <a:r>
              <a:rPr lang="ru-RU" b="1" i="1" dirty="0" err="1" smtClean="0"/>
              <a:t>Шевченку</a:t>
            </a:r>
            <a:r>
              <a:rPr lang="ru-RU" b="1" i="1" dirty="0" smtClean="0"/>
              <a:t> </a:t>
            </a:r>
            <a:r>
              <a:rPr lang="ru-RU" b="1" i="1" dirty="0"/>
              <a:t>— </a:t>
            </a:r>
            <a:r>
              <a:rPr lang="ru-RU" b="1" i="1" dirty="0">
                <a:solidFill>
                  <a:srgbClr val="680000"/>
                </a:solidFill>
              </a:rPr>
              <a:t>один </a:t>
            </a:r>
            <a:r>
              <a:rPr lang="ru-RU" b="1" i="1" dirty="0" err="1">
                <a:solidFill>
                  <a:srgbClr val="680000"/>
                </a:solidFill>
              </a:rPr>
              <a:t>із</a:t>
            </a:r>
            <a:r>
              <a:rPr lang="ru-RU" b="1" i="1" dirty="0">
                <a:solidFill>
                  <a:srgbClr val="680000"/>
                </a:solidFill>
              </a:rPr>
              <a:t> перших у </a:t>
            </a:r>
            <a:r>
              <a:rPr lang="ru-RU" b="1" i="1" dirty="0" err="1">
                <a:solidFill>
                  <a:srgbClr val="680000"/>
                </a:solidFill>
              </a:rPr>
              <a:t>світi</a:t>
            </a:r>
            <a:r>
              <a:rPr lang="ru-RU" b="1" i="1" dirty="0">
                <a:solidFill>
                  <a:srgbClr val="680000"/>
                </a:solidFill>
              </a:rPr>
              <a:t> (1918</a:t>
            </a:r>
            <a:r>
              <a:rPr lang="ru-RU" b="1" i="1" dirty="0" smtClean="0">
                <a:solidFill>
                  <a:srgbClr val="680000"/>
                </a:solidFill>
              </a:rPr>
              <a:t>). </a:t>
            </a:r>
            <a:endParaRPr lang="ru-RU" b="1" i="1" dirty="0">
              <a:solidFill>
                <a:srgbClr val="68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205746"/>
            <a:ext cx="6984776" cy="64633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i="1" dirty="0"/>
              <a:t>Автор </a:t>
            </a:r>
            <a:r>
              <a:rPr lang="ru-RU" b="1" i="1" dirty="0" err="1"/>
              <a:t>пам’ятника</a:t>
            </a:r>
            <a:r>
              <a:rPr lang="ru-RU" b="1" i="1" dirty="0"/>
              <a:t> – </a:t>
            </a:r>
            <a:r>
              <a:rPr lang="ru-RU" b="1" i="1" dirty="0" err="1"/>
              <a:t>відомий</a:t>
            </a:r>
            <a:r>
              <a:rPr lang="ru-RU" b="1" i="1" dirty="0"/>
              <a:t> </a:t>
            </a:r>
            <a:r>
              <a:rPr lang="ru-RU" b="1" i="1" dirty="0" err="1"/>
              <a:t>український</a:t>
            </a:r>
            <a:r>
              <a:rPr lang="ru-RU" b="1" i="1" dirty="0"/>
              <a:t> </a:t>
            </a:r>
            <a:r>
              <a:rPr lang="ru-RU" b="1" i="1" dirty="0" err="1"/>
              <a:t>стульптор</a:t>
            </a:r>
            <a:r>
              <a:rPr lang="ru-RU" b="1" i="1" dirty="0"/>
              <a:t> і </a:t>
            </a:r>
            <a:r>
              <a:rPr lang="ru-RU" b="1" i="1" dirty="0" err="1"/>
              <a:t>культурний</a:t>
            </a:r>
            <a:r>
              <a:rPr lang="ru-RU" b="1" i="1" dirty="0"/>
              <a:t> </a:t>
            </a:r>
            <a:r>
              <a:rPr lang="ru-RU" b="1" i="1" dirty="0" err="1"/>
              <a:t>діяч</a:t>
            </a:r>
            <a:r>
              <a:rPr lang="ru-RU" b="1" i="1" dirty="0">
                <a:solidFill>
                  <a:srgbClr val="680000"/>
                </a:solidFill>
              </a:rPr>
              <a:t> І.П. </a:t>
            </a:r>
            <a:r>
              <a:rPr lang="ru-RU" b="1" i="1" dirty="0" err="1">
                <a:solidFill>
                  <a:srgbClr val="680000"/>
                </a:solidFill>
              </a:rPr>
              <a:t>Кавалерідзе</a:t>
            </a:r>
            <a:r>
              <a:rPr lang="ru-RU" b="1" i="1" dirty="0">
                <a:solidFill>
                  <a:srgbClr val="680000"/>
                </a:solidFill>
              </a:rPr>
              <a:t>. </a:t>
            </a:r>
            <a:endParaRPr lang="ru-RU" b="1" i="1" dirty="0">
              <a:solidFill>
                <a:srgbClr val="68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146138" flipV="1">
            <a:off x="4570306" y="3147566"/>
            <a:ext cx="115970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  <p:pic>
        <p:nvPicPr>
          <p:cNvPr id="13" name="Рисунок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6" y="2653191"/>
            <a:ext cx="504793" cy="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rgbClr val="381E0E"/>
                </a:solidFill>
                <a:latin typeface="Mistral" pitchFamily="66" charset="0"/>
              </a:rPr>
              <a:t>Харків</a:t>
            </a:r>
            <a:endParaRPr lang="ru-RU" sz="115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2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:circle/>
      </p:transition>
    </mc:Choice>
    <mc:Fallback>
      <p:transition spd="slow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08520" y="116632"/>
            <a:ext cx="4392488" cy="572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84509" y="5932118"/>
            <a:ext cx="6984776" cy="64633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b="1" i="1" dirty="0"/>
              <a:t>Пам'ятник </a:t>
            </a:r>
            <a:r>
              <a:rPr lang="uk-UA" b="1" i="1" dirty="0" smtClean="0"/>
              <a:t>Шевченку </a:t>
            </a:r>
            <a:r>
              <a:rPr lang="uk-UA" b="1" i="1" dirty="0" smtClean="0">
                <a:solidFill>
                  <a:srgbClr val="680000"/>
                </a:solidFill>
              </a:rPr>
              <a:t>(1935) </a:t>
            </a:r>
            <a:r>
              <a:rPr lang="uk-UA" b="1" i="1" dirty="0"/>
              <a:t>є одним із символів міста, визначною міською монументальною пам'яткою. </a:t>
            </a:r>
            <a:endParaRPr lang="uk-UA" b="1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9831" y="5932117"/>
            <a:ext cx="6984776" cy="64633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b="1" i="1" dirty="0" smtClean="0"/>
              <a:t>Цей </a:t>
            </a:r>
            <a:r>
              <a:rPr lang="uk-UA" b="1" i="1" dirty="0"/>
              <a:t>монумент вважається </a:t>
            </a:r>
            <a:r>
              <a:rPr lang="uk-UA" b="1" i="1" u="sng" dirty="0">
                <a:solidFill>
                  <a:srgbClr val="680000"/>
                </a:solidFill>
              </a:rPr>
              <a:t>одним з кращих пам'ятників Тарасові Шевченку в світі</a:t>
            </a:r>
            <a:r>
              <a:rPr lang="uk-UA" b="1" i="1" u="sng" dirty="0" smtClean="0"/>
              <a:t>. </a:t>
            </a:r>
            <a:endParaRPr lang="uk-UA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068164" y="5157192"/>
            <a:ext cx="3024336" cy="36933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b="1" i="1" dirty="0" smtClean="0"/>
              <a:t>Архітектор: </a:t>
            </a:r>
            <a:r>
              <a:rPr lang="uk-UA" b="1" i="1" dirty="0" smtClean="0">
                <a:solidFill>
                  <a:srgbClr val="680000"/>
                </a:solidFill>
              </a:rPr>
              <a:t>Й. Г. </a:t>
            </a:r>
            <a:r>
              <a:rPr lang="uk-UA" b="1" i="1" dirty="0" err="1" smtClean="0">
                <a:solidFill>
                  <a:srgbClr val="680000"/>
                </a:solidFill>
              </a:rPr>
              <a:t>Лангбард</a:t>
            </a:r>
            <a:r>
              <a:rPr lang="uk-UA" b="1" i="1" dirty="0" smtClean="0">
                <a:solidFill>
                  <a:srgbClr val="680000"/>
                </a:solidFill>
              </a:rPr>
              <a:t> </a:t>
            </a:r>
            <a:endParaRPr lang="uk-UA" b="1" i="1" dirty="0">
              <a:solidFill>
                <a:srgbClr val="68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146138" flipV="1">
            <a:off x="4570306" y="3147566"/>
            <a:ext cx="115970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462015" flipV="1">
            <a:off x="5374732" y="3864660"/>
            <a:ext cx="1212472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6" y="2653191"/>
            <a:ext cx="504793" cy="740405"/>
          </a:xfrm>
          <a:prstGeom prst="rect">
            <a:avLst/>
          </a:prstGeom>
        </p:spPr>
      </p:pic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35" y="3671760"/>
            <a:ext cx="504793" cy="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908349"/>
            <a:ext cx="42787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dirty="0" smtClean="0">
                <a:solidFill>
                  <a:srgbClr val="381E0E"/>
                </a:solidFill>
                <a:latin typeface="Mistral" pitchFamily="66" charset="0"/>
              </a:rPr>
              <a:t>Донецьк</a:t>
            </a:r>
            <a:endParaRPr lang="ru-RU" sz="115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10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rcRect l="9031" b="38373"/>
          <a:stretch/>
        </p:blipFill>
        <p:spPr bwMode="auto">
          <a:xfrm>
            <a:off x="19527" y="-99392"/>
            <a:ext cx="35883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159" y="3503553"/>
            <a:ext cx="3607337" cy="270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4184476" y="692696"/>
            <a:ext cx="4572000" cy="120032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uk-UA" b="1" i="1" dirty="0"/>
              <a:t>Пам'ятник розташований у </a:t>
            </a:r>
            <a:r>
              <a:rPr lang="uk-UA" b="1" i="1" dirty="0" err="1">
                <a:solidFill>
                  <a:srgbClr val="680000"/>
                </a:solidFill>
              </a:rPr>
              <a:t>Ворошиловському</a:t>
            </a:r>
            <a:r>
              <a:rPr lang="uk-UA" b="1" i="1" dirty="0">
                <a:solidFill>
                  <a:srgbClr val="680000"/>
                </a:solidFill>
              </a:rPr>
              <a:t> районі </a:t>
            </a:r>
            <a:r>
              <a:rPr lang="uk-UA" b="1" i="1" dirty="0"/>
              <a:t>міста Донецька на розі </a:t>
            </a:r>
            <a:r>
              <a:rPr lang="uk-UA" b="1" i="1" dirty="0" err="1" smtClean="0"/>
              <a:t>бульвара</a:t>
            </a:r>
            <a:r>
              <a:rPr lang="uk-UA" b="1" i="1" dirty="0" smtClean="0"/>
              <a:t> </a:t>
            </a:r>
            <a:r>
              <a:rPr lang="uk-UA" b="1" i="1" dirty="0"/>
              <a:t>Шевченка і вулиці Артема.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4476" y="692696"/>
            <a:ext cx="4572000" cy="120032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b="1" i="1" dirty="0" err="1"/>
              <a:t>Споруджений</a:t>
            </a:r>
            <a:r>
              <a:rPr lang="ru-RU" b="1" i="1" dirty="0"/>
              <a:t> у </a:t>
            </a:r>
            <a:r>
              <a:rPr lang="ru-RU" b="1" i="1" dirty="0">
                <a:solidFill>
                  <a:srgbClr val="680000"/>
                </a:solidFill>
              </a:rPr>
              <a:t>1955 </a:t>
            </a:r>
            <a:r>
              <a:rPr lang="ru-RU" b="1" i="1" dirty="0" err="1">
                <a:solidFill>
                  <a:srgbClr val="680000"/>
                </a:solidFill>
              </a:rPr>
              <a:t>році</a:t>
            </a:r>
            <a:r>
              <a:rPr lang="ru-RU" b="1" i="1" dirty="0">
                <a:solidFill>
                  <a:srgbClr val="680000"/>
                </a:solidFill>
              </a:rPr>
              <a:t> </a:t>
            </a:r>
            <a:r>
              <a:rPr lang="ru-RU" b="1" i="1" dirty="0"/>
              <a:t>за проектом </a:t>
            </a:r>
            <a:r>
              <a:rPr lang="ru-RU" b="1" i="1" dirty="0" err="1"/>
              <a:t>архітектора</a:t>
            </a:r>
            <a:r>
              <a:rPr lang="ru-RU" b="1" i="1" dirty="0"/>
              <a:t> — </a:t>
            </a:r>
            <a:r>
              <a:rPr lang="ru-RU" b="1" i="1" dirty="0">
                <a:solidFill>
                  <a:srgbClr val="680000"/>
                </a:solidFill>
              </a:rPr>
              <a:t>В.О. </a:t>
            </a:r>
            <a:r>
              <a:rPr lang="ru-RU" b="1" i="1" dirty="0" err="1">
                <a:solidFill>
                  <a:srgbClr val="680000"/>
                </a:solidFill>
              </a:rPr>
              <a:t>Шарапенка</a:t>
            </a:r>
            <a:r>
              <a:rPr lang="ru-RU" b="1" i="1" dirty="0"/>
              <a:t>. </a:t>
            </a:r>
          </a:p>
          <a:p>
            <a:r>
              <a:rPr lang="ru-RU" b="1" i="1" dirty="0" err="1"/>
              <a:t>Скульптори</a:t>
            </a:r>
            <a:r>
              <a:rPr lang="ru-RU" b="1" i="1" dirty="0"/>
              <a:t> — </a:t>
            </a:r>
            <a:r>
              <a:rPr lang="ru-RU" b="1" i="1" dirty="0">
                <a:solidFill>
                  <a:srgbClr val="680000"/>
                </a:solidFill>
              </a:rPr>
              <a:t>М.К. </a:t>
            </a:r>
            <a:r>
              <a:rPr lang="ru-RU" b="1" i="1" dirty="0" err="1">
                <a:solidFill>
                  <a:srgbClr val="680000"/>
                </a:solidFill>
              </a:rPr>
              <a:t>Вронський</a:t>
            </a:r>
            <a:r>
              <a:rPr lang="ru-RU" b="1" i="1" dirty="0"/>
              <a:t> та </a:t>
            </a:r>
            <a:r>
              <a:rPr lang="ru-RU" b="1" i="1" dirty="0">
                <a:solidFill>
                  <a:srgbClr val="680000"/>
                </a:solidFill>
              </a:rPr>
              <a:t>О.П. </a:t>
            </a:r>
            <a:r>
              <a:rPr lang="ru-RU" b="1" i="1" dirty="0" err="1">
                <a:solidFill>
                  <a:srgbClr val="680000"/>
                </a:solidFill>
              </a:rPr>
              <a:t>Олійник</a:t>
            </a:r>
            <a:r>
              <a:rPr lang="ru-RU" b="1" i="1" dirty="0"/>
              <a:t>.</a:t>
            </a:r>
            <a:endParaRPr lang="ru-RU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44" y="2398538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12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146138" flipV="1">
            <a:off x="4570306" y="3147566"/>
            <a:ext cx="115970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462015" flipV="1">
            <a:off x="5374732" y="3864660"/>
            <a:ext cx="1212472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6" y="2653191"/>
            <a:ext cx="504793" cy="740405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11371195" flipV="1">
            <a:off x="5215827" y="4264857"/>
            <a:ext cx="1095164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35" y="3671760"/>
            <a:ext cx="504793" cy="740405"/>
          </a:xfrm>
          <a:prstGeom prst="rect">
            <a:avLst/>
          </a:prstGeom>
        </p:spPr>
      </p:pic>
      <p:pic>
        <p:nvPicPr>
          <p:cNvPr id="18" name="Рисунок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87" y="3517316"/>
            <a:ext cx="504793" cy="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381E0E"/>
                </a:solidFill>
                <a:latin typeface="Mistral" pitchFamily="66" charset="0"/>
              </a:rPr>
              <a:t>Дніпропетровськ</a:t>
            </a:r>
            <a:endParaRPr lang="ru-RU" sz="80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2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4347323" cy="57964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93052" y="476672"/>
            <a:ext cx="4572000" cy="147732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Пам'ятник розташований у парку </a:t>
            </a:r>
            <a:r>
              <a:rPr lang="uk-UA" b="1" i="1" dirty="0"/>
              <a:t>імені Т.Г.Шевченка.</a:t>
            </a:r>
          </a:p>
          <a:p>
            <a:r>
              <a:rPr lang="uk-UA" b="1" i="1" dirty="0"/>
              <a:t>   Пам'ятник Т. Г. Шевченку встановлений у </a:t>
            </a:r>
            <a:r>
              <a:rPr lang="uk-UA" b="1" i="1" dirty="0">
                <a:solidFill>
                  <a:srgbClr val="680000"/>
                </a:solidFill>
              </a:rPr>
              <a:t>1959 році</a:t>
            </a:r>
            <a:r>
              <a:rPr lang="uk-UA" b="1" i="1" dirty="0" smtClean="0"/>
              <a:t>. </a:t>
            </a:r>
          </a:p>
          <a:p>
            <a:r>
              <a:rPr lang="uk-UA" b="1" i="1" dirty="0" smtClean="0"/>
              <a:t>Архітектор:  </a:t>
            </a:r>
            <a:r>
              <a:rPr lang="uk-UA" b="1" i="1" dirty="0">
                <a:solidFill>
                  <a:srgbClr val="680000"/>
                </a:solidFill>
              </a:rPr>
              <a:t>Л.Р. </a:t>
            </a:r>
            <a:r>
              <a:rPr lang="uk-UA" b="1" i="1" dirty="0" err="1">
                <a:solidFill>
                  <a:srgbClr val="680000"/>
                </a:solidFill>
              </a:rPr>
              <a:t>Ветвицький</a:t>
            </a:r>
            <a:r>
              <a:rPr lang="uk-UA" b="1" i="1" dirty="0" smtClean="0">
                <a:solidFill>
                  <a:srgbClr val="680000"/>
                </a:solidFill>
              </a:rPr>
              <a:t>.</a:t>
            </a:r>
            <a:endParaRPr lang="uk-UA" b="1" i="1" dirty="0">
              <a:solidFill>
                <a:srgbClr val="68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146138" flipV="1">
            <a:off x="4570306" y="3147566"/>
            <a:ext cx="115970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462015" flipV="1">
            <a:off x="5374732" y="3864660"/>
            <a:ext cx="1212472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6" y="2653191"/>
            <a:ext cx="504793" cy="740405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11371195" flipV="1">
            <a:off x="5215827" y="4264857"/>
            <a:ext cx="1095164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35" y="3671760"/>
            <a:ext cx="504793" cy="740405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8358751" flipV="1">
            <a:off x="3912110" y="4629773"/>
            <a:ext cx="146049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87" y="3517316"/>
            <a:ext cx="504793" cy="740405"/>
          </a:xfrm>
          <a:prstGeom prst="rect">
            <a:avLst/>
          </a:prstGeom>
        </p:spPr>
      </p:pic>
      <p:pic>
        <p:nvPicPr>
          <p:cNvPr id="20" name="Рисунок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6" y="4400827"/>
            <a:ext cx="504793" cy="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rgbClr val="381E0E"/>
                </a:solidFill>
                <a:latin typeface="Mistral" pitchFamily="66" charset="0"/>
              </a:rPr>
              <a:t>Миколаїв</a:t>
            </a:r>
            <a:endParaRPr lang="ru-RU" sz="96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1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37057" y="908719"/>
            <a:ext cx="4273361" cy="56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493540" y="344678"/>
            <a:ext cx="6395172" cy="36933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b="1" i="1" dirty="0"/>
              <a:t>Пам'ятник було створено у </a:t>
            </a:r>
            <a:r>
              <a:rPr lang="uk-UA" b="1" i="1" dirty="0">
                <a:solidFill>
                  <a:srgbClr val="680000"/>
                </a:solidFill>
              </a:rPr>
              <a:t>1958 році </a:t>
            </a:r>
            <a:r>
              <a:rPr lang="uk-UA" b="1" i="1" dirty="0"/>
              <a:t>скульптором І.Дибою.</a:t>
            </a:r>
            <a:r>
              <a:rPr lang="en-US" b="1" i="1" dirty="0"/>
              <a:t> </a:t>
            </a:r>
            <a:endParaRPr lang="uk-UA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73127" y="344678"/>
            <a:ext cx="6395172" cy="36933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b="1" i="1" dirty="0"/>
              <a:t>Пам'ятник розташований у центрі однойменного скверу.</a:t>
            </a:r>
            <a:endParaRPr lang="uk-UA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146138" flipV="1">
            <a:off x="4570306" y="3147566"/>
            <a:ext cx="115970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462015" flipV="1">
            <a:off x="5374732" y="3864660"/>
            <a:ext cx="1212472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6" y="2653191"/>
            <a:ext cx="504793" cy="740405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11371195" flipV="1">
            <a:off x="5215827" y="4264857"/>
            <a:ext cx="1095164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35" y="3671760"/>
            <a:ext cx="504793" cy="740405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8358751" flipV="1">
            <a:off x="3912110" y="4629773"/>
            <a:ext cx="146049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87" y="3517316"/>
            <a:ext cx="504793" cy="740405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12733524" flipV="1">
            <a:off x="1017665" y="4200487"/>
            <a:ext cx="3299797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6" y="4400827"/>
            <a:ext cx="504793" cy="740405"/>
          </a:xfrm>
          <a:prstGeom prst="rect">
            <a:avLst/>
          </a:prstGeom>
        </p:spPr>
      </p:pic>
      <p:pic>
        <p:nvPicPr>
          <p:cNvPr id="22" name="Рисунок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4" y="2653861"/>
            <a:ext cx="504793" cy="7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1143000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rgbClr val="381E0E"/>
                </a:solidFill>
                <a:latin typeface="Mistral" pitchFamily="66" charset="0"/>
              </a:rPr>
              <a:t>Львів</a:t>
            </a:r>
            <a:endParaRPr lang="ru-RU" sz="115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0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260648"/>
            <a:ext cx="5832648" cy="19082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None/>
            </a:pPr>
            <a:r>
              <a:rPr lang="vi-VN" b="1" i="1" dirty="0">
                <a:solidFill>
                  <a:srgbClr val="680000"/>
                </a:solidFill>
                <a:latin typeface="Constantia" pitchFamily="18" charset="0"/>
              </a:rPr>
              <a:t>Па́м'ятник Тара́сові Шевче́нку у Львові </a:t>
            </a:r>
            <a:r>
              <a:rPr lang="vi-VN" b="1" i="1" dirty="0">
                <a:latin typeface="Constantia" pitchFamily="18" charset="0"/>
              </a:rPr>
              <a:t>—</a:t>
            </a:r>
            <a:r>
              <a:rPr lang="uk-UA" b="1" i="1" dirty="0">
                <a:latin typeface="Constantia" pitchFamily="18" charset="0"/>
              </a:rPr>
              <a:t> стоїть</a:t>
            </a:r>
            <a:r>
              <a:rPr lang="vi-VN" b="1" i="1" dirty="0">
                <a:latin typeface="Constantia" pitchFamily="18" charset="0"/>
              </a:rPr>
              <a:t> напроспекті Свободи в центрі міста</a:t>
            </a:r>
            <a:r>
              <a:rPr lang="uk-UA" b="1" i="1" dirty="0">
                <a:latin typeface="Constantia" pitchFamily="18" charset="0"/>
              </a:rPr>
              <a:t>.</a:t>
            </a:r>
            <a:br>
              <a:rPr lang="uk-UA" b="1" i="1" dirty="0">
                <a:latin typeface="Constantia" pitchFamily="18" charset="0"/>
              </a:rPr>
            </a:br>
            <a:r>
              <a:rPr lang="vi-VN" b="1" i="1" dirty="0">
                <a:latin typeface="Constantia" pitchFamily="18" charset="0"/>
              </a:rPr>
              <a:t>Ліворуч фігури поета стоїть</a:t>
            </a:r>
            <a:r>
              <a:rPr lang="vi-VN" b="1" i="1" dirty="0">
                <a:solidFill>
                  <a:srgbClr val="680000"/>
                </a:solidFill>
                <a:latin typeface="Constantia" pitchFamily="18" charset="0"/>
              </a:rPr>
              <a:t> «Хвиля національного відродження»</a:t>
            </a:r>
            <a:r>
              <a:rPr lang="vi-VN" b="1" i="1" dirty="0">
                <a:latin typeface="Constantia" pitchFamily="18" charset="0"/>
              </a:rPr>
              <a:t> — 12-метрова символічна стела з фігурними барельєфами. Пам'ятник відкрито 24 серпня 1992 року. </a:t>
            </a:r>
            <a:endParaRPr lang="uk-UA" b="1" i="1" dirty="0">
              <a:latin typeface="Constantia" pitchFamily="18" charset="0"/>
            </a:endParaRPr>
          </a:p>
          <a:p>
            <a:r>
              <a:rPr lang="uk-UA" b="1" i="1" dirty="0" smtClean="0">
                <a:solidFill>
                  <a:srgbClr val="680000"/>
                </a:solidFill>
              </a:rPr>
              <a:t>.</a:t>
            </a:r>
            <a:endParaRPr lang="uk-UA" b="1" i="1" dirty="0">
              <a:solidFill>
                <a:srgbClr val="68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8148939" flipV="1">
            <a:off x="4026809" y="3271505"/>
            <a:ext cx="77586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89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146138" flipV="1">
            <a:off x="4570306" y="3147566"/>
            <a:ext cx="115970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2" y="2282989"/>
            <a:ext cx="504793" cy="74040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462015" flipV="1">
            <a:off x="5374732" y="3864660"/>
            <a:ext cx="1212472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66" y="2653191"/>
            <a:ext cx="504793" cy="740405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11371195" flipV="1">
            <a:off x="5215827" y="4264857"/>
            <a:ext cx="1095164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35" y="3671760"/>
            <a:ext cx="504793" cy="740405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8358751" flipV="1">
            <a:off x="3912110" y="4629773"/>
            <a:ext cx="1460496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87" y="3517316"/>
            <a:ext cx="504793" cy="740405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12733524" flipV="1">
            <a:off x="1017665" y="4200487"/>
            <a:ext cx="3299797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6" y="4400827"/>
            <a:ext cx="504793" cy="740405"/>
          </a:xfrm>
          <a:prstGeom prst="rect">
            <a:avLst/>
          </a:prstGeom>
        </p:spPr>
      </p:pic>
      <p:sp>
        <p:nvSpPr>
          <p:cNvPr id="23" name="Стрелка вправо 22"/>
          <p:cNvSpPr/>
          <p:nvPr/>
        </p:nvSpPr>
        <p:spPr>
          <a:xfrm rot="5022385" flipV="1">
            <a:off x="1043730" y="3603926"/>
            <a:ext cx="513735" cy="6570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4" y="2653861"/>
            <a:ext cx="504793" cy="740405"/>
          </a:xfrm>
          <a:prstGeom prst="rect">
            <a:avLst/>
          </a:prstGeom>
        </p:spPr>
      </p:pic>
      <p:pic>
        <p:nvPicPr>
          <p:cNvPr id="24" name="Рисунок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25" y="3517316"/>
            <a:ext cx="406825" cy="59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18400" dirty="0" smtClean="0">
                <a:solidFill>
                  <a:srgbClr val="381E0E"/>
                </a:solidFill>
                <a:latin typeface="Mistral" pitchFamily="66" charset="0"/>
              </a:rPr>
              <a:t>Київ</a:t>
            </a:r>
            <a:endParaRPr lang="uk-UA" sz="184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Autofit/>
          </a:bodyPr>
          <a:lstStyle/>
          <a:p>
            <a:r>
              <a:rPr lang="uk-UA" sz="8800" dirty="0" smtClean="0">
                <a:solidFill>
                  <a:srgbClr val="381E0E"/>
                </a:solidFill>
                <a:latin typeface="Mistral" pitchFamily="66" charset="0"/>
              </a:rPr>
              <a:t>Івано-Франківськ</a:t>
            </a:r>
            <a:endParaRPr lang="ru-RU" sz="88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5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90" y="0"/>
            <a:ext cx="3992309" cy="59586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188640"/>
            <a:ext cx="4572000" cy="12003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80000"/>
                </a:solidFill>
              </a:rPr>
              <a:t>2011</a:t>
            </a:r>
            <a:r>
              <a:rPr lang="ru-RU" b="1" i="1" dirty="0">
                <a:solidFill>
                  <a:srgbClr val="680000"/>
                </a:solidFill>
              </a:rPr>
              <a:t> </a:t>
            </a:r>
            <a:r>
              <a:rPr lang="ru-RU" b="1" i="1" dirty="0" smtClean="0">
                <a:solidFill>
                  <a:srgbClr val="680000"/>
                </a:solidFill>
              </a:rPr>
              <a:t>року</a:t>
            </a:r>
            <a:r>
              <a:rPr lang="ru-RU" b="1" i="1" dirty="0" smtClean="0"/>
              <a:t> </a:t>
            </a:r>
            <a:r>
              <a:rPr lang="ru-RU" b="1" i="1" dirty="0"/>
              <a:t>в день </a:t>
            </a:r>
            <a:r>
              <a:rPr lang="ru-RU" b="1" i="1" dirty="0">
                <a:solidFill>
                  <a:srgbClr val="680000"/>
                </a:solidFill>
              </a:rPr>
              <a:t>150-тої</a:t>
            </a:r>
            <a:r>
              <a:rPr lang="ru-RU" b="1" i="1" dirty="0"/>
              <a:t> </a:t>
            </a:r>
            <a:r>
              <a:rPr lang="ru-RU" b="1" i="1" dirty="0" err="1"/>
              <a:t>річниці</a:t>
            </a:r>
            <a:r>
              <a:rPr lang="ru-RU" b="1" i="1" dirty="0"/>
              <a:t> </a:t>
            </a:r>
            <a:r>
              <a:rPr lang="ru-RU" b="1" i="1" dirty="0" err="1"/>
              <a:t>перепоховання</a:t>
            </a:r>
            <a:r>
              <a:rPr lang="ru-RU" b="1" i="1" dirty="0"/>
              <a:t> Тараса </a:t>
            </a:r>
            <a:r>
              <a:rPr lang="ru-RU" b="1" i="1" dirty="0" err="1" smtClean="0"/>
              <a:t>Шевченка</a:t>
            </a:r>
            <a:r>
              <a:rPr lang="ru-RU" b="1" i="1" dirty="0" smtClean="0"/>
              <a:t> </a:t>
            </a:r>
            <a:r>
              <a:rPr lang="ru-RU" b="1" i="1" dirty="0" err="1"/>
              <a:t>відкрили</a:t>
            </a:r>
            <a:r>
              <a:rPr lang="ru-RU" b="1" i="1" dirty="0"/>
              <a:t> </a:t>
            </a:r>
            <a:r>
              <a:rPr lang="ru-RU" b="1" i="1" dirty="0" err="1"/>
              <a:t>пам'ятник</a:t>
            </a:r>
            <a:r>
              <a:rPr lang="ru-RU" b="1" i="1" dirty="0"/>
              <a:t> </a:t>
            </a:r>
            <a:r>
              <a:rPr lang="ru-RU" b="1" i="1" dirty="0" err="1" smtClean="0"/>
              <a:t>Кобзареві</a:t>
            </a:r>
            <a:r>
              <a:rPr lang="ru-RU" b="1" i="1" dirty="0" smtClean="0"/>
              <a:t>. </a:t>
            </a:r>
          </a:p>
          <a:p>
            <a:r>
              <a:rPr lang="ru-RU" b="1" i="1" dirty="0" err="1" smtClean="0"/>
              <a:t>Арх</a:t>
            </a:r>
            <a:r>
              <a:rPr lang="uk-UA" b="1" i="1" smtClean="0"/>
              <a:t>і</a:t>
            </a:r>
            <a:r>
              <a:rPr lang="ru-RU" b="1" i="1" smtClean="0"/>
              <a:t>тектор</a:t>
            </a:r>
            <a:r>
              <a:rPr lang="ru-RU" b="1" i="1" dirty="0" smtClean="0"/>
              <a:t>:</a:t>
            </a:r>
            <a:r>
              <a:rPr lang="ru-RU" b="1" i="1" dirty="0"/>
              <a:t> </a:t>
            </a:r>
            <a:r>
              <a:rPr lang="ru-RU" b="1" i="1" dirty="0" smtClean="0">
                <a:solidFill>
                  <a:srgbClr val="680000"/>
                </a:solidFill>
              </a:rPr>
              <a:t>Лео Мола</a:t>
            </a:r>
            <a:r>
              <a:rPr lang="uk-UA" b="1" i="1" dirty="0" smtClean="0">
                <a:solidFill>
                  <a:srgbClr val="680000"/>
                </a:solidFill>
              </a:rPr>
              <a:t>.</a:t>
            </a:r>
            <a:endParaRPr lang="uk-UA" b="1" i="1" dirty="0">
              <a:solidFill>
                <a:srgbClr val="6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915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rgbClr val="381E0E"/>
                </a:solidFill>
                <a:latin typeface="Mistral" pitchFamily="66" charset="0"/>
              </a:rPr>
              <a:t>Дякую за увагу.</a:t>
            </a:r>
            <a:endParaRPr lang="ru-RU" sz="96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123395"/>
            <a:ext cx="4392488" cy="58566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907704" y="5805264"/>
            <a:ext cx="5472608" cy="8309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300" b="1" i="1" dirty="0" err="1">
                <a:latin typeface="Gabriola" pitchFamily="82" charset="0"/>
              </a:rPr>
              <a:t>Пам'ятник</a:t>
            </a:r>
            <a:r>
              <a:rPr lang="ru-RU" sz="2300" b="1" i="1" dirty="0">
                <a:latin typeface="Gabriola" pitchFamily="82" charset="0"/>
              </a:rPr>
              <a:t> </a:t>
            </a:r>
            <a:r>
              <a:rPr lang="ru-RU" sz="2300" b="1" i="1" dirty="0" smtClean="0">
                <a:latin typeface="Gabriola" pitchFamily="82" charset="0"/>
              </a:rPr>
              <a:t>Т. Г. </a:t>
            </a:r>
            <a:r>
              <a:rPr lang="ru-RU" sz="2300" b="1" i="1" dirty="0" err="1">
                <a:latin typeface="Gabriola" pitchFamily="82" charset="0"/>
              </a:rPr>
              <a:t>Шевченку</a:t>
            </a:r>
            <a:r>
              <a:rPr lang="ru-RU" sz="2300" b="1" i="1" dirty="0">
                <a:latin typeface="Gabriola" pitchFamily="82" charset="0"/>
              </a:rPr>
              <a:t> в </a:t>
            </a:r>
            <a:r>
              <a:rPr lang="ru-RU" sz="2300" b="1" i="1" dirty="0" err="1">
                <a:latin typeface="Gabriola" pitchFamily="82" charset="0"/>
              </a:rPr>
              <a:t>Києві</a:t>
            </a:r>
            <a:r>
              <a:rPr lang="ru-RU" sz="2300" b="1" i="1" dirty="0">
                <a:latin typeface="Gabriola" pitchFamily="82" charset="0"/>
              </a:rPr>
              <a:t> в </a:t>
            </a:r>
            <a:r>
              <a:rPr lang="ru-RU" sz="2300" b="1" i="1" dirty="0" err="1">
                <a:latin typeface="Gabriola" pitchFamily="82" charset="0"/>
              </a:rPr>
              <a:t>Шевченківському</a:t>
            </a:r>
            <a:r>
              <a:rPr lang="ru-RU" sz="2300" b="1" i="1" dirty="0">
                <a:latin typeface="Gabriola" pitchFamily="82" charset="0"/>
              </a:rPr>
              <a:t> парку.</a:t>
            </a:r>
            <a:endParaRPr lang="ru-RU" sz="2300" dirty="0"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32" y="-59521"/>
            <a:ext cx="4380950" cy="58412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2029" y="5806420"/>
            <a:ext cx="5603957" cy="78483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2200" b="1" i="1" dirty="0" err="1">
                <a:latin typeface="Gabriola" pitchFamily="82" charset="0"/>
              </a:rPr>
              <a:t>Пам'ятник</a:t>
            </a:r>
            <a:r>
              <a:rPr lang="ru-RU" sz="2200" b="1" i="1" dirty="0">
                <a:latin typeface="Gabriola" pitchFamily="82" charset="0"/>
              </a:rPr>
              <a:t> </a:t>
            </a:r>
            <a:r>
              <a:rPr lang="ru-RU" sz="2200" b="1" i="1" dirty="0" err="1" smtClean="0">
                <a:latin typeface="Gabriola" pitchFamily="82" charset="0"/>
              </a:rPr>
              <a:t>Шевченку</a:t>
            </a:r>
            <a:r>
              <a:rPr lang="ru-RU" sz="2200" b="1" i="1" dirty="0" smtClean="0">
                <a:latin typeface="Gabriola" pitchFamily="82" charset="0"/>
              </a:rPr>
              <a:t> </a:t>
            </a:r>
            <a:r>
              <a:rPr lang="ru-RU" sz="2200" b="1" i="1" dirty="0" err="1">
                <a:latin typeface="Gabriola" pitchFamily="82" charset="0"/>
              </a:rPr>
              <a:t>посередині</a:t>
            </a:r>
            <a:r>
              <a:rPr lang="ru-RU" sz="2200" b="1" i="1" dirty="0">
                <a:latin typeface="Gabriola" pitchFamily="82" charset="0"/>
              </a:rPr>
              <a:t> </a:t>
            </a:r>
            <a:r>
              <a:rPr lang="ru-RU" sz="2300" b="1" i="1" dirty="0" err="1">
                <a:latin typeface="Gabriola" pitchFamily="82" charset="0"/>
              </a:rPr>
              <a:t>Андріївського</a:t>
            </a:r>
            <a:r>
              <a:rPr lang="ru-RU" sz="2200" b="1" i="1" dirty="0">
                <a:latin typeface="Gabriola" pitchFamily="82" charset="0"/>
              </a:rPr>
              <a:t> </a:t>
            </a:r>
            <a:r>
              <a:rPr lang="ru-RU" sz="2200" b="1" i="1" dirty="0" err="1" smtClean="0">
                <a:latin typeface="Gabriola" pitchFamily="82" charset="0"/>
              </a:rPr>
              <a:t>узвозу</a:t>
            </a:r>
            <a:r>
              <a:rPr lang="ru-RU" sz="2200" b="1" i="1" dirty="0" smtClean="0">
                <a:latin typeface="Gabriola" pitchFamily="82" charset="0"/>
              </a:rPr>
              <a:t>. </a:t>
            </a:r>
            <a:r>
              <a:rPr lang="ru-RU" sz="2200" b="1" i="1" dirty="0">
                <a:latin typeface="Gabriola" pitchFamily="82" charset="0"/>
              </a:rPr>
              <a:t>Автор — </a:t>
            </a:r>
            <a:r>
              <a:rPr lang="ru-RU" sz="2200" b="1" i="1" dirty="0" err="1">
                <a:latin typeface="Gabriola" pitchFamily="82" charset="0"/>
              </a:rPr>
              <a:t>відомий</a:t>
            </a:r>
            <a:r>
              <a:rPr lang="ru-RU" sz="2200" b="1" i="1" dirty="0">
                <a:latin typeface="Gabriola" pitchFamily="82" charset="0"/>
              </a:rPr>
              <a:t> </a:t>
            </a:r>
            <a:r>
              <a:rPr lang="ru-RU" sz="2200" b="1" i="1" dirty="0" err="1">
                <a:latin typeface="Gabriola" pitchFamily="82" charset="0"/>
              </a:rPr>
              <a:t>український</a:t>
            </a:r>
            <a:r>
              <a:rPr lang="ru-RU" sz="2200" b="1" i="1" dirty="0">
                <a:latin typeface="Gabriola" pitchFamily="82" charset="0"/>
              </a:rPr>
              <a:t> скульптор І. П. </a:t>
            </a:r>
            <a:r>
              <a:rPr lang="ru-RU" sz="2200" b="1" i="1" dirty="0" err="1">
                <a:latin typeface="Gabriola" pitchFamily="82" charset="0"/>
              </a:rPr>
              <a:t>Кавалерідзе</a:t>
            </a:r>
            <a:r>
              <a:rPr lang="ru-RU" sz="2200" b="1" i="1" dirty="0">
                <a:latin typeface="Gabriola" pitchFamily="82" charset="0"/>
              </a:rPr>
              <a:t>.</a:t>
            </a:r>
            <a:endParaRPr lang="uk-UA" sz="2200" b="1" i="1" dirty="0"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59521"/>
            <a:ext cx="4329324" cy="59286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1842029" y="5806420"/>
            <a:ext cx="5603957" cy="95410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latin typeface="Gabriola" pitchFamily="82" charset="0"/>
              </a:rPr>
              <a:t>Пам'ятник</a:t>
            </a:r>
            <a:r>
              <a:rPr lang="ru-RU" sz="2800" b="1" i="1" dirty="0">
                <a:latin typeface="Gabriola" pitchFamily="82" charset="0"/>
              </a:rPr>
              <a:t> на </a:t>
            </a:r>
            <a:r>
              <a:rPr lang="ru-RU" sz="2800" b="1" i="1" dirty="0" err="1" smtClean="0">
                <a:latin typeface="Gabriola" pitchFamily="82" charset="0"/>
              </a:rPr>
              <a:t>подвір'ї</a:t>
            </a:r>
            <a:r>
              <a:rPr lang="en-US" sz="2800" b="1" i="1" dirty="0" smtClean="0">
                <a:latin typeface="Gabriola" pitchFamily="82" charset="0"/>
              </a:rPr>
              <a:t> </a:t>
            </a:r>
            <a:r>
              <a:rPr lang="ru-RU" sz="2800" b="1" i="1" dirty="0" err="1" smtClean="0">
                <a:latin typeface="Gabriola" pitchFamily="82" charset="0"/>
              </a:rPr>
              <a:t>будинку</a:t>
            </a:r>
            <a:r>
              <a:rPr lang="ru-RU" sz="2800" b="1" i="1" dirty="0" smtClean="0">
                <a:latin typeface="Gabriola" pitchFamily="82" charset="0"/>
              </a:rPr>
              <a:t>-музею Тараса </a:t>
            </a:r>
            <a:r>
              <a:rPr lang="ru-RU" sz="2800" b="1" i="1" dirty="0" err="1" smtClean="0">
                <a:latin typeface="Gabriola" pitchFamily="82" charset="0"/>
              </a:rPr>
              <a:t>Шевкенка</a:t>
            </a:r>
            <a:r>
              <a:rPr lang="ru-RU" sz="2800" b="1" i="1" dirty="0" smtClean="0">
                <a:latin typeface="Gabriola" pitchFamily="82" charset="0"/>
              </a:rPr>
              <a:t>.</a:t>
            </a:r>
            <a:endParaRPr lang="uk-UA" sz="24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07" y="2824930"/>
            <a:ext cx="504793" cy="740405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45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58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Autofit/>
          </a:bodyPr>
          <a:lstStyle/>
          <a:p>
            <a:r>
              <a:rPr lang="uk-UA" sz="13800" dirty="0" smtClean="0">
                <a:solidFill>
                  <a:srgbClr val="381E0E"/>
                </a:solidFill>
                <a:latin typeface="Mistral" pitchFamily="66" charset="0"/>
              </a:rPr>
              <a:t>Канів</a:t>
            </a:r>
            <a:endParaRPr lang="ru-RU" sz="138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96552" y="1048624"/>
            <a:ext cx="3744416" cy="583264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699792" y="1546041"/>
            <a:ext cx="4752528" cy="181588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1600" b="1" i="1" dirty="0" smtClean="0">
                <a:solidFill>
                  <a:srgbClr val="C00000"/>
                </a:solidFill>
                <a:latin typeface="Constantia" pitchFamily="18" charset="0"/>
              </a:rPr>
              <a:t>Моги́ла Тара́са Шевче́нка </a:t>
            </a:r>
            <a:r>
              <a:rPr lang="vi-VN" sz="2800" b="1" i="1" dirty="0" smtClean="0">
                <a:latin typeface="Constantia" pitchFamily="18" charset="0"/>
              </a:rPr>
              <a:t>— </a:t>
            </a:r>
            <a:r>
              <a:rPr lang="vi-VN" sz="1400" b="1" i="1" dirty="0">
                <a:latin typeface="Constantia" pitchFamily="18" charset="0"/>
              </a:rPr>
              <a:t>поховання визначного українського поета Тараса Шевченка в місті Канів (Черкаська область) на Чернечій горі, над яким з </a:t>
            </a:r>
            <a:r>
              <a:rPr lang="vi-VN" sz="1400" b="1" i="1" dirty="0">
                <a:solidFill>
                  <a:srgbClr val="680000"/>
                </a:solidFill>
                <a:latin typeface="Constantia" pitchFamily="18" charset="0"/>
              </a:rPr>
              <a:t>1939</a:t>
            </a:r>
            <a:r>
              <a:rPr lang="vi-VN" sz="1400" b="1" i="1" dirty="0">
                <a:latin typeface="Constantia" pitchFamily="18" charset="0"/>
              </a:rPr>
              <a:t> року височіє бронзовий </a:t>
            </a:r>
            <a:r>
              <a:rPr lang="vi-VN" sz="1400" b="1" i="1" dirty="0" smtClean="0">
                <a:latin typeface="Constantia" pitchFamily="18" charset="0"/>
              </a:rPr>
              <a:t>пам'ятник</a:t>
            </a:r>
            <a:r>
              <a:rPr lang="ru-RU" sz="1400" b="1" i="1" dirty="0" smtClean="0">
                <a:latin typeface="Constantia" pitchFamily="18" charset="0"/>
              </a:rPr>
              <a:t>.</a:t>
            </a:r>
            <a:r>
              <a:rPr lang="vi-VN" sz="1400" b="1" i="1" dirty="0" smtClean="0">
                <a:latin typeface="Constantia" pitchFamily="18" charset="0"/>
              </a:rPr>
              <a:t> </a:t>
            </a:r>
            <a:r>
              <a:rPr lang="ru-RU" sz="1600" b="1" i="1" dirty="0" smtClean="0">
                <a:latin typeface="Constantia" pitchFamily="18" charset="0"/>
              </a:rPr>
              <a:t>С</a:t>
            </a:r>
            <a:r>
              <a:rPr lang="vi-VN" sz="1600" b="1" i="1" dirty="0" smtClean="0">
                <a:latin typeface="Constantia" pitchFamily="18" charset="0"/>
              </a:rPr>
              <a:t>кульптор</a:t>
            </a:r>
            <a:r>
              <a:rPr lang="ru-RU" sz="1600" b="1" i="1" dirty="0">
                <a:latin typeface="Constantia" pitchFamily="18" charset="0"/>
              </a:rPr>
              <a:t> </a:t>
            </a:r>
            <a:r>
              <a:rPr lang="ru-RU" sz="1600" b="1" i="1" dirty="0" smtClean="0">
                <a:latin typeface="Constantia" pitchFamily="18" charset="0"/>
              </a:rPr>
              <a:t>-</a:t>
            </a:r>
            <a:r>
              <a:rPr lang="vi-VN" sz="1600" b="1" i="1" dirty="0" smtClean="0">
                <a:latin typeface="Constantia" pitchFamily="18" charset="0"/>
              </a:rPr>
              <a:t> </a:t>
            </a:r>
            <a:r>
              <a:rPr lang="vi-VN" sz="1600" b="1" i="1" dirty="0" smtClean="0">
                <a:solidFill>
                  <a:srgbClr val="680000"/>
                </a:solidFill>
                <a:latin typeface="Constantia" pitchFamily="18" charset="0"/>
              </a:rPr>
              <a:t>Матві</a:t>
            </a:r>
            <a:r>
              <a:rPr lang="ru-RU" sz="1600" b="1" i="1" dirty="0" smtClean="0">
                <a:solidFill>
                  <a:srgbClr val="680000"/>
                </a:solidFill>
                <a:latin typeface="Constantia" pitchFamily="18" charset="0"/>
              </a:rPr>
              <a:t>й</a:t>
            </a:r>
            <a:r>
              <a:rPr lang="vi-VN" sz="1600" b="1" i="1" dirty="0" smtClean="0">
                <a:solidFill>
                  <a:srgbClr val="680000"/>
                </a:solidFill>
                <a:latin typeface="Constantia" pitchFamily="18" charset="0"/>
              </a:rPr>
              <a:t> Манізер</a:t>
            </a:r>
            <a:r>
              <a:rPr lang="vi-VN" sz="1600" b="1" i="1" dirty="0" smtClean="0">
                <a:latin typeface="Constantia" pitchFamily="18" charset="0"/>
              </a:rPr>
              <a:t>.</a:t>
            </a:r>
            <a:endParaRPr lang="uk-UA" sz="1600" b="1" i="1" dirty="0">
              <a:latin typeface="Constantia" pitchFamily="18" charset="0"/>
            </a:endParaRPr>
          </a:p>
          <a:p>
            <a:pPr algn="ctr"/>
            <a:endParaRPr lang="uk-UA" sz="2400" b="1" i="1" dirty="0">
              <a:latin typeface="Gabriola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13087" y="1700808"/>
            <a:ext cx="2791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600" b="1" i="1" dirty="0">
                <a:solidFill>
                  <a:srgbClr val="680000"/>
                </a:solidFill>
                <a:latin typeface="Constantia" pitchFamily="18" charset="0"/>
              </a:rPr>
              <a:t>Моги́ла Тара́са Шевче́нка </a:t>
            </a:r>
            <a:endParaRPr lang="ru-RU" sz="1600" dirty="0">
              <a:solidFill>
                <a:srgbClr val="68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810"/>
            <a:ext cx="7190509" cy="685800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rot="3486324">
            <a:off x="3398638" y="3271505"/>
            <a:ext cx="60985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2206500">
            <a:off x="3867431" y="3591919"/>
            <a:ext cx="304929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0" y="2824930"/>
            <a:ext cx="504793" cy="740405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45" y="2386140"/>
            <a:ext cx="504793" cy="7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6" y="3126545"/>
            <a:ext cx="417545" cy="61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8229600" cy="1143000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rgbClr val="381E0E"/>
                </a:solidFill>
                <a:latin typeface="Mistral" pitchFamily="66" charset="0"/>
              </a:rPr>
              <a:t>Черкаси</a:t>
            </a:r>
            <a:endParaRPr lang="ru-RU" sz="11500" dirty="0">
              <a:solidFill>
                <a:srgbClr val="381E0E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4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</TotalTime>
  <Words>307</Words>
  <Application>Microsoft Office PowerPoint</Application>
  <PresentationFormat>Экран (4:3)</PresentationFormat>
  <Paragraphs>40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 Київ</vt:lpstr>
      <vt:lpstr>Презентация PowerPoint</vt:lpstr>
      <vt:lpstr>Презентация PowerPoint</vt:lpstr>
      <vt:lpstr>Канів</vt:lpstr>
      <vt:lpstr>Презентация PowerPoint</vt:lpstr>
      <vt:lpstr>Презентация PowerPoint</vt:lpstr>
      <vt:lpstr>Черкаси</vt:lpstr>
      <vt:lpstr>Презентация PowerPoint</vt:lpstr>
      <vt:lpstr>Презентация PowerPoint</vt:lpstr>
      <vt:lpstr>Ромни</vt:lpstr>
      <vt:lpstr>Презентация PowerPoint</vt:lpstr>
      <vt:lpstr>Презентация PowerPoint</vt:lpstr>
      <vt:lpstr>Харків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Дніпропетровськ</vt:lpstr>
      <vt:lpstr>Презентация PowerPoint</vt:lpstr>
      <vt:lpstr>Презентация PowerPoint</vt:lpstr>
      <vt:lpstr>Миколаїв</vt:lpstr>
      <vt:lpstr>Презентация PowerPoint</vt:lpstr>
      <vt:lpstr>Презентация PowerPoint</vt:lpstr>
      <vt:lpstr>Львів</vt:lpstr>
      <vt:lpstr>Презентация PowerPoint</vt:lpstr>
      <vt:lpstr>Презентация PowerPoint</vt:lpstr>
      <vt:lpstr>Івано-Франківськ</vt:lpstr>
      <vt:lpstr>Презентация PowerPoint</vt:lpstr>
      <vt:lpstr>Дякую за увагу.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Пам'ятники Тарасові Шевченку у світі</dc:title>
  <dc:creator>Гость</dc:creator>
  <cp:lastModifiedBy>Юля</cp:lastModifiedBy>
  <cp:revision>76</cp:revision>
  <dcterms:created xsi:type="dcterms:W3CDTF">2012-12-24T17:48:54Z</dcterms:created>
  <dcterms:modified xsi:type="dcterms:W3CDTF">2013-11-27T21:22:23Z</dcterms:modified>
</cp:coreProperties>
</file>