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7" r:id="rId11"/>
    <p:sldId id="268" r:id="rId12"/>
    <p:sldId id="269" r:id="rId13"/>
    <p:sldId id="263" r:id="rId14"/>
    <p:sldId id="262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Gabriola" panose="04040605051002020D02" pitchFamily="82" charset="0"/>
              </a:rPr>
              <a:t>Ольга </a:t>
            </a:r>
            <a:r>
              <a:rPr lang="ru-RU" b="1" dirty="0" err="1" smtClean="0">
                <a:latin typeface="Gabriola" panose="04040605051002020D02" pitchFamily="82" charset="0"/>
              </a:rPr>
              <a:t>Кобилянська</a:t>
            </a:r>
            <a:r>
              <a:rPr lang="ru-RU" b="1" dirty="0" smtClean="0">
                <a:latin typeface="Gabriola" panose="04040605051002020D02" pitchFamily="82" charset="0"/>
              </a:rPr>
              <a:t>: </a:t>
            </a:r>
            <a:r>
              <a:rPr lang="ru-RU" b="1" dirty="0" err="1" smtClean="0">
                <a:latin typeface="Gabriola" panose="04040605051002020D02" pitchFamily="82" charset="0"/>
              </a:rPr>
              <a:t>творч</a:t>
            </a:r>
            <a:r>
              <a:rPr lang="uk-UA" b="1" dirty="0" smtClean="0">
                <a:latin typeface="Gabriola" panose="04040605051002020D02" pitchFamily="82" charset="0"/>
              </a:rPr>
              <a:t>і</a:t>
            </a:r>
            <a:r>
              <a:rPr lang="ru-RU" b="1" dirty="0" err="1" smtClean="0">
                <a:latin typeface="Gabriola" panose="04040605051002020D02" pitchFamily="82" charset="0"/>
              </a:rPr>
              <a:t>сть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>
                <a:latin typeface="Gabriola" panose="04040605051002020D02" pitchFamily="82" charset="0"/>
              </a:rPr>
              <a:t>Крепак</a:t>
            </a:r>
            <a:r>
              <a:rPr lang="uk-UA" dirty="0" smtClean="0">
                <a:latin typeface="Gabriola" panose="04040605051002020D02" pitchFamily="82" charset="0"/>
              </a:rPr>
              <a:t> Катерина</a:t>
            </a:r>
            <a:endParaRPr lang="ru-RU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3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1"/>
            <a:ext cx="8640960" cy="468052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Gabriola" panose="04040605051002020D02" pitchFamily="82" charset="0"/>
              </a:rPr>
              <a:t>сакрально-</a:t>
            </a:r>
            <a:r>
              <a:rPr lang="ru-RU" sz="2800" dirty="0" err="1">
                <a:latin typeface="Gabriola" panose="04040605051002020D02" pitchFamily="82" charset="0"/>
              </a:rPr>
              <a:t>містичний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зв'язок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людини</a:t>
            </a:r>
            <a:r>
              <a:rPr lang="ru-RU" sz="2800" dirty="0">
                <a:latin typeface="Gabriola" panose="04040605051002020D02" pitchFamily="82" charset="0"/>
              </a:rPr>
              <a:t> і </a:t>
            </a:r>
            <a:r>
              <a:rPr lang="ru-RU" sz="2800" dirty="0" err="1">
                <a:latin typeface="Gabriola" panose="04040605051002020D02" pitchFamily="82" charset="0"/>
              </a:rPr>
              <a:t>землі</a:t>
            </a:r>
            <a:endParaRPr lang="ru-RU" sz="2800" dirty="0">
              <a:latin typeface="Gabriola" panose="04040605051002020D02" pitchFamily="82" charset="0"/>
            </a:endParaRPr>
          </a:p>
          <a:p>
            <a:r>
              <a:rPr lang="ru-RU" sz="2800" dirty="0" err="1">
                <a:latin typeface="Gabriola" panose="04040605051002020D02" pitchFamily="82" charset="0"/>
              </a:rPr>
              <a:t>влада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землі</a:t>
            </a:r>
            <a:r>
              <a:rPr lang="ru-RU" sz="2800" dirty="0">
                <a:latin typeface="Gabriola" panose="04040605051002020D02" pitchFamily="82" charset="0"/>
              </a:rPr>
              <a:t> над </a:t>
            </a:r>
            <a:r>
              <a:rPr lang="ru-RU" sz="2800" dirty="0" err="1">
                <a:latin typeface="Gabriola" panose="04040605051002020D02" pitchFamily="82" charset="0"/>
              </a:rPr>
              <a:t>людиною</a:t>
            </a:r>
            <a:endParaRPr lang="ru-RU" sz="2800" dirty="0">
              <a:latin typeface="Gabriola" panose="04040605051002020D02" pitchFamily="82" charset="0"/>
            </a:endParaRPr>
          </a:p>
          <a:p>
            <a:r>
              <a:rPr lang="ru-RU" sz="2800" dirty="0">
                <a:latin typeface="Gabriola" panose="04040605051002020D02" pitchFamily="82" charset="0"/>
              </a:rPr>
              <a:t>фатум, </a:t>
            </a:r>
            <a:r>
              <a:rPr lang="ru-RU" sz="2800" dirty="0" err="1">
                <a:latin typeface="Gabriola" panose="04040605051002020D02" pitchFamily="82" charset="0"/>
              </a:rPr>
              <a:t>влада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долі</a:t>
            </a:r>
            <a:r>
              <a:rPr lang="ru-RU" sz="2800" dirty="0">
                <a:latin typeface="Gabriola" panose="04040605051002020D02" pitchFamily="82" charset="0"/>
              </a:rPr>
              <a:t> над </a:t>
            </a:r>
            <a:r>
              <a:rPr lang="ru-RU" sz="2800" dirty="0" err="1">
                <a:latin typeface="Gabriola" panose="04040605051002020D02" pitchFamily="82" charset="0"/>
              </a:rPr>
              <a:t>людиною</a:t>
            </a:r>
            <a:endParaRPr lang="ru-RU" sz="2800" dirty="0">
              <a:latin typeface="Gabriola" panose="04040605051002020D02" pitchFamily="82" charset="0"/>
            </a:endParaRPr>
          </a:p>
          <a:p>
            <a:r>
              <a:rPr lang="ru-RU" sz="2800" dirty="0" err="1">
                <a:latin typeface="Gabriola" panose="04040605051002020D02" pitchFamily="82" charset="0"/>
              </a:rPr>
              <a:t>життя</a:t>
            </a:r>
            <a:r>
              <a:rPr lang="ru-RU" sz="2800" dirty="0">
                <a:latin typeface="Gabriola" panose="04040605051002020D02" pitchFamily="82" charset="0"/>
              </a:rPr>
              <a:t> і смерть</a:t>
            </a:r>
          </a:p>
          <a:p>
            <a:r>
              <a:rPr lang="ru-RU" sz="2800" dirty="0" err="1">
                <a:latin typeface="Gabriola" panose="04040605051002020D02" pitchFamily="82" charset="0"/>
              </a:rPr>
              <a:t>гріх</a:t>
            </a:r>
            <a:r>
              <a:rPr lang="ru-RU" sz="2800" dirty="0">
                <a:latin typeface="Gabriola" panose="04040605051002020D02" pitchFamily="82" charset="0"/>
              </a:rPr>
              <a:t> і </a:t>
            </a:r>
            <a:r>
              <a:rPr lang="ru-RU" sz="2800" dirty="0" err="1">
                <a:latin typeface="Gabriola" panose="04040605051002020D02" pitchFamily="82" charset="0"/>
              </a:rPr>
              <a:t>святість</a:t>
            </a:r>
            <a:endParaRPr lang="ru-RU" sz="2800" dirty="0">
              <a:latin typeface="Gabriola" panose="04040605051002020D02" pitchFamily="82" charset="0"/>
            </a:endParaRPr>
          </a:p>
          <a:p>
            <a:r>
              <a:rPr lang="ru-RU" sz="2800" dirty="0" err="1">
                <a:latin typeface="Gabriola" panose="04040605051002020D02" pitchFamily="82" charset="0"/>
              </a:rPr>
              <a:t>злочин</a:t>
            </a:r>
            <a:r>
              <a:rPr lang="ru-RU" sz="2800" dirty="0">
                <a:latin typeface="Gabriola" panose="04040605051002020D02" pitchFamily="82" charset="0"/>
              </a:rPr>
              <a:t> і </a:t>
            </a:r>
            <a:r>
              <a:rPr lang="ru-RU" sz="2800" dirty="0" err="1">
                <a:latin typeface="Gabriola" panose="04040605051002020D02" pitchFamily="82" charset="0"/>
              </a:rPr>
              <a:t>спокута</a:t>
            </a:r>
            <a:endParaRPr lang="ru-RU" sz="2800" dirty="0">
              <a:latin typeface="Gabriola" panose="04040605051002020D02" pitchFamily="82" charset="0"/>
            </a:endParaRPr>
          </a:p>
          <a:p>
            <a:r>
              <a:rPr lang="ru-RU" sz="2800" dirty="0" err="1">
                <a:latin typeface="Gabriola" panose="04040605051002020D02" pitchFamily="82" charset="0"/>
              </a:rPr>
              <a:t>любов</a:t>
            </a:r>
            <a:r>
              <a:rPr lang="ru-RU" sz="2800" dirty="0">
                <a:latin typeface="Gabriola" panose="04040605051002020D02" pitchFamily="82" charset="0"/>
              </a:rPr>
              <a:t> і ненависть</a:t>
            </a:r>
          </a:p>
          <a:p>
            <a:r>
              <a:rPr lang="ru-RU" sz="2800" dirty="0" err="1">
                <a:latin typeface="Gabriola" panose="04040605051002020D02" pitchFamily="82" charset="0"/>
              </a:rPr>
              <a:t>сумлінна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праця</a:t>
            </a:r>
            <a:r>
              <a:rPr lang="ru-RU" sz="2800" dirty="0">
                <a:latin typeface="Gabriola" panose="04040605051002020D02" pitchFamily="82" charset="0"/>
              </a:rPr>
              <a:t> на </a:t>
            </a:r>
            <a:r>
              <a:rPr lang="ru-RU" sz="2800" dirty="0" err="1">
                <a:latin typeface="Gabriola" panose="04040605051002020D02" pitchFamily="82" charset="0"/>
              </a:rPr>
              <a:t>землі</a:t>
            </a:r>
            <a:r>
              <a:rPr lang="ru-RU" sz="2800" dirty="0">
                <a:latin typeface="Gabriola" panose="04040605051002020D02" pitchFamily="82" charset="0"/>
              </a:rPr>
              <a:t> як </a:t>
            </a:r>
            <a:r>
              <a:rPr lang="ru-RU" sz="2800" dirty="0" err="1">
                <a:latin typeface="Gabriola" panose="04040605051002020D02" pitchFamily="82" charset="0"/>
              </a:rPr>
              <a:t>священний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моральний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обов'язок</a:t>
            </a:r>
            <a:r>
              <a:rPr lang="ru-RU" sz="2800" dirty="0">
                <a:latin typeface="Gabriola" panose="04040605051002020D02" pitchFamily="82" charset="0"/>
              </a:rPr>
              <a:t>, </a:t>
            </a:r>
            <a:r>
              <a:rPr lang="ru-RU" sz="2800" dirty="0" err="1">
                <a:latin typeface="Gabriola" panose="04040605051002020D02" pitchFamily="82" charset="0"/>
              </a:rPr>
              <a:t>єдиний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засіб</a:t>
            </a:r>
            <a:r>
              <a:rPr lang="ru-RU" sz="2800" dirty="0">
                <a:latin typeface="Gabriola" panose="04040605051002020D02" pitchFamily="82" charset="0"/>
              </a:rPr>
              <a:t> і </a:t>
            </a:r>
            <a:r>
              <a:rPr lang="ru-RU" sz="2800" dirty="0" err="1">
                <a:latin typeface="Gabriola" panose="04040605051002020D02" pitchFamily="82" charset="0"/>
              </a:rPr>
              <a:t>виправдання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err="1">
                <a:latin typeface="Gabriola" panose="04040605051002020D02" pitchFamily="82" charset="0"/>
              </a:rPr>
              <a:t>буття</a:t>
            </a:r>
            <a:r>
              <a:rPr lang="ru-RU" sz="2800" dirty="0">
                <a:latin typeface="Gabriola" panose="04040605051002020D02" pitchFamily="82" charset="0"/>
              </a:rPr>
              <a:t> </a:t>
            </a:r>
            <a:r>
              <a:rPr lang="ru-RU" sz="2800" dirty="0" smtClean="0">
                <a:latin typeface="Gabriola" panose="04040605051002020D02" pitchFamily="82" charset="0"/>
              </a:rPr>
              <a:t>селянина</a:t>
            </a:r>
            <a:endParaRPr lang="ru-RU" sz="2800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Gabriola" panose="04040605051002020D02" pitchFamily="82" charset="0"/>
              </a:rPr>
              <a:t>Проблематика твору:</a:t>
            </a:r>
            <a:endParaRPr lang="ru-RU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5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Gabriola" panose="04040605051002020D02" pitchFamily="82" charset="0"/>
              </a:rPr>
              <a:t>Головна </a:t>
            </a:r>
            <a:r>
              <a:rPr lang="ru-RU" sz="3200" dirty="0" err="1">
                <a:latin typeface="Gabriola" panose="04040605051002020D02" pitchFamily="82" charset="0"/>
              </a:rPr>
              <a:t>ідея</a:t>
            </a:r>
            <a:r>
              <a:rPr lang="ru-RU" sz="3200" dirty="0">
                <a:latin typeface="Gabriola" panose="04040605051002020D02" pitchFamily="82" charset="0"/>
              </a:rPr>
              <a:t> </a:t>
            </a:r>
            <a:r>
              <a:rPr lang="ru-RU" sz="3200" dirty="0" err="1">
                <a:latin typeface="Gabriola" panose="04040605051002020D02" pitchFamily="82" charset="0"/>
              </a:rPr>
              <a:t>повісті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сформульована</a:t>
            </a:r>
            <a:r>
              <a:rPr lang="ru-RU" sz="3200" dirty="0">
                <a:latin typeface="Gabriola" panose="04040605051002020D02" pitchFamily="82" charset="0"/>
              </a:rPr>
              <a:t> у словах: «земля повинна бути для </a:t>
            </a:r>
            <a:r>
              <a:rPr lang="ru-RU" sz="3200" dirty="0" err="1">
                <a:latin typeface="Gabriola" panose="04040605051002020D02" pitchFamily="82" charset="0"/>
              </a:rPr>
              <a:t>людини</a:t>
            </a:r>
            <a:r>
              <a:rPr lang="ru-RU" sz="3200" dirty="0">
                <a:latin typeface="Gabriola" panose="04040605051002020D02" pitchFamily="82" charset="0"/>
              </a:rPr>
              <a:t>, а не </a:t>
            </a:r>
            <a:r>
              <a:rPr lang="ru-RU" sz="3200" dirty="0" err="1">
                <a:latin typeface="Gabriola" panose="04040605051002020D02" pitchFamily="82" charset="0"/>
              </a:rPr>
              <a:t>людина</a:t>
            </a:r>
            <a:r>
              <a:rPr lang="ru-RU" sz="3200" dirty="0">
                <a:latin typeface="Gabriola" panose="04040605051002020D02" pitchFamily="82" charset="0"/>
              </a:rPr>
              <a:t> для </a:t>
            </a:r>
            <a:r>
              <a:rPr lang="ru-RU" sz="3200" dirty="0" err="1">
                <a:latin typeface="Gabriola" panose="04040605051002020D02" pitchFamily="82" charset="0"/>
              </a:rPr>
              <a:t>землі</a:t>
            </a:r>
            <a:r>
              <a:rPr lang="ru-RU" sz="3200" dirty="0">
                <a:latin typeface="Gabriola" panose="04040605051002020D02" pitchFamily="82" charset="0"/>
              </a:rPr>
              <a:t>». </a:t>
            </a:r>
            <a:r>
              <a:rPr lang="ru-RU" sz="3200" dirty="0" err="1">
                <a:latin typeface="Gabriola" panose="04040605051002020D02" pitchFamily="82" charset="0"/>
              </a:rPr>
              <a:t>Твір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проймає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життєдайна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віра</a:t>
            </a:r>
            <a:r>
              <a:rPr lang="ru-RU" sz="3200" dirty="0">
                <a:latin typeface="Gabriola" panose="04040605051002020D02" pitchFamily="82" charset="0"/>
              </a:rPr>
              <a:t> в </a:t>
            </a:r>
            <a:r>
              <a:rPr lang="ru-RU" sz="3200" dirty="0" err="1">
                <a:latin typeface="Gabriola" panose="04040605051002020D02" pitchFamily="82" charset="0"/>
              </a:rPr>
              <a:t>духовне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розкріпачення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людини</a:t>
            </a:r>
            <a:r>
              <a:rPr lang="ru-RU" sz="3200" dirty="0">
                <a:latin typeface="Gabriola" panose="04040605051002020D02" pitchFamily="82" charset="0"/>
              </a:rPr>
              <a:t>, в перемогу </a:t>
            </a:r>
            <a:r>
              <a:rPr lang="ru-RU" sz="3200" dirty="0" err="1">
                <a:latin typeface="Gabriola" panose="04040605051002020D02" pitchFamily="82" charset="0"/>
              </a:rPr>
              <a:t>світлих</a:t>
            </a:r>
            <a:r>
              <a:rPr lang="ru-RU" sz="3200" dirty="0">
                <a:latin typeface="Gabriola" panose="04040605051002020D02" pitchFamily="82" charset="0"/>
              </a:rPr>
              <a:t> начал </a:t>
            </a:r>
            <a:r>
              <a:rPr lang="ru-RU" sz="3200" dirty="0" err="1">
                <a:latin typeface="Gabriola" panose="04040605051002020D02" pitchFamily="82" charset="0"/>
              </a:rPr>
              <a:t>життя</a:t>
            </a:r>
            <a:r>
              <a:rPr lang="ru-RU" sz="3200" dirty="0">
                <a:latin typeface="Gabriola" panose="04040605051002020D02" pitchFamily="82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Gabriola" panose="04040605051002020D02" pitchFamily="82" charset="0"/>
              </a:rPr>
              <a:t>Ольга </a:t>
            </a:r>
            <a:r>
              <a:rPr lang="ru-RU" dirty="0" err="1">
                <a:latin typeface="Gabriola" panose="04040605051002020D02" pitchFamily="82" charset="0"/>
              </a:rPr>
              <a:t>Кобилянська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розпочала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писати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продовження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повісті</a:t>
            </a:r>
            <a:r>
              <a:rPr lang="ru-RU" dirty="0">
                <a:latin typeface="Gabriola" panose="04040605051002020D02" pitchFamily="82" charset="0"/>
              </a:rPr>
              <a:t> «Земля», але </a:t>
            </a:r>
            <a:r>
              <a:rPr lang="ru-RU" dirty="0" err="1">
                <a:latin typeface="Gabriola" panose="04040605051002020D02" pitchFamily="82" charset="0"/>
              </a:rPr>
              <a:t>цей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намір</a:t>
            </a:r>
            <a:r>
              <a:rPr lang="ru-RU" dirty="0">
                <a:latin typeface="Gabriola" panose="04040605051002020D02" pitchFamily="82" charset="0"/>
              </a:rPr>
              <a:t> не </a:t>
            </a:r>
            <a:r>
              <a:rPr lang="ru-RU" dirty="0" err="1">
                <a:latin typeface="Gabriola" panose="04040605051002020D02" pitchFamily="82" charset="0"/>
              </a:rPr>
              <a:t>був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реалізований</a:t>
            </a:r>
            <a:r>
              <a:rPr lang="ru-RU" dirty="0" smtClean="0">
                <a:latin typeface="Gabriola" panose="04040605051002020D02" pitchFamily="82" charset="0"/>
              </a:rPr>
              <a:t>.</a:t>
            </a:r>
          </a:p>
          <a:p>
            <a:r>
              <a:rPr lang="ru-RU" baseline="30000" dirty="0" smtClean="0">
                <a:latin typeface="Gabriola" panose="04040605051002020D02" pitchFamily="82" charset="0"/>
              </a:rPr>
              <a:t> </a:t>
            </a:r>
            <a:r>
              <a:rPr lang="ru-RU" dirty="0" err="1" smtClean="0">
                <a:latin typeface="Gabriola" panose="04040605051002020D02" pitchFamily="82" charset="0"/>
              </a:rPr>
              <a:t>Повістю</a:t>
            </a:r>
            <a:r>
              <a:rPr lang="ru-RU" dirty="0" smtClean="0">
                <a:latin typeface="Gabriola" panose="04040605051002020D02" pitchFamily="82" charset="0"/>
              </a:rPr>
              <a:t> </a:t>
            </a:r>
            <a:r>
              <a:rPr lang="ru-RU" dirty="0">
                <a:latin typeface="Gabriola" panose="04040605051002020D02" pitchFamily="82" charset="0"/>
              </a:rPr>
              <a:t>«Земля» Ольга </a:t>
            </a:r>
            <a:r>
              <a:rPr lang="ru-RU" dirty="0" err="1">
                <a:latin typeface="Gabriola" panose="04040605051002020D02" pitchFamily="82" charset="0"/>
              </a:rPr>
              <a:t>Кобилянська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започаткувала</a:t>
            </a:r>
            <a:r>
              <a:rPr lang="ru-RU" dirty="0">
                <a:latin typeface="Gabriola" panose="04040605051002020D02" pitchFamily="82" charset="0"/>
              </a:rPr>
              <a:t> </a:t>
            </a:r>
            <a:r>
              <a:rPr lang="ru-RU" dirty="0" err="1">
                <a:latin typeface="Gabriola" panose="04040605051002020D02" pitchFamily="82" charset="0"/>
              </a:rPr>
              <a:t>символізм</a:t>
            </a:r>
            <a:r>
              <a:rPr lang="ru-RU" dirty="0">
                <a:latin typeface="Gabriola" panose="04040605051002020D02" pitchFamily="82" charset="0"/>
              </a:rPr>
              <a:t> як </a:t>
            </a:r>
            <a:r>
              <a:rPr lang="ru-RU" dirty="0" err="1">
                <a:latin typeface="Gabriola" panose="04040605051002020D02" pitchFamily="82" charset="0"/>
              </a:rPr>
              <a:t>модерністську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течію</a:t>
            </a:r>
            <a:r>
              <a:rPr lang="ru-RU" dirty="0">
                <a:latin typeface="Gabriola" panose="04040605051002020D02" pitchFamily="82" charset="0"/>
              </a:rPr>
              <a:t> в </a:t>
            </a:r>
            <a:r>
              <a:rPr lang="ru-RU" dirty="0" err="1">
                <a:latin typeface="Gabriola" panose="04040605051002020D02" pitchFamily="82" charset="0"/>
              </a:rPr>
              <a:t>українській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літературі</a:t>
            </a:r>
            <a:r>
              <a:rPr lang="ru-RU" dirty="0">
                <a:latin typeface="Gabriola" panose="04040605051002020D02" pitchFamily="82" charset="0"/>
              </a:rPr>
              <a:t>.</a:t>
            </a:r>
          </a:p>
          <a:p>
            <a:r>
              <a:rPr lang="ru-RU" dirty="0" err="1">
                <a:latin typeface="Gabriola" panose="04040605051002020D02" pitchFamily="82" charset="0"/>
              </a:rPr>
              <a:t>Повість</a:t>
            </a:r>
            <a:r>
              <a:rPr lang="ru-RU" dirty="0">
                <a:latin typeface="Gabriola" panose="04040605051002020D02" pitchFamily="82" charset="0"/>
              </a:rPr>
              <a:t> «Земля» </a:t>
            </a:r>
            <a:r>
              <a:rPr lang="ru-RU" dirty="0" err="1">
                <a:latin typeface="Gabriola" panose="04040605051002020D02" pitchFamily="82" charset="0"/>
              </a:rPr>
              <a:t>було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інсценізовано</a:t>
            </a:r>
            <a:r>
              <a:rPr lang="ru-RU" dirty="0">
                <a:latin typeface="Gabriola" panose="04040605051002020D02" pitchFamily="82" charset="0"/>
              </a:rPr>
              <a:t> у </a:t>
            </a:r>
            <a:r>
              <a:rPr lang="ru-RU" dirty="0" err="1">
                <a:latin typeface="Gabriola" panose="04040605051002020D02" pitchFamily="82" charset="0"/>
              </a:rPr>
              <a:t>Чернівецькому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українському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музично</a:t>
            </a:r>
            <a:r>
              <a:rPr lang="ru-RU" dirty="0">
                <a:latin typeface="Gabriola" panose="04040605051002020D02" pitchFamily="82" charset="0"/>
              </a:rPr>
              <a:t>-драматичному </a:t>
            </a:r>
            <a:r>
              <a:rPr lang="ru-RU" dirty="0" err="1">
                <a:latin typeface="Gabriola" panose="04040605051002020D02" pitchFamily="82" charset="0"/>
              </a:rPr>
              <a:t>театрі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імені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О.Кобилянської</a:t>
            </a:r>
            <a:r>
              <a:rPr lang="ru-RU" dirty="0">
                <a:latin typeface="Gabriola" panose="04040605051002020D02" pitchFamily="82" charset="0"/>
              </a:rPr>
              <a:t>.</a:t>
            </a:r>
          </a:p>
          <a:p>
            <a:r>
              <a:rPr lang="ru-RU" dirty="0">
                <a:latin typeface="Gabriola" panose="04040605051002020D02" pitchFamily="82" charset="0"/>
              </a:rPr>
              <a:t>За </a:t>
            </a:r>
            <a:r>
              <a:rPr lang="ru-RU" dirty="0" err="1">
                <a:latin typeface="Gabriola" panose="04040605051002020D02" pitchFamily="82" charset="0"/>
              </a:rPr>
              <a:t>повістю</a:t>
            </a:r>
            <a:r>
              <a:rPr lang="ru-RU" dirty="0">
                <a:latin typeface="Gabriola" panose="04040605051002020D02" pitchFamily="82" charset="0"/>
              </a:rPr>
              <a:t> «Земля» на </a:t>
            </a:r>
            <a:r>
              <a:rPr lang="ru-RU" dirty="0" err="1">
                <a:latin typeface="Gabriola" panose="04040605051002020D02" pitchFamily="82" charset="0"/>
              </a:rPr>
              <a:t>київській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кіностудії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імені</a:t>
            </a:r>
            <a:r>
              <a:rPr lang="ru-RU" dirty="0">
                <a:latin typeface="Gabriola" panose="04040605051002020D02" pitchFamily="82" charset="0"/>
              </a:rPr>
              <a:t> О. П. </a:t>
            </a:r>
            <a:r>
              <a:rPr lang="ru-RU" dirty="0" err="1">
                <a:latin typeface="Gabriola" panose="04040605051002020D02" pitchFamily="82" charset="0"/>
              </a:rPr>
              <a:t>Довженка</a:t>
            </a:r>
            <a:r>
              <a:rPr lang="ru-RU" dirty="0">
                <a:latin typeface="Gabriola" panose="04040605051002020D02" pitchFamily="82" charset="0"/>
              </a:rPr>
              <a:t> у 1954 </a:t>
            </a:r>
            <a:r>
              <a:rPr lang="ru-RU" dirty="0" err="1">
                <a:latin typeface="Gabriola" panose="04040605051002020D02" pitchFamily="82" charset="0"/>
              </a:rPr>
              <a:t>році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було</a:t>
            </a:r>
            <a:r>
              <a:rPr lang="ru-RU" dirty="0">
                <a:latin typeface="Gabriola" panose="04040605051002020D02" pitchFamily="82" charset="0"/>
              </a:rPr>
              <a:t> створено </a:t>
            </a:r>
            <a:r>
              <a:rPr lang="ru-RU" dirty="0" err="1">
                <a:latin typeface="Gabriola" panose="04040605051002020D02" pitchFamily="82" charset="0"/>
              </a:rPr>
              <a:t>однойменний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художній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фільм</a:t>
            </a:r>
            <a:r>
              <a:rPr lang="ru-RU" dirty="0">
                <a:latin typeface="Gabriola" panose="04040605051002020D02" pitchFamily="82" charset="0"/>
              </a:rPr>
              <a:t>.</a:t>
            </a:r>
          </a:p>
          <a:p>
            <a:r>
              <a:rPr lang="ru-RU" dirty="0" err="1">
                <a:latin typeface="Gabriola" panose="04040605051002020D02" pitchFamily="82" charset="0"/>
              </a:rPr>
              <a:t>Повість</a:t>
            </a:r>
            <a:r>
              <a:rPr lang="ru-RU" dirty="0">
                <a:latin typeface="Gabriola" panose="04040605051002020D02" pitchFamily="82" charset="0"/>
              </a:rPr>
              <a:t> «Земля» </a:t>
            </a:r>
            <a:r>
              <a:rPr lang="ru-RU" dirty="0" err="1">
                <a:latin typeface="Gabriola" panose="04040605051002020D02" pitchFamily="82" charset="0"/>
              </a:rPr>
              <a:t>було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перекладено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багатьма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мовами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світу</a:t>
            </a:r>
            <a:r>
              <a:rPr lang="ru-RU" dirty="0">
                <a:latin typeface="Gabriola" panose="04040605051002020D02" pitchFamily="82" charset="0"/>
              </a:rPr>
              <a:t>.</a:t>
            </a:r>
          </a:p>
          <a:p>
            <a:r>
              <a:rPr lang="ru-RU" dirty="0">
                <a:latin typeface="Gabriola" panose="04040605051002020D02" pitchFamily="82" charset="0"/>
              </a:rPr>
              <a:t>До </a:t>
            </a:r>
            <a:r>
              <a:rPr lang="ru-RU" dirty="0" err="1">
                <a:latin typeface="Gabriola" panose="04040605051002020D02" pitchFamily="82" charset="0"/>
              </a:rPr>
              <a:t>повісті</a:t>
            </a:r>
            <a:r>
              <a:rPr lang="ru-RU" dirty="0">
                <a:latin typeface="Gabriola" panose="04040605051002020D02" pitchFamily="82" charset="0"/>
              </a:rPr>
              <a:t> «Земля» </a:t>
            </a:r>
            <a:r>
              <a:rPr lang="ru-RU" dirty="0" err="1">
                <a:latin typeface="Gabriola" panose="04040605051002020D02" pitchFamily="82" charset="0"/>
              </a:rPr>
              <a:t>відомий</a:t>
            </a:r>
            <a:r>
              <a:rPr lang="ru-RU" dirty="0">
                <a:latin typeface="Gabriola" panose="04040605051002020D02" pitchFamily="82" charset="0"/>
              </a:rPr>
              <a:t> художник С. Адамович створив ряд гравюр.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Gabriola" panose="04040605051002020D02" pitchFamily="82" charset="0"/>
              </a:rPr>
              <a:t>Цікаві факти</a:t>
            </a:r>
            <a:endParaRPr lang="ru-RU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51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briola" panose="04040605051002020D02" pitchFamily="82" charset="0"/>
              </a:rPr>
              <a:t>Твори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2171265"/>
            <a:ext cx="9143999" cy="4680520"/>
          </a:xfrm>
        </p:spPr>
        <p:txBody>
          <a:bodyPr numCol="2">
            <a:normAutofit fontScale="40000" lnSpcReduction="20000"/>
          </a:bodyPr>
          <a:lstStyle/>
          <a:p>
            <a:r>
              <a:rPr lang="ru-RU" sz="4500" dirty="0" err="1">
                <a:latin typeface="Gabriola" panose="04040605051002020D02" pitchFamily="82" charset="0"/>
              </a:rPr>
              <a:t>Гортенза</a:t>
            </a:r>
            <a:r>
              <a:rPr lang="ru-RU" sz="4500" dirty="0">
                <a:latin typeface="Gabriola" panose="04040605051002020D02" pitchFamily="82" charset="0"/>
              </a:rPr>
              <a:t>, </a:t>
            </a:r>
            <a:r>
              <a:rPr lang="ru-RU" sz="4500" dirty="0" err="1">
                <a:latin typeface="Gabriola" panose="04040605051002020D02" pitchFamily="82" charset="0"/>
              </a:rPr>
              <a:t>або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Нарис</a:t>
            </a:r>
            <a:r>
              <a:rPr lang="ru-RU" sz="4500" dirty="0">
                <a:latin typeface="Gabriola" panose="04040605051002020D02" pitchFamily="82" charset="0"/>
              </a:rPr>
              <a:t> з </a:t>
            </a:r>
            <a:r>
              <a:rPr lang="ru-RU" sz="4500" dirty="0" err="1">
                <a:latin typeface="Gabriola" panose="04040605051002020D02" pitchFamily="82" charset="0"/>
              </a:rPr>
              <a:t>життя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одної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дівчини</a:t>
            </a:r>
            <a:r>
              <a:rPr lang="ru-RU" sz="4500" dirty="0">
                <a:latin typeface="Gabriola" panose="04040605051002020D02" pitchFamily="82" charset="0"/>
              </a:rPr>
              <a:t> (1880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німецькою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мовою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Воля </a:t>
            </a:r>
            <a:r>
              <a:rPr lang="ru-RU" sz="4500" dirty="0" err="1">
                <a:latin typeface="Gabriola" panose="04040605051002020D02" pitchFamily="82" charset="0"/>
              </a:rPr>
              <a:t>чи</a:t>
            </a:r>
            <a:r>
              <a:rPr lang="ru-RU" sz="4500" dirty="0">
                <a:latin typeface="Gabriola" panose="04040605051002020D02" pitchFamily="82" charset="0"/>
              </a:rPr>
              <a:t> доля? (1883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німецькою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мовою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Картинки з </a:t>
            </a:r>
            <a:r>
              <a:rPr lang="ru-RU" sz="4500" dirty="0" err="1">
                <a:latin typeface="Gabriola" panose="04040605051002020D02" pitchFamily="82" charset="0"/>
              </a:rPr>
              <a:t>життя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Буковини</a:t>
            </a:r>
            <a:r>
              <a:rPr lang="ru-RU" sz="4500" dirty="0">
                <a:latin typeface="Gabriola" panose="04040605051002020D02" pitchFamily="82" charset="0"/>
              </a:rPr>
              <a:t> (1885р.)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>
                <a:latin typeface="Gabriola" panose="04040605051002020D02" pitchFamily="82" charset="0"/>
              </a:rPr>
              <a:t>Видиво</a:t>
            </a:r>
            <a:r>
              <a:rPr lang="ru-RU" sz="4500" dirty="0">
                <a:latin typeface="Gabriola" panose="04040605051002020D02" pitchFamily="82" charset="0"/>
              </a:rPr>
              <a:t> (1885 р.) — </a:t>
            </a:r>
            <a:r>
              <a:rPr lang="ru-RU" sz="4500" dirty="0" err="1">
                <a:latin typeface="Gabriola" panose="04040605051002020D02" pitchFamily="82" charset="0"/>
              </a:rPr>
              <a:t>алегорична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замальовка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Голубка і дуб (1886 р.) — </a:t>
            </a:r>
            <a:r>
              <a:rPr lang="ru-RU" sz="4500" dirty="0" err="1">
                <a:latin typeface="Gabriola" panose="04040605051002020D02" pitchFamily="82" charset="0"/>
              </a:rPr>
              <a:t>алегорична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замальовка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Вона </a:t>
            </a:r>
            <a:r>
              <a:rPr lang="ru-RU" sz="4500" dirty="0" err="1">
                <a:latin typeface="Gabriola" panose="04040605051002020D02" pitchFamily="82" charset="0"/>
              </a:rPr>
              <a:t>вийшла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заміж</a:t>
            </a:r>
            <a:r>
              <a:rPr lang="ru-RU" sz="4500" dirty="0">
                <a:latin typeface="Gabriola" panose="04040605051002020D02" pitchFamily="82" charset="0"/>
              </a:rPr>
              <a:t> (1886–1887 </a:t>
            </a:r>
            <a:r>
              <a:rPr lang="ru-RU" sz="4500" dirty="0" err="1">
                <a:latin typeface="Gabriola" panose="04040605051002020D02" pitchFamily="82" charset="0"/>
              </a:rPr>
              <a:t>рр</a:t>
            </a:r>
            <a:r>
              <a:rPr lang="ru-RU" sz="4500" dirty="0">
                <a:latin typeface="Gabriola" panose="04040605051002020D02" pitchFamily="82" charset="0"/>
              </a:rPr>
              <a:t>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Людина (1886 р.) — </a:t>
            </a:r>
            <a:r>
              <a:rPr lang="ru-RU" sz="4500" dirty="0" err="1">
                <a:latin typeface="Gabriola" panose="04040605051002020D02" pitchFamily="82" charset="0"/>
              </a:rPr>
              <a:t>повість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Природа (1887 р.) — новела</a:t>
            </a:r>
          </a:p>
          <a:p>
            <a:r>
              <a:rPr lang="ru-RU" sz="4500" dirty="0" smtClean="0">
                <a:latin typeface="Gabriola" panose="04040605051002020D02" pitchFamily="82" charset="0"/>
              </a:rPr>
              <a:t>У </a:t>
            </a:r>
            <a:r>
              <a:rPr lang="ru-RU" sz="4500" dirty="0">
                <a:latin typeface="Gabriola" panose="04040605051002020D02" pitchFamily="82" charset="0"/>
              </a:rPr>
              <a:t>св. </a:t>
            </a:r>
            <a:r>
              <a:rPr lang="ru-RU" sz="4500" dirty="0" err="1">
                <a:latin typeface="Gabriola" panose="04040605051002020D02" pitchFamily="82" charset="0"/>
              </a:rPr>
              <a:t>Івана</a:t>
            </a:r>
            <a:r>
              <a:rPr lang="ru-RU" sz="4500" dirty="0">
                <a:latin typeface="Gabriola" panose="04040605051002020D02" pitchFamily="82" charset="0"/>
              </a:rPr>
              <a:t> (1890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 smtClean="0">
                <a:latin typeface="Gabriola" panose="04040605051002020D02" pitchFamily="82" charset="0"/>
              </a:rPr>
              <a:t>Рожі</a:t>
            </a:r>
            <a:r>
              <a:rPr lang="ru-RU" sz="4500" dirty="0" smtClean="0">
                <a:latin typeface="Gabriola" panose="04040605051002020D02" pitchFamily="82" charset="0"/>
              </a:rPr>
              <a:t> </a:t>
            </a:r>
            <a:r>
              <a:rPr lang="ru-RU" sz="4500" dirty="0">
                <a:latin typeface="Gabriola" panose="04040605051002020D02" pitchFamily="82" charset="0"/>
              </a:rPr>
              <a:t>(1896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>
                <a:latin typeface="Gabriola" panose="04040605051002020D02" pitchFamily="82" charset="0"/>
              </a:rPr>
              <a:t>Він</a:t>
            </a:r>
            <a:r>
              <a:rPr lang="ru-RU" sz="4500" dirty="0">
                <a:latin typeface="Gabriola" panose="04040605051002020D02" pitchFamily="82" charset="0"/>
              </a:rPr>
              <a:t> і вона (1895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smtClean="0">
                <a:latin typeface="Gabriola" panose="04040605051002020D02" pitchFamily="82" charset="0"/>
              </a:rPr>
              <a:t>У </a:t>
            </a:r>
            <a:r>
              <a:rPr lang="ru-RU" sz="4500" dirty="0">
                <a:latin typeface="Gabriola" panose="04040605051002020D02" pitchFamily="82" charset="0"/>
              </a:rPr>
              <a:t>св. </a:t>
            </a:r>
            <a:r>
              <a:rPr lang="ru-RU" sz="4500" dirty="0" err="1">
                <a:latin typeface="Gabriola" panose="04040605051002020D02" pitchFamily="82" charset="0"/>
              </a:rPr>
              <a:t>Івана</a:t>
            </a:r>
            <a:r>
              <a:rPr lang="ru-RU" sz="4500" dirty="0">
                <a:latin typeface="Gabriola" panose="04040605051002020D02" pitchFamily="82" charset="0"/>
              </a:rPr>
              <a:t> (1895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Банк </a:t>
            </a:r>
            <a:r>
              <a:rPr lang="ru-RU" sz="4500" dirty="0" err="1">
                <a:latin typeface="Gabriola" panose="04040605051002020D02" pitchFamily="82" charset="0"/>
              </a:rPr>
              <a:t>рустикальний</a:t>
            </a:r>
            <a:r>
              <a:rPr lang="ru-RU" sz="4500" dirty="0">
                <a:latin typeface="Gabriola" panose="04040605051002020D02" pitchFamily="82" charset="0"/>
              </a:rPr>
              <a:t> (1895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smtClean="0">
                <a:latin typeface="Gabriola" panose="04040605051002020D02" pitchFamily="82" charset="0"/>
              </a:rPr>
              <a:t>Некультурна </a:t>
            </a:r>
            <a:r>
              <a:rPr lang="ru-RU" sz="4500" dirty="0">
                <a:latin typeface="Gabriola" panose="04040605051002020D02" pitchFamily="82" charset="0"/>
              </a:rPr>
              <a:t>(1897 р.) — новела</a:t>
            </a:r>
          </a:p>
          <a:p>
            <a:r>
              <a:rPr lang="ru-RU" sz="4500" dirty="0" err="1">
                <a:latin typeface="Gabriola" panose="04040605051002020D02" pitchFamily="82" charset="0"/>
              </a:rPr>
              <a:t>Поети</a:t>
            </a:r>
            <a:r>
              <a:rPr lang="ru-RU" sz="4500" dirty="0">
                <a:latin typeface="Gabriola" panose="04040605051002020D02" pitchFamily="82" charset="0"/>
              </a:rPr>
              <a:t> (1897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Слово </a:t>
            </a:r>
            <a:r>
              <a:rPr lang="ru-RU" sz="4500" dirty="0" err="1">
                <a:latin typeface="Gabriola" panose="04040605051002020D02" pitchFamily="82" charset="0"/>
              </a:rPr>
              <a:t>зворушенного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серця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>
                <a:latin typeface="Gabriola" panose="04040605051002020D02" pitchFamily="82" charset="0"/>
              </a:rPr>
              <a:t>Царівна</a:t>
            </a:r>
            <a:r>
              <a:rPr lang="ru-RU" sz="4500" dirty="0">
                <a:latin typeface="Gabriola" panose="04040605051002020D02" pitchFamily="82" charset="0"/>
              </a:rPr>
              <a:t> (1895 р.) — </a:t>
            </a:r>
            <a:r>
              <a:rPr lang="ru-RU" sz="4500" dirty="0" err="1">
                <a:latin typeface="Gabriola" panose="04040605051002020D02" pitchFamily="82" charset="0"/>
              </a:rPr>
              <a:t>повість</a:t>
            </a:r>
            <a:r>
              <a:rPr lang="ru-RU" sz="4500" dirty="0">
                <a:latin typeface="Gabriola" panose="04040605051002020D02" pitchFamily="82" charset="0"/>
              </a:rPr>
              <a:t>, яка </a:t>
            </a:r>
            <a:r>
              <a:rPr lang="ru-RU" sz="4500" dirty="0" err="1">
                <a:latin typeface="Gabriola" panose="04040605051002020D02" pitchFamily="82" charset="0"/>
              </a:rPr>
              <a:t>почалась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писатись</a:t>
            </a:r>
            <a:r>
              <a:rPr lang="ru-RU" sz="4500" dirty="0">
                <a:latin typeface="Gabriola" panose="04040605051002020D02" pitchFamily="82" charset="0"/>
              </a:rPr>
              <a:t> як </a:t>
            </a:r>
            <a:r>
              <a:rPr lang="ru-RU" sz="4500" dirty="0" err="1">
                <a:latin typeface="Gabriola" panose="04040605051002020D02" pitchFamily="82" charset="0"/>
              </a:rPr>
              <a:t>німецькомовна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повість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de-DE" sz="4500" dirty="0">
                <a:latin typeface="Gabriola" panose="04040605051002020D02" pitchFamily="82" charset="0"/>
              </a:rPr>
              <a:t>Lorelei (1888 </a:t>
            </a:r>
            <a:r>
              <a:rPr lang="ru-RU" sz="4500" dirty="0">
                <a:latin typeface="Gabriola" panose="04040605051002020D02" pitchFamily="82" charset="0"/>
              </a:rPr>
              <a:t>р.)</a:t>
            </a:r>
          </a:p>
          <a:p>
            <a:r>
              <a:rPr lang="ru-RU" sz="4500" dirty="0" err="1">
                <a:latin typeface="Gabriola" panose="04040605051002020D02" pitchFamily="82" charset="0"/>
              </a:rPr>
              <a:t>Що</a:t>
            </a:r>
            <a:r>
              <a:rPr lang="ru-RU" sz="4500" dirty="0">
                <a:latin typeface="Gabriola" panose="04040605051002020D02" pitchFamily="82" charset="0"/>
              </a:rPr>
              <a:t> я любив (1896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r>
              <a:rPr lang="ru-RU" sz="4500" dirty="0">
                <a:latin typeface="Gabriola" panose="04040605051002020D02" pitchFamily="82" charset="0"/>
              </a:rPr>
              <a:t>,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smtClean="0">
                <a:latin typeface="Gabriola" panose="04040605051002020D02" pitchFamily="82" charset="0"/>
              </a:rPr>
              <a:t>На </a:t>
            </a:r>
            <a:r>
              <a:rPr lang="ru-RU" sz="4500" dirty="0">
                <a:latin typeface="Gabriola" panose="04040605051002020D02" pitchFamily="82" charset="0"/>
              </a:rPr>
              <a:t>полях (1898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Там </a:t>
            </a:r>
            <a:r>
              <a:rPr lang="ru-RU" sz="4500" dirty="0" err="1">
                <a:latin typeface="Gabriola" panose="04040605051002020D02" pitchFamily="82" charset="0"/>
              </a:rPr>
              <a:t>звізди</a:t>
            </a:r>
            <a:r>
              <a:rPr lang="ru-RU" sz="4500" dirty="0">
                <a:latin typeface="Gabriola" panose="04040605051002020D02" pitchFamily="82" charset="0"/>
              </a:rPr>
              <a:t> пробивались (1900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>
                <a:latin typeface="Gabriola" panose="04040605051002020D02" pitchFamily="82" charset="0"/>
              </a:rPr>
              <a:t>Під</a:t>
            </a:r>
            <a:r>
              <a:rPr lang="ru-RU" sz="4500" dirty="0">
                <a:latin typeface="Gabriola" panose="04040605051002020D02" pitchFamily="82" charset="0"/>
              </a:rPr>
              <a:t> голим небом (1900 р.) — </a:t>
            </a:r>
            <a:r>
              <a:rPr lang="ru-RU" sz="4500" dirty="0" err="1">
                <a:latin typeface="Gabriola" panose="04040605051002020D02" pitchFamily="82" charset="0"/>
              </a:rPr>
              <a:t>нарис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Смутно </a:t>
            </a:r>
            <a:r>
              <a:rPr lang="ru-RU" sz="4500" dirty="0" err="1">
                <a:latin typeface="Gabriola" panose="04040605051002020D02" pitchFamily="82" charset="0"/>
              </a:rPr>
              <a:t>колишуться</a:t>
            </a:r>
            <a:r>
              <a:rPr lang="ru-RU" sz="4500" dirty="0">
                <a:latin typeface="Gabriola" panose="04040605051002020D02" pitchFamily="82" charset="0"/>
              </a:rPr>
              <a:t> сосни (1901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>
                <a:latin typeface="Gabriola" panose="04040605051002020D02" pitchFamily="82" charset="0"/>
              </a:rPr>
              <a:t>Мої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лілеї</a:t>
            </a:r>
            <a:r>
              <a:rPr lang="ru-RU" sz="4500" dirty="0">
                <a:latin typeface="Gabriola" panose="04040605051002020D02" pitchFamily="82" charset="0"/>
              </a:rPr>
              <a:t> (1901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>
                <a:latin typeface="Gabriola" panose="04040605051002020D02" pitchFamily="82" charset="0"/>
              </a:rPr>
              <a:t>Самітно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мені</a:t>
            </a:r>
            <a:r>
              <a:rPr lang="ru-RU" sz="4500" dirty="0">
                <a:latin typeface="Gabriola" panose="04040605051002020D02" pitchFamily="82" charset="0"/>
              </a:rPr>
              <a:t> на </a:t>
            </a:r>
            <a:r>
              <a:rPr lang="ru-RU" sz="4500" dirty="0" err="1">
                <a:latin typeface="Gabriola" panose="04040605051002020D02" pitchFamily="82" charset="0"/>
              </a:rPr>
              <a:t>Русі</a:t>
            </a:r>
            <a:r>
              <a:rPr lang="ru-RU" sz="4500" dirty="0">
                <a:latin typeface="Gabriola" panose="04040605051002020D02" pitchFamily="82" charset="0"/>
              </a:rPr>
              <a:t> (1902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smtClean="0">
                <a:latin typeface="Gabriola" panose="04040605051002020D02" pitchFamily="82" charset="0"/>
              </a:rPr>
              <a:t>За </a:t>
            </a:r>
            <a:r>
              <a:rPr lang="ru-RU" sz="4500" dirty="0" err="1">
                <a:latin typeface="Gabriola" panose="04040605051002020D02" pitchFamily="82" charset="0"/>
              </a:rPr>
              <a:t>готар</a:t>
            </a:r>
            <a:r>
              <a:rPr lang="ru-RU" sz="4500" dirty="0">
                <a:latin typeface="Gabriola" panose="04040605051002020D02" pitchFamily="82" charset="0"/>
              </a:rPr>
              <a:t> (1903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err="1" smtClean="0">
                <a:latin typeface="Gabriola" panose="04040605051002020D02" pitchFamily="82" charset="0"/>
              </a:rPr>
              <a:t>Ніоба</a:t>
            </a:r>
            <a:r>
              <a:rPr lang="ru-RU" sz="4500" dirty="0" smtClean="0">
                <a:latin typeface="Gabriola" panose="04040605051002020D02" pitchFamily="82" charset="0"/>
              </a:rPr>
              <a:t> </a:t>
            </a:r>
            <a:r>
              <a:rPr lang="ru-RU" sz="4500" dirty="0">
                <a:latin typeface="Gabriola" panose="04040605051002020D02" pitchFamily="82" charset="0"/>
              </a:rPr>
              <a:t>(1905 р.) — </a:t>
            </a:r>
            <a:r>
              <a:rPr lang="ru-RU" sz="4500" dirty="0" err="1">
                <a:latin typeface="Gabriola" panose="04040605051002020D02" pitchFamily="82" charset="0"/>
              </a:rPr>
              <a:t>повість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Через кладку (1905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В долах (1907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>
                <a:latin typeface="Gabriola" panose="04040605051002020D02" pitchFamily="82" charset="0"/>
              </a:rPr>
              <a:t>В </a:t>
            </a:r>
            <a:r>
              <a:rPr lang="ru-RU" sz="4500" dirty="0" err="1">
                <a:latin typeface="Gabriola" panose="04040605051002020D02" pitchFamily="82" charset="0"/>
              </a:rPr>
              <a:t>неділю</a:t>
            </a:r>
            <a:r>
              <a:rPr lang="ru-RU" sz="4500" dirty="0">
                <a:latin typeface="Gabriola" panose="04040605051002020D02" pitchFamily="82" charset="0"/>
              </a:rPr>
              <a:t> рано </a:t>
            </a:r>
            <a:r>
              <a:rPr lang="ru-RU" sz="4500" dirty="0" err="1">
                <a:latin typeface="Gabriola" panose="04040605051002020D02" pitchFamily="82" charset="0"/>
              </a:rPr>
              <a:t>зілля</a:t>
            </a:r>
            <a:r>
              <a:rPr lang="ru-RU" sz="4500" dirty="0">
                <a:latin typeface="Gabriola" panose="04040605051002020D02" pitchFamily="82" charset="0"/>
              </a:rPr>
              <a:t> копала… (1908 р.)</a:t>
            </a:r>
          </a:p>
          <a:p>
            <a:r>
              <a:rPr lang="ru-RU" sz="4500" dirty="0" err="1">
                <a:latin typeface="Gabriola" panose="04040605051002020D02" pitchFamily="82" charset="0"/>
              </a:rPr>
              <a:t>Весняний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акорд</a:t>
            </a:r>
            <a:r>
              <a:rPr lang="ru-RU" sz="4500" dirty="0">
                <a:latin typeface="Gabriola" panose="04040605051002020D02" pitchFamily="82" charset="0"/>
              </a:rPr>
              <a:t> (1910 р.) — </a:t>
            </a:r>
            <a:r>
              <a:rPr lang="ru-RU" sz="4500" dirty="0" err="1">
                <a:latin typeface="Gabriola" panose="04040605051002020D02" pitchFamily="82" charset="0"/>
              </a:rPr>
              <a:t>мініатюра</a:t>
            </a:r>
            <a:endParaRPr lang="ru-RU" sz="4500" dirty="0">
              <a:latin typeface="Gabriola" panose="04040605051002020D02" pitchFamily="82" charset="0"/>
            </a:endParaRPr>
          </a:p>
          <a:p>
            <a:r>
              <a:rPr lang="ru-RU" sz="4500" dirty="0" smtClean="0">
                <a:latin typeface="Gabriola" panose="04040605051002020D02" pitchFamily="82" charset="0"/>
              </a:rPr>
              <a:t>Лист </a:t>
            </a:r>
            <a:r>
              <a:rPr lang="ru-RU" sz="4500" dirty="0" err="1">
                <a:latin typeface="Gabriola" panose="04040605051002020D02" pitchFamily="82" charset="0"/>
              </a:rPr>
              <a:t>засудженого</a:t>
            </a:r>
            <a:r>
              <a:rPr lang="ru-RU" sz="4500" dirty="0">
                <a:latin typeface="Gabriola" panose="04040605051002020D02" pitchFamily="82" charset="0"/>
              </a:rPr>
              <a:t> вояка до </a:t>
            </a:r>
            <a:r>
              <a:rPr lang="ru-RU" sz="4500" dirty="0" err="1">
                <a:latin typeface="Gabriola" panose="04040605051002020D02" pitchFamily="82" charset="0"/>
              </a:rPr>
              <a:t>своєї</a:t>
            </a:r>
            <a:r>
              <a:rPr lang="ru-RU" sz="4500" dirty="0">
                <a:latin typeface="Gabriola" panose="04040605051002020D02" pitchFamily="82" charset="0"/>
              </a:rPr>
              <a:t> </a:t>
            </a:r>
            <a:r>
              <a:rPr lang="ru-RU" sz="4500" dirty="0" err="1">
                <a:latin typeface="Gabriola" panose="04040605051002020D02" pitchFamily="82" charset="0"/>
              </a:rPr>
              <a:t>жінки</a:t>
            </a:r>
            <a:r>
              <a:rPr lang="ru-RU" sz="4500" dirty="0">
                <a:latin typeface="Gabriola" panose="04040605051002020D02" pitchFamily="82" charset="0"/>
              </a:rPr>
              <a:t> (1917 р.)</a:t>
            </a:r>
          </a:p>
          <a:p>
            <a:r>
              <a:rPr lang="ru-RU" sz="4500" dirty="0" err="1" smtClean="0">
                <a:latin typeface="Gabriola" panose="04040605051002020D02" pitchFamily="82" charset="0"/>
              </a:rPr>
              <a:t>Вовчиха</a:t>
            </a:r>
            <a:r>
              <a:rPr lang="ru-RU" sz="4500" dirty="0" smtClean="0">
                <a:latin typeface="Gabriola" panose="04040605051002020D02" pitchFamily="82" charset="0"/>
              </a:rPr>
              <a:t> </a:t>
            </a:r>
            <a:r>
              <a:rPr lang="ru-RU" sz="4500" dirty="0">
                <a:latin typeface="Gabriola" panose="04040605051002020D02" pitchFamily="82" charset="0"/>
              </a:rPr>
              <a:t>(1923 р.) — </a:t>
            </a:r>
            <a:r>
              <a:rPr lang="ru-RU" sz="4500" dirty="0" err="1">
                <a:latin typeface="Gabriola" panose="04040605051002020D02" pitchFamily="82" charset="0"/>
              </a:rPr>
              <a:t>оповідання</a:t>
            </a:r>
            <a:endParaRPr lang="ru-RU" sz="4500" dirty="0">
              <a:latin typeface="Gabriola" panose="04040605051002020D02" pitchFamily="82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363758"/>
          </a:xfrm>
        </p:spPr>
        <p:txBody>
          <a:bodyPr/>
          <a:lstStyle/>
          <a:p>
            <a:r>
              <a:rPr lang="uk-UA" sz="3800" b="1" dirty="0" smtClean="0">
                <a:latin typeface="Gabriola" panose="04040605051002020D02" pitchFamily="82" charset="0"/>
              </a:rPr>
              <a:t>До творчого спадку письменниці належать новели, оповідання, повісті, мініатюри та багато інших творів.</a:t>
            </a:r>
            <a:endParaRPr lang="ru-RU" sz="3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Gabriola" panose="04040605051002020D02" pitchFamily="82" charset="0"/>
              </a:rPr>
              <a:t>Екранізації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9792" y="1999878"/>
            <a:ext cx="3744416" cy="444817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Gabriola" panose="04040605051002020D02" pitchFamily="82" charset="0"/>
              </a:rPr>
              <a:t>За </a:t>
            </a:r>
            <a:r>
              <a:rPr lang="ru-RU" dirty="0" err="1">
                <a:latin typeface="Gabriola" panose="04040605051002020D02" pitchFamily="82" charset="0"/>
              </a:rPr>
              <a:t>творами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письменниці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знято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фільми</a:t>
            </a:r>
            <a:r>
              <a:rPr lang="ru-RU" dirty="0">
                <a:latin typeface="Gabriola" panose="04040605051002020D02" pitchFamily="82" charset="0"/>
              </a:rPr>
              <a:t>: «Земля» (1954 р</a:t>
            </a:r>
            <a:r>
              <a:rPr lang="ru-RU" dirty="0" smtClean="0">
                <a:latin typeface="Gabriola" panose="04040605051002020D02" pitchFamily="82" charset="0"/>
              </a:rPr>
              <a:t>.;), </a:t>
            </a:r>
          </a:p>
          <a:p>
            <a:pPr algn="ctr"/>
            <a:r>
              <a:rPr lang="ru-RU" dirty="0" smtClean="0">
                <a:latin typeface="Gabriola" panose="04040605051002020D02" pitchFamily="82" charset="0"/>
              </a:rPr>
              <a:t>«</a:t>
            </a:r>
            <a:r>
              <a:rPr lang="ru-RU" dirty="0" err="1">
                <a:latin typeface="Gabriola" panose="04040605051002020D02" pitchFamily="82" charset="0"/>
              </a:rPr>
              <a:t>Вовчиха</a:t>
            </a:r>
            <a:r>
              <a:rPr lang="ru-RU" dirty="0">
                <a:latin typeface="Gabriola" panose="04040605051002020D02" pitchFamily="82" charset="0"/>
              </a:rPr>
              <a:t>» (1967 р.), </a:t>
            </a:r>
            <a:endParaRPr lang="ru-RU" dirty="0" smtClean="0">
              <a:latin typeface="Gabriola" panose="04040605051002020D02" pitchFamily="82" charset="0"/>
            </a:endParaRPr>
          </a:p>
          <a:p>
            <a:pPr algn="ctr"/>
            <a:r>
              <a:rPr lang="ru-RU" dirty="0" smtClean="0">
                <a:latin typeface="Gabriola" panose="04040605051002020D02" pitchFamily="82" charset="0"/>
              </a:rPr>
              <a:t>«</a:t>
            </a:r>
            <a:r>
              <a:rPr lang="ru-RU" dirty="0" err="1">
                <a:latin typeface="Gabriola" panose="04040605051002020D02" pitchFamily="82" charset="0"/>
              </a:rPr>
              <a:t>Меланхолійний</a:t>
            </a:r>
            <a:r>
              <a:rPr lang="ru-RU" dirty="0">
                <a:latin typeface="Gabriola" panose="04040605051002020D02" pitchFamily="82" charset="0"/>
              </a:rPr>
              <a:t> вальс» (1990 р., т/ф; </a:t>
            </a:r>
            <a:r>
              <a:rPr lang="ru-RU" dirty="0" err="1">
                <a:latin typeface="Gabriola" panose="04040605051002020D02" pitchFamily="82" charset="0"/>
              </a:rPr>
              <a:t>режисер</a:t>
            </a:r>
            <a:r>
              <a:rPr lang="ru-RU" dirty="0">
                <a:latin typeface="Gabriola" panose="04040605051002020D02" pitchFamily="82" charset="0"/>
              </a:rPr>
              <a:t> Б. Савченко), </a:t>
            </a:r>
            <a:endParaRPr lang="ru-RU" dirty="0" smtClean="0">
              <a:latin typeface="Gabriola" panose="04040605051002020D02" pitchFamily="82" charset="0"/>
            </a:endParaRPr>
          </a:p>
          <a:p>
            <a:pPr algn="ctr"/>
            <a:r>
              <a:rPr lang="ru-RU" dirty="0" smtClean="0">
                <a:latin typeface="Gabriola" panose="04040605051002020D02" pitchFamily="82" charset="0"/>
              </a:rPr>
              <a:t>«</a:t>
            </a:r>
            <a:r>
              <a:rPr lang="ru-RU" dirty="0" err="1">
                <a:latin typeface="Gabriola" panose="04040605051002020D02" pitchFamily="82" charset="0"/>
              </a:rPr>
              <a:t>Царівна</a:t>
            </a:r>
            <a:r>
              <a:rPr lang="ru-RU" dirty="0">
                <a:latin typeface="Gabriola" panose="04040605051002020D02" pitchFamily="82" charset="0"/>
              </a:rPr>
              <a:t>» (1994 р., </a:t>
            </a:r>
            <a:r>
              <a:rPr lang="ru-RU" dirty="0" err="1">
                <a:latin typeface="Gabriola" panose="04040605051002020D02" pitchFamily="82" charset="0"/>
              </a:rPr>
              <a:t>телесеріал</a:t>
            </a:r>
            <a:r>
              <a:rPr lang="ru-RU" dirty="0">
                <a:latin typeface="Gabriola" panose="04040605051002020D02" pitchFamily="82" charset="0"/>
              </a:rPr>
              <a:t> 10 </a:t>
            </a:r>
            <a:r>
              <a:rPr lang="ru-RU" dirty="0" err="1">
                <a:latin typeface="Gabriola" panose="04040605051002020D02" pitchFamily="82" charset="0"/>
              </a:rPr>
              <a:t>серій</a:t>
            </a:r>
            <a:r>
              <a:rPr lang="ru-RU" dirty="0">
                <a:latin typeface="Gabriola" panose="04040605051002020D02" pitchFamily="82" charset="0"/>
              </a:rPr>
              <a:t>; </a:t>
            </a:r>
            <a:r>
              <a:rPr lang="ru-RU" dirty="0" err="1">
                <a:latin typeface="Gabriola" panose="04040605051002020D02" pitchFamily="82" charset="0"/>
              </a:rPr>
              <a:t>режисер</a:t>
            </a:r>
            <a:r>
              <a:rPr lang="ru-RU" dirty="0">
                <a:latin typeface="Gabriola" panose="04040605051002020D02" pitchFamily="82" charset="0"/>
              </a:rPr>
              <a:t> С. </a:t>
            </a:r>
            <a:r>
              <a:rPr lang="ru-RU" dirty="0" err="1">
                <a:latin typeface="Gabriola" panose="04040605051002020D02" pitchFamily="82" charset="0"/>
              </a:rPr>
              <a:t>Туряниця</a:t>
            </a:r>
            <a:r>
              <a:rPr lang="ru-RU" dirty="0">
                <a:latin typeface="Gabriola" panose="04040605051002020D02" pitchFamily="82" charset="0"/>
              </a:rPr>
              <a:t>) </a:t>
            </a:r>
            <a:r>
              <a:rPr lang="ru-RU" dirty="0" err="1">
                <a:latin typeface="Gabriola" panose="04040605051002020D02" pitchFamily="82" charset="0"/>
              </a:rPr>
              <a:t>тощо</a:t>
            </a:r>
            <a:r>
              <a:rPr lang="ru-RU" dirty="0">
                <a:latin typeface="Gabriola" panose="04040605051002020D02" pitchFamily="82" charset="0"/>
              </a:rPr>
              <a:t>.</a:t>
            </a:r>
            <a:endParaRPr lang="ru-RU" dirty="0">
              <a:latin typeface="Gabriola" panose="04040605051002020D02" pitchFamily="82" charset="0"/>
            </a:endParaRPr>
          </a:p>
        </p:txBody>
      </p:sp>
      <p:pic>
        <p:nvPicPr>
          <p:cNvPr id="5122" name="Picture 2" descr="Земля poster 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" y="1999877"/>
            <a:ext cx="3113647" cy="485812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ichkarnya.org.ua/uploads/posts/2011-12/1322772003_52127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65415"/>
            <a:ext cx="3347865" cy="228263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gervic.ru/uploads/posts/2012-03/1332475735_img-234268-bfc1ed833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99877"/>
            <a:ext cx="3131840" cy="485812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kino-teatr.ru/movie/poster/7676/5618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0"/>
            <a:ext cx="3491880" cy="220077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6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latin typeface="Gabriola" panose="04040605051002020D02" pitchFamily="82" charset="0"/>
              </a:rPr>
              <a:t> </a:t>
            </a:r>
            <a:r>
              <a:rPr lang="ru-RU" sz="4000" i="1" dirty="0">
                <a:latin typeface="Gabriola" panose="04040605051002020D02" pitchFamily="82" charset="0"/>
              </a:rPr>
              <a:t> </a:t>
            </a:r>
            <a:r>
              <a:rPr lang="ru-RU" sz="4000" dirty="0" err="1">
                <a:latin typeface="Gabriola" panose="04040605051002020D02" pitchFamily="82" charset="0"/>
              </a:rPr>
              <a:t>Усі</a:t>
            </a:r>
            <a:r>
              <a:rPr lang="ru-RU" sz="4000" dirty="0">
                <a:latin typeface="Gabriola" panose="04040605051002020D02" pitchFamily="82" charset="0"/>
              </a:rPr>
              <a:t> </a:t>
            </a:r>
            <a:r>
              <a:rPr lang="ru-RU" sz="4000" dirty="0" err="1">
                <a:latin typeface="Gabriola" panose="04040605051002020D02" pitchFamily="82" charset="0"/>
              </a:rPr>
              <a:t>мої</a:t>
            </a:r>
            <a:r>
              <a:rPr lang="ru-RU" sz="4000" dirty="0">
                <a:latin typeface="Gabriola" panose="04040605051002020D02" pitchFamily="82" charset="0"/>
              </a:rPr>
              <a:t> думки </a:t>
            </a:r>
            <a:r>
              <a:rPr lang="ru-RU" sz="4000" dirty="0" err="1">
                <a:latin typeface="Gabriola" panose="04040605051002020D02" pitchFamily="82" charset="0"/>
              </a:rPr>
              <a:t>тобі</a:t>
            </a:r>
            <a:r>
              <a:rPr lang="ru-RU" sz="4000" dirty="0">
                <a:latin typeface="Gabriola" panose="04040605051002020D02" pitchFamily="82" charset="0"/>
              </a:rPr>
              <a:t>, народе </a:t>
            </a:r>
            <a:r>
              <a:rPr lang="ru-RU" sz="4000" dirty="0" err="1">
                <a:latin typeface="Gabriola" panose="04040605051002020D02" pitchFamily="82" charset="0"/>
              </a:rPr>
              <a:t>вільний</a:t>
            </a:r>
            <a:r>
              <a:rPr lang="ru-RU" sz="4000" dirty="0" smtClean="0">
                <a:latin typeface="Gabriola" panose="04040605051002020D02" pitchFamily="82" charset="0"/>
              </a:rPr>
              <a:t>, і </a:t>
            </a:r>
            <a:r>
              <a:rPr lang="ru-RU" sz="4000" dirty="0" err="1">
                <a:latin typeface="Gabriola" panose="04040605051002020D02" pitchFamily="82" charset="0"/>
              </a:rPr>
              <a:t>пісня</a:t>
            </a:r>
            <a:r>
              <a:rPr lang="ru-RU" sz="4000" dirty="0">
                <a:latin typeface="Gabriola" panose="04040605051002020D02" pitchFamily="82" charset="0"/>
              </a:rPr>
              <a:t> </a:t>
            </a:r>
            <a:r>
              <a:rPr lang="ru-RU" sz="4000" dirty="0" err="1">
                <a:latin typeface="Gabriola" panose="04040605051002020D02" pitchFamily="82" charset="0"/>
              </a:rPr>
              <a:t>серця</a:t>
            </a:r>
            <a:r>
              <a:rPr lang="ru-RU" sz="4000" dirty="0">
                <a:latin typeface="Gabriola" panose="04040605051002020D02" pitchFamily="82" charset="0"/>
              </a:rPr>
              <a:t>, </a:t>
            </a:r>
            <a:r>
              <a:rPr lang="ru-RU" sz="4000" dirty="0" err="1">
                <a:latin typeface="Gabriola" panose="04040605051002020D02" pitchFamily="82" charset="0"/>
              </a:rPr>
              <a:t>музика</a:t>
            </a:r>
            <a:r>
              <a:rPr lang="ru-RU" sz="4000" dirty="0">
                <a:latin typeface="Gabriola" panose="04040605051002020D02" pitchFamily="82" charset="0"/>
              </a:rPr>
              <a:t> </a:t>
            </a:r>
            <a:r>
              <a:rPr lang="ru-RU" sz="4000" dirty="0" err="1">
                <a:latin typeface="Gabriola" panose="04040605051002020D02" pitchFamily="82" charset="0"/>
              </a:rPr>
              <a:t>душі</a:t>
            </a:r>
            <a:r>
              <a:rPr lang="ru-RU" sz="4000" dirty="0">
                <a:latin typeface="Gabriola" panose="04040605051002020D02" pitchFamily="82" charset="0"/>
              </a:rPr>
              <a:t> </a:t>
            </a:r>
            <a:r>
              <a:rPr lang="ru-RU" sz="4000" dirty="0" err="1">
                <a:latin typeface="Gabriola" panose="04040605051002020D02" pitchFamily="82" charset="0"/>
              </a:rPr>
              <a:t>тобі</a:t>
            </a:r>
            <a:r>
              <a:rPr lang="ru-RU" sz="4000" dirty="0">
                <a:latin typeface="Gabriola" panose="04040605051002020D02" pitchFamily="82" charset="0"/>
              </a:rPr>
              <a:t>!</a:t>
            </a:r>
            <a:endParaRPr lang="ru-RU" sz="4000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517232"/>
            <a:ext cx="5076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latin typeface="Gabriola" panose="04040605051002020D02" pitchFamily="82" charset="0"/>
              </a:rPr>
              <a:t>  </a:t>
            </a:r>
            <a:r>
              <a:rPr lang="ru-RU" sz="2800" b="1" dirty="0" smtClean="0">
                <a:latin typeface="Gabriola" panose="04040605051002020D02" pitchFamily="82" charset="0"/>
              </a:rPr>
              <a:t>Ольга </a:t>
            </a:r>
            <a:r>
              <a:rPr lang="ru-RU" sz="2800" b="1" dirty="0">
                <a:latin typeface="Gabriola" panose="04040605051002020D02" pitchFamily="82" charset="0"/>
              </a:rPr>
              <a:t> </a:t>
            </a:r>
            <a:r>
              <a:rPr lang="ru-RU" sz="2800" b="1" dirty="0" err="1">
                <a:latin typeface="Gabriola" panose="04040605051002020D02" pitchFamily="82" charset="0"/>
              </a:rPr>
              <a:t>Кобилянська</a:t>
            </a:r>
            <a:endParaRPr lang="ru-RU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92896"/>
            <a:ext cx="9324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Gabriola" panose="04040605051002020D02" pitchFamily="82" charset="0"/>
              </a:rPr>
              <a:t>Дякую за увагу!</a:t>
            </a:r>
            <a:endParaRPr lang="ru-RU" sz="8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Gabriola" panose="04040605051002020D02" pitchFamily="82" charset="0"/>
              </a:rPr>
              <a:t>Ольга </a:t>
            </a:r>
            <a:r>
              <a:rPr lang="ru-RU" sz="4400" b="1" dirty="0" err="1">
                <a:latin typeface="Gabriola" panose="04040605051002020D02" pitchFamily="82" charset="0"/>
              </a:rPr>
              <a:t>Кобилянська</a:t>
            </a:r>
            <a:r>
              <a:rPr lang="ru-RU" sz="4400" b="1" dirty="0">
                <a:latin typeface="Gabriola" panose="04040605051002020D02" pitchFamily="82" charset="0"/>
              </a:rPr>
              <a:t> </a:t>
            </a:r>
            <a:r>
              <a:rPr lang="ru-RU" sz="4400" b="1" dirty="0" err="1">
                <a:latin typeface="Gabriola" panose="04040605051002020D02" pitchFamily="82" charset="0"/>
              </a:rPr>
              <a:t>була</a:t>
            </a:r>
            <a:r>
              <a:rPr lang="ru-RU" sz="4400" b="1" dirty="0">
                <a:latin typeface="Gabriola" panose="04040605051002020D02" pitchFamily="82" charset="0"/>
              </a:rPr>
              <a:t> </a:t>
            </a:r>
            <a:r>
              <a:rPr lang="ru-RU" sz="4400" b="1" dirty="0" smtClean="0">
                <a:latin typeface="Gabriola" panose="04040605051002020D02" pitchFamily="82" charset="0"/>
              </a:rPr>
              <a:t>великою </a:t>
            </a:r>
            <a:r>
              <a:rPr lang="ru-RU" sz="4400" b="1" dirty="0" err="1" smtClean="0">
                <a:latin typeface="Gabriola" panose="04040605051002020D02" pitchFamily="82" charset="0"/>
              </a:rPr>
              <a:t>письменницею</a:t>
            </a:r>
            <a:r>
              <a:rPr lang="ru-RU" sz="4400" b="1" dirty="0">
                <a:latin typeface="Gabriola" panose="04040605051002020D02" pitchFamily="82" charset="0"/>
              </a:rPr>
              <a:t>, </a:t>
            </a:r>
            <a:r>
              <a:rPr lang="ru-RU" sz="4400" b="1" dirty="0" err="1">
                <a:latin typeface="Gabriola" panose="04040605051002020D02" pitchFamily="82" charset="0"/>
              </a:rPr>
              <a:t>бо</a:t>
            </a:r>
            <a:r>
              <a:rPr lang="ru-RU" sz="4400" b="1" dirty="0">
                <a:latin typeface="Gabriola" panose="04040605051002020D02" pitchFamily="82" charset="0"/>
              </a:rPr>
              <a:t> час </a:t>
            </a:r>
            <a:r>
              <a:rPr lang="ru-RU" sz="4400" b="1" dirty="0" err="1">
                <a:latin typeface="Gabriola" panose="04040605051002020D02" pitchFamily="82" charset="0"/>
              </a:rPr>
              <a:t>нічого</a:t>
            </a:r>
            <a:r>
              <a:rPr lang="ru-RU" sz="4400" b="1" dirty="0">
                <a:latin typeface="Gabriola" panose="04040605051002020D02" pitchFamily="82" charset="0"/>
              </a:rPr>
              <a:t> </a:t>
            </a:r>
            <a:r>
              <a:rPr lang="ru-RU" sz="4400" b="1" dirty="0" smtClean="0">
                <a:latin typeface="Gabriola" panose="04040605051002020D02" pitchFamily="82" charset="0"/>
              </a:rPr>
              <a:t>не </a:t>
            </a:r>
            <a:r>
              <a:rPr lang="ru-RU" sz="4400" b="1" dirty="0" err="1" smtClean="0">
                <a:latin typeface="Gabriola" panose="04040605051002020D02" pitchFamily="82" charset="0"/>
              </a:rPr>
              <a:t>заподіяв</a:t>
            </a:r>
            <a:r>
              <a:rPr lang="ru-RU" sz="4400" b="1" dirty="0" smtClean="0">
                <a:latin typeface="Gabriola" panose="04040605051002020D02" pitchFamily="82" charset="0"/>
              </a:rPr>
              <a:t> </a:t>
            </a:r>
            <a:r>
              <a:rPr lang="ru-RU" sz="4400" b="1" dirty="0" err="1">
                <a:latin typeface="Gabriola" panose="04040605051002020D02" pitchFamily="82" charset="0"/>
              </a:rPr>
              <a:t>її</a:t>
            </a:r>
            <a:r>
              <a:rPr lang="ru-RU" sz="4400" b="1" dirty="0">
                <a:latin typeface="Gabriola" panose="04040605051002020D02" pitchFamily="82" charset="0"/>
              </a:rPr>
              <a:t> </a:t>
            </a:r>
            <a:r>
              <a:rPr lang="ru-RU" sz="4400" b="1" dirty="0" err="1">
                <a:latin typeface="Gabriola" panose="04040605051002020D02" pitchFamily="82" charset="0"/>
              </a:rPr>
              <a:t>творам</a:t>
            </a:r>
            <a:r>
              <a:rPr lang="ru-RU" sz="4400" b="1" dirty="0">
                <a:latin typeface="Gabriola" panose="04040605051002020D02" pitchFamily="82" charset="0"/>
              </a:rPr>
              <a:t>, </a:t>
            </a:r>
            <a:r>
              <a:rPr lang="ru-RU" sz="4400" b="1" dirty="0" smtClean="0">
                <a:latin typeface="Gabriola" panose="04040605051002020D02" pitchFamily="82" charset="0"/>
              </a:rPr>
              <a:t>а </a:t>
            </a:r>
            <a:r>
              <a:rPr lang="ru-RU" sz="4400" b="1" dirty="0" err="1" smtClean="0">
                <a:latin typeface="Gabriola" panose="04040605051002020D02" pitchFamily="82" charset="0"/>
              </a:rPr>
              <a:t>тільки</a:t>
            </a:r>
            <a:r>
              <a:rPr lang="ru-RU" sz="4400" b="1" dirty="0" smtClean="0">
                <a:latin typeface="Gabriola" panose="04040605051002020D02" pitchFamily="82" charset="0"/>
              </a:rPr>
              <a:t> утвердив</a:t>
            </a:r>
            <a:r>
              <a:rPr lang="ru-RU" sz="4400" b="1" dirty="0">
                <a:latin typeface="Gabriola" panose="04040605051002020D02" pitchFamily="82" charset="0"/>
              </a:rPr>
              <a:t> </a:t>
            </a:r>
            <a:r>
              <a:rPr lang="ru-RU" sz="4400" b="1" dirty="0" err="1">
                <a:latin typeface="Gabriola" panose="04040605051002020D02" pitchFamily="82" charset="0"/>
              </a:rPr>
              <a:t>їх</a:t>
            </a:r>
            <a:r>
              <a:rPr lang="ru-RU" sz="4400" b="1" dirty="0">
                <a:latin typeface="Gabriola" panose="04040605051002020D02" pitchFamily="82" charset="0"/>
              </a:rPr>
              <a:t> у </a:t>
            </a:r>
            <a:r>
              <a:rPr lang="ru-RU" sz="4400" b="1" dirty="0" err="1">
                <a:latin typeface="Gabriola" panose="04040605051002020D02" pitchFamily="82" charset="0"/>
              </a:rPr>
              <a:t>нашому</a:t>
            </a:r>
            <a:r>
              <a:rPr lang="ru-RU" sz="4400" b="1" dirty="0">
                <a:latin typeface="Gabriola" panose="04040605051002020D02" pitchFamily="82" charset="0"/>
              </a:rPr>
              <a:t> </a:t>
            </a:r>
            <a:r>
              <a:rPr lang="ru-RU" sz="4400" b="1" dirty="0" err="1">
                <a:latin typeface="Gabriola" panose="04040605051002020D02" pitchFamily="82" charset="0"/>
              </a:rPr>
              <a:t>народі</a:t>
            </a:r>
            <a:r>
              <a:rPr lang="ru-RU" sz="4400" b="1" dirty="0" smtClean="0">
                <a:latin typeface="Gabriola" panose="04040605051002020D02" pitchFamily="82" charset="0"/>
              </a:rPr>
              <a:t>...</a:t>
            </a:r>
            <a:endParaRPr lang="ru-RU" sz="4400" b="1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661248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>
                <a:latin typeface="Gabriola" panose="04040605051002020D02" pitchFamily="82" charset="0"/>
              </a:rPr>
              <a:t>Василь Земляк</a:t>
            </a:r>
            <a:endParaRPr lang="ru-RU" sz="3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1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Gabriola" panose="04040605051002020D02" pitchFamily="82" charset="0"/>
              </a:rPr>
              <a:t>Свіжість</a:t>
            </a:r>
            <a:r>
              <a:rPr lang="ru-RU" b="1" dirty="0">
                <a:latin typeface="Gabriola" panose="04040605051002020D02" pitchFamily="82" charset="0"/>
              </a:rPr>
              <a:t> і сила таланту на теми духовного </a:t>
            </a:r>
            <a:r>
              <a:rPr lang="ru-RU" b="1" dirty="0" err="1">
                <a:latin typeface="Gabriola" panose="04040605051002020D02" pitchFamily="82" charset="0"/>
              </a:rPr>
              <a:t>розкріпачення</a:t>
            </a:r>
            <a:r>
              <a:rPr lang="ru-RU" b="1" dirty="0">
                <a:latin typeface="Gabriola" panose="04040605051002020D02" pitchFamily="82" charset="0"/>
              </a:rPr>
              <a:t> </a:t>
            </a:r>
            <a:r>
              <a:rPr lang="ru-RU" b="1" dirty="0" err="1">
                <a:latin typeface="Gabriola" panose="04040605051002020D02" pitchFamily="82" charset="0"/>
              </a:rPr>
              <a:t>жінки</a:t>
            </a:r>
            <a:r>
              <a:rPr lang="ru-RU" b="1" dirty="0">
                <a:latin typeface="Gabriola" panose="04040605051002020D02" pitchFamily="82" charset="0"/>
              </a:rPr>
              <a:t>.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988840"/>
            <a:ext cx="6444208" cy="468051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Gabriola" panose="04040605051002020D02" pitchFamily="82" charset="0"/>
              </a:rPr>
              <a:t>З </a:t>
            </a:r>
            <a:r>
              <a:rPr lang="ru-RU" dirty="0" err="1">
                <a:latin typeface="Gabriola" panose="04040605051002020D02" pitchFamily="82" charset="0"/>
              </a:rPr>
              <a:t>іменем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Кобилянської</a:t>
            </a:r>
            <a:r>
              <a:rPr lang="ru-RU" dirty="0">
                <a:latin typeface="Gabriola" panose="04040605051002020D02" pitchFamily="82" charset="0"/>
              </a:rPr>
              <a:t> в </a:t>
            </a:r>
            <a:r>
              <a:rPr lang="ru-RU" dirty="0" err="1">
                <a:latin typeface="Gabriola" panose="04040605051002020D02" pitchFamily="82" charset="0"/>
              </a:rPr>
              <a:t>нашій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прозі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пов'язане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опрацювання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нової</a:t>
            </a:r>
            <a:r>
              <a:rPr lang="ru-RU" dirty="0">
                <a:latin typeface="Gabriola" panose="04040605051002020D02" pitchFamily="82" charset="0"/>
              </a:rPr>
              <a:t> теми — </a:t>
            </a:r>
            <a:r>
              <a:rPr lang="ru-RU" dirty="0" err="1">
                <a:latin typeface="Gabriola" panose="04040605051002020D02" pitchFamily="82" charset="0"/>
              </a:rPr>
              <a:t>долі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освіченої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дівчини</a:t>
            </a:r>
            <a:r>
              <a:rPr lang="ru-RU" dirty="0">
                <a:latin typeface="Gabriola" panose="04040605051002020D02" pitchFamily="82" charset="0"/>
              </a:rPr>
              <a:t>, яка не </a:t>
            </a:r>
            <a:r>
              <a:rPr lang="ru-RU" dirty="0" err="1">
                <a:latin typeface="Gabriola" panose="04040605051002020D02" pitchFamily="82" charset="0"/>
              </a:rPr>
              <a:t>може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змиритися</a:t>
            </a:r>
            <a:r>
              <a:rPr lang="ru-RU" dirty="0">
                <a:latin typeface="Gabriola" panose="04040605051002020D02" pitchFamily="82" charset="0"/>
              </a:rPr>
              <a:t> з </a:t>
            </a:r>
            <a:r>
              <a:rPr lang="ru-RU" dirty="0" err="1">
                <a:latin typeface="Gabriola" panose="04040605051002020D02" pitchFamily="82" charset="0"/>
              </a:rPr>
              <a:t>бездуховністю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міщанського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середовища</a:t>
            </a:r>
            <a:r>
              <a:rPr lang="ru-RU" dirty="0">
                <a:latin typeface="Gabriola" panose="04040605051002020D02" pitchFamily="82" charset="0"/>
              </a:rPr>
              <a:t>. У </a:t>
            </a:r>
            <a:r>
              <a:rPr lang="ru-RU" dirty="0" err="1">
                <a:latin typeface="Gabriola" panose="04040605051002020D02" pitchFamily="82" charset="0"/>
              </a:rPr>
              <a:t>ранніх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неопублікованих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творах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з'являється</a:t>
            </a:r>
            <a:r>
              <a:rPr lang="ru-RU" dirty="0">
                <a:latin typeface="Gabriola" panose="04040605051002020D02" pitchFamily="82" charset="0"/>
              </a:rPr>
              <a:t> образ </a:t>
            </a:r>
            <a:r>
              <a:rPr lang="ru-RU" dirty="0" err="1">
                <a:latin typeface="Gabriola" panose="04040605051002020D02" pitchFamily="82" charset="0"/>
              </a:rPr>
              <a:t>начитаної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дівчини-мрійниці</a:t>
            </a:r>
            <a:r>
              <a:rPr lang="ru-RU" dirty="0">
                <a:latin typeface="Gabriola" panose="04040605051002020D02" pitchFamily="82" charset="0"/>
              </a:rPr>
              <a:t>, </a:t>
            </a:r>
            <a:r>
              <a:rPr lang="ru-RU" dirty="0" err="1">
                <a:latin typeface="Gabriola" panose="04040605051002020D02" pitchFamily="82" charset="0"/>
              </a:rPr>
              <a:t>котра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прагне</a:t>
            </a:r>
            <a:r>
              <a:rPr lang="ru-RU" dirty="0">
                <a:latin typeface="Gabriola" panose="04040605051002020D02" pitchFamily="82" charset="0"/>
              </a:rPr>
              <a:t> до </a:t>
            </a:r>
            <a:r>
              <a:rPr lang="ru-RU" dirty="0" err="1">
                <a:latin typeface="Gabriola" panose="04040605051002020D02" pitchFamily="82" charset="0"/>
              </a:rPr>
              <a:t>самовдосконалення</a:t>
            </a:r>
            <a:r>
              <a:rPr lang="ru-RU" dirty="0">
                <a:latin typeface="Gabriola" panose="04040605051002020D02" pitchFamily="82" charset="0"/>
              </a:rPr>
              <a:t> («</a:t>
            </a:r>
            <a:r>
              <a:rPr lang="ru-RU" dirty="0" err="1">
                <a:latin typeface="Gabriola" panose="04040605051002020D02" pitchFamily="82" charset="0"/>
              </a:rPr>
              <a:t>Гортенза</a:t>
            </a:r>
            <a:r>
              <a:rPr lang="ru-RU" dirty="0">
                <a:latin typeface="Gabriola" panose="04040605051002020D02" pitchFamily="82" charset="0"/>
              </a:rPr>
              <a:t>»), </a:t>
            </a:r>
            <a:r>
              <a:rPr lang="ru-RU" dirty="0" err="1">
                <a:latin typeface="Gabriola" panose="04040605051002020D02" pitchFamily="82" charset="0"/>
              </a:rPr>
              <a:t>порушується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питання</a:t>
            </a:r>
            <a:r>
              <a:rPr lang="ru-RU" dirty="0">
                <a:latin typeface="Gabriola" panose="04040605051002020D02" pitchFamily="82" charset="0"/>
              </a:rPr>
              <a:t> про право </a:t>
            </a:r>
            <a:r>
              <a:rPr lang="ru-RU" dirty="0" err="1">
                <a:latin typeface="Gabriola" panose="04040605051002020D02" pitchFamily="82" charset="0"/>
              </a:rPr>
              <a:t>жінки</a:t>
            </a:r>
            <a:r>
              <a:rPr lang="ru-RU" dirty="0">
                <a:latin typeface="Gabriola" panose="04040605051002020D02" pitchFamily="82" charset="0"/>
              </a:rPr>
              <a:t> на </a:t>
            </a:r>
            <a:r>
              <a:rPr lang="ru-RU" dirty="0" err="1">
                <a:latin typeface="Gabriola" panose="04040605051002020D02" pitchFamily="82" charset="0"/>
              </a:rPr>
              <a:t>гармонійний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розвиток</a:t>
            </a:r>
            <a:r>
              <a:rPr lang="ru-RU" dirty="0">
                <a:latin typeface="Gabriola" panose="04040605051002020D02" pitchFamily="82" charset="0"/>
              </a:rPr>
              <a:t>, </a:t>
            </a:r>
            <a:r>
              <a:rPr lang="ru-RU" dirty="0" err="1">
                <a:latin typeface="Gabriola" panose="04040605051002020D02" pitchFamily="82" charset="0"/>
              </a:rPr>
              <a:t>рівність</a:t>
            </a:r>
            <a:r>
              <a:rPr lang="ru-RU" dirty="0">
                <a:latin typeface="Gabriola" panose="04040605051002020D02" pitchFamily="82" charset="0"/>
              </a:rPr>
              <a:t> з </a:t>
            </a:r>
            <a:r>
              <a:rPr lang="ru-RU" dirty="0" err="1">
                <a:latin typeface="Gabriola" panose="04040605051002020D02" pitchFamily="82" charset="0"/>
              </a:rPr>
              <a:t>чоловіком</a:t>
            </a:r>
            <a:r>
              <a:rPr lang="ru-RU" dirty="0">
                <a:latin typeface="Gabriola" panose="04040605051002020D02" pitchFamily="82" charset="0"/>
              </a:rPr>
              <a:t> у </a:t>
            </a:r>
            <a:r>
              <a:rPr lang="ru-RU" dirty="0" err="1">
                <a:latin typeface="Gabriola" panose="04040605051002020D02" pitchFamily="82" charset="0"/>
              </a:rPr>
              <a:t>сімейному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житті</a:t>
            </a:r>
            <a:r>
              <a:rPr lang="ru-RU" dirty="0">
                <a:latin typeface="Gabriola" panose="04040605051002020D02" pitchFamily="82" charset="0"/>
              </a:rPr>
              <a:t> («Доля </a:t>
            </a:r>
            <a:r>
              <a:rPr lang="ru-RU" dirty="0" err="1">
                <a:latin typeface="Gabriola" panose="04040605051002020D02" pitchFamily="82" charset="0"/>
              </a:rPr>
              <a:t>чи</a:t>
            </a:r>
            <a:r>
              <a:rPr lang="ru-RU" dirty="0">
                <a:latin typeface="Gabriola" panose="04040605051002020D02" pitchFamily="82" charset="0"/>
              </a:rPr>
              <a:t> воля»). Свобода </a:t>
            </a:r>
            <a:r>
              <a:rPr lang="ru-RU" dirty="0" err="1">
                <a:latin typeface="Gabriola" panose="04040605051002020D02" pitchFamily="82" charset="0"/>
              </a:rPr>
              <a:t>людини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асоціюється</a:t>
            </a:r>
            <a:r>
              <a:rPr lang="ru-RU" dirty="0">
                <a:latin typeface="Gabriola" panose="04040605051002020D02" pitchFamily="82" charset="0"/>
              </a:rPr>
              <a:t> в </a:t>
            </a:r>
            <a:r>
              <a:rPr lang="ru-RU" dirty="0" err="1">
                <a:latin typeface="Gabriola" panose="04040605051002020D02" pitchFamily="82" charset="0"/>
              </a:rPr>
              <a:t>авторки</a:t>
            </a:r>
            <a:r>
              <a:rPr lang="ru-RU" dirty="0">
                <a:latin typeface="Gabriola" panose="04040605051002020D02" pitchFamily="82" charset="0"/>
              </a:rPr>
              <a:t> з </a:t>
            </a:r>
            <a:r>
              <a:rPr lang="ru-RU" dirty="0" err="1">
                <a:latin typeface="Gabriola" panose="04040605051002020D02" pitchFamily="82" charset="0"/>
              </a:rPr>
              <a:t>можливостями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творити</a:t>
            </a:r>
            <a:r>
              <a:rPr lang="ru-RU" dirty="0">
                <a:latin typeface="Gabriola" panose="04040605051002020D02" pitchFamily="82" charset="0"/>
              </a:rPr>
              <a:t> свою долю. </a:t>
            </a:r>
            <a:r>
              <a:rPr lang="ru-RU" dirty="0" err="1">
                <a:latin typeface="Gabriola" panose="04040605051002020D02" pitchFamily="82" charset="0"/>
              </a:rPr>
              <a:t>Під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впливом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Софії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Окуневеької</a:t>
            </a:r>
            <a:r>
              <a:rPr lang="ru-RU" dirty="0">
                <a:latin typeface="Gabriola" panose="04040605051002020D02" pitchFamily="82" charset="0"/>
              </a:rPr>
              <a:t> (</a:t>
            </a:r>
            <a:r>
              <a:rPr lang="ru-RU" dirty="0" err="1">
                <a:latin typeface="Gabriola" panose="04040605051002020D02" pitchFamily="82" charset="0"/>
              </a:rPr>
              <a:t>Морачевської</a:t>
            </a:r>
            <a:r>
              <a:rPr lang="ru-RU" dirty="0">
                <a:latin typeface="Gabriola" panose="04040605051002020D02" pitchFamily="82" charset="0"/>
              </a:rPr>
              <a:t>) та </a:t>
            </a:r>
            <a:r>
              <a:rPr lang="ru-RU" dirty="0" err="1">
                <a:latin typeface="Gabriola" panose="04040605051002020D02" pitchFamily="82" charset="0"/>
              </a:rPr>
              <a:t>Наталі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Кобринської</a:t>
            </a:r>
            <a:r>
              <a:rPr lang="ru-RU" dirty="0">
                <a:latin typeface="Gabriola" panose="04040605051002020D02" pitchFamily="82" charset="0"/>
              </a:rPr>
              <a:t> на початку 80-х </a:t>
            </a:r>
            <a:r>
              <a:rPr lang="ru-RU" dirty="0" err="1">
                <a:latin typeface="Gabriola" panose="04040605051002020D02" pitchFamily="82" charset="0"/>
              </a:rPr>
              <a:t>років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Кобилянська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захопилася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ідеєю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емансипації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жінки</a:t>
            </a:r>
            <a:r>
              <a:rPr lang="ru-RU" dirty="0">
                <a:latin typeface="Gabriola" panose="04040605051002020D02" pitchFamily="82" charset="0"/>
              </a:rPr>
              <a:t>, </a:t>
            </a:r>
            <a:r>
              <a:rPr lang="ru-RU" dirty="0" err="1">
                <a:latin typeface="Gabriola" panose="04040605051002020D02" pitchFamily="82" charset="0"/>
              </a:rPr>
              <a:t>намагалася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її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художньо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реалізувати</a:t>
            </a:r>
            <a:r>
              <a:rPr lang="ru-RU" dirty="0">
                <a:latin typeface="Gabriola" panose="04040605051002020D02" pitchFamily="82" charset="0"/>
              </a:rPr>
              <a:t> в перших </a:t>
            </a:r>
            <a:r>
              <a:rPr lang="ru-RU" dirty="0" err="1">
                <a:latin typeface="Gabriola" panose="04040605051002020D02" pitchFamily="82" charset="0"/>
              </a:rPr>
              <a:t>літературних</a:t>
            </a:r>
            <a:r>
              <a:rPr lang="ru-RU" dirty="0">
                <a:latin typeface="Gabriola" panose="04040605051002020D02" pitchFamily="82" charset="0"/>
              </a:rPr>
              <a:t> </a:t>
            </a:r>
            <a:r>
              <a:rPr lang="ru-RU" dirty="0" err="1">
                <a:latin typeface="Gabriola" panose="04040605051002020D02" pitchFamily="82" charset="0"/>
              </a:rPr>
              <a:t>спробах</a:t>
            </a:r>
            <a:r>
              <a:rPr lang="ru-RU" dirty="0">
                <a:latin typeface="Gabriola" panose="04040605051002020D02" pitchFamily="82" charset="0"/>
              </a:rPr>
              <a:t>.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pload.wikimedia.org/wikipedia/commons/thumb/b/bc/Olha_Kobylyanska2.jpg/200px-Olha_Kobylyans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76872"/>
            <a:ext cx="2843808" cy="379648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6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Gabriola" panose="04040605051002020D02" pitchFamily="82" charset="0"/>
              </a:rPr>
              <a:t>Щоденник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9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48347"/>
            <a:ext cx="8640960" cy="4609653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Gabriola" panose="04040605051002020D02" pitchFamily="82" charset="0"/>
              </a:rPr>
              <a:t>У </a:t>
            </a:r>
            <a:r>
              <a:rPr lang="ru-RU" sz="2600" dirty="0" err="1">
                <a:latin typeface="Gabriola" panose="04040605051002020D02" pitchFamily="82" charset="0"/>
              </a:rPr>
              <a:t>Чернівцях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діє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єдиний</a:t>
            </a:r>
            <a:r>
              <a:rPr lang="ru-RU" sz="2600" dirty="0">
                <a:latin typeface="Gabriola" panose="04040605051002020D02" pitchFamily="82" charset="0"/>
              </a:rPr>
              <a:t> в </a:t>
            </a:r>
            <a:r>
              <a:rPr lang="ru-RU" sz="2600" dirty="0" err="1">
                <a:latin typeface="Gabriola" panose="04040605051002020D02" pitchFamily="82" charset="0"/>
              </a:rPr>
              <a:t>Україні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Літературно-меморіальний</a:t>
            </a:r>
            <a:r>
              <a:rPr lang="ru-RU" sz="2600" dirty="0">
                <a:latin typeface="Gabriola" panose="04040605051002020D02" pitchFamily="82" charset="0"/>
              </a:rPr>
              <a:t> музей </a:t>
            </a:r>
            <a:r>
              <a:rPr lang="ru-RU" sz="2600" dirty="0" err="1">
                <a:latin typeface="Gabriola" panose="04040605051002020D02" pitchFamily="82" charset="0"/>
              </a:rPr>
              <a:t>письменниці</a:t>
            </a:r>
            <a:r>
              <a:rPr lang="ru-RU" sz="2600" dirty="0">
                <a:latin typeface="Gabriola" panose="04040605051002020D02" pitchFamily="82" charset="0"/>
              </a:rPr>
              <a:t>, </a:t>
            </a:r>
            <a:r>
              <a:rPr lang="ru-RU" sz="2600" dirty="0" err="1">
                <a:latin typeface="Gabriola" panose="04040605051002020D02" pitchFamily="82" charset="0"/>
              </a:rPr>
              <a:t>розміщений</a:t>
            </a:r>
            <a:r>
              <a:rPr lang="ru-RU" sz="2600" dirty="0">
                <a:latin typeface="Gabriola" panose="04040605051002020D02" pitchFamily="82" charset="0"/>
              </a:rPr>
              <a:t> у </a:t>
            </a:r>
            <a:r>
              <a:rPr lang="ru-RU" sz="2600" dirty="0" err="1">
                <a:latin typeface="Gabriola" panose="04040605051002020D02" pitchFamily="82" charset="0"/>
              </a:rPr>
              <a:t>будинку</a:t>
            </a:r>
            <a:r>
              <a:rPr lang="ru-RU" sz="2600" dirty="0">
                <a:latin typeface="Gabriola" panose="04040605051002020D02" pitchFamily="82" charset="0"/>
              </a:rPr>
              <a:t>, де </a:t>
            </a:r>
            <a:r>
              <a:rPr lang="ru-RU" sz="2600" dirty="0" err="1">
                <a:latin typeface="Gabriola" panose="04040605051002020D02" pitchFamily="82" charset="0"/>
              </a:rPr>
              <a:t>О.Кобилянська</a:t>
            </a:r>
            <a:r>
              <a:rPr lang="ru-RU" sz="2600" dirty="0">
                <a:latin typeface="Gabriola" panose="04040605051002020D02" pitchFamily="82" charset="0"/>
              </a:rPr>
              <a:t> жила з 1925 року до </a:t>
            </a:r>
            <a:r>
              <a:rPr lang="ru-RU" sz="2600" dirty="0" err="1">
                <a:latin typeface="Gabriola" panose="04040605051002020D02" pitchFamily="82" charset="0"/>
              </a:rPr>
              <a:t>самої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смерті</a:t>
            </a:r>
            <a:r>
              <a:rPr lang="ru-RU" sz="2600" dirty="0">
                <a:latin typeface="Gabriola" panose="04040605051002020D02" pitchFamily="82" charset="0"/>
              </a:rPr>
              <a:t>. Там, </a:t>
            </a:r>
            <a:r>
              <a:rPr lang="ru-RU" sz="2600" dirty="0" err="1">
                <a:latin typeface="Gabriola" panose="04040605051002020D02" pitchFamily="82" charset="0"/>
              </a:rPr>
              <a:t>серед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численних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експонатів</a:t>
            </a:r>
            <a:r>
              <a:rPr lang="ru-RU" sz="2600" dirty="0">
                <a:latin typeface="Gabriola" panose="04040605051002020D02" pitchFamily="82" charset="0"/>
              </a:rPr>
              <a:t> і </a:t>
            </a:r>
            <a:r>
              <a:rPr lang="ru-RU" sz="2600" dirty="0" err="1">
                <a:latin typeface="Gabriola" panose="04040605051002020D02" pitchFamily="82" charset="0"/>
              </a:rPr>
              <a:t>особистих</a:t>
            </a:r>
            <a:r>
              <a:rPr lang="ru-RU" sz="2600" dirty="0">
                <a:latin typeface="Gabriola" panose="04040605051002020D02" pitchFamily="82" charset="0"/>
              </a:rPr>
              <a:t> речей, </a:t>
            </a:r>
            <a:r>
              <a:rPr lang="ru-RU" sz="2600" dirty="0" err="1">
                <a:latin typeface="Gabriola" panose="04040605051002020D02" pitchFamily="82" charset="0"/>
              </a:rPr>
              <a:t>зберігається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унікальний</a:t>
            </a:r>
            <a:r>
              <a:rPr lang="ru-RU" sz="2600" dirty="0">
                <a:latin typeface="Gabriola" panose="04040605051002020D02" pitchFamily="82" charset="0"/>
              </a:rPr>
              <a:t> документ — </a:t>
            </a:r>
            <a:r>
              <a:rPr lang="ru-RU" sz="2600" dirty="0" err="1">
                <a:latin typeface="Gabriola" panose="04040605051002020D02" pitchFamily="82" charset="0"/>
              </a:rPr>
              <a:t>щоденник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Кобилянської</a:t>
            </a:r>
            <a:r>
              <a:rPr lang="ru-RU" sz="2600" dirty="0">
                <a:latin typeface="Gabriola" panose="04040605051002020D02" pitchFamily="82" charset="0"/>
              </a:rPr>
              <a:t>. </a:t>
            </a:r>
            <a:r>
              <a:rPr lang="ru-RU" sz="2600" dirty="0" err="1">
                <a:latin typeface="Gabriola" panose="04040605051002020D02" pitchFamily="82" charset="0"/>
              </a:rPr>
              <a:t>Це</a:t>
            </a:r>
            <a:r>
              <a:rPr lang="ru-RU" sz="2600" dirty="0">
                <a:latin typeface="Gabriola" panose="04040605051002020D02" pitchFamily="82" charset="0"/>
              </a:rPr>
              <a:t> два </a:t>
            </a:r>
            <a:r>
              <a:rPr lang="ru-RU" sz="2600" dirty="0" err="1">
                <a:latin typeface="Gabriola" panose="04040605051002020D02" pitchFamily="82" charset="0"/>
              </a:rPr>
              <a:t>загальні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зошити</a:t>
            </a:r>
            <a:r>
              <a:rPr lang="ru-RU" sz="2600" dirty="0">
                <a:latin typeface="Gabriola" panose="04040605051002020D02" pitchFamily="82" charset="0"/>
              </a:rPr>
              <a:t>, </a:t>
            </a:r>
            <a:r>
              <a:rPr lang="ru-RU" sz="2600" dirty="0" err="1">
                <a:latin typeface="Gabriola" panose="04040605051002020D02" pitchFamily="82" charset="0"/>
              </a:rPr>
              <a:t>написані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німецькою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мовою</a:t>
            </a:r>
            <a:r>
              <a:rPr lang="ru-RU" sz="2600" dirty="0">
                <a:latin typeface="Gabriola" panose="04040605051002020D02" pitchFamily="82" charset="0"/>
              </a:rPr>
              <a:t> (</a:t>
            </a:r>
            <a:r>
              <a:rPr lang="ru-RU" sz="2600" dirty="0" err="1">
                <a:latin typeface="Gabriola" panose="04040605051002020D02" pitchFamily="82" charset="0"/>
              </a:rPr>
              <a:t>деякі</a:t>
            </a:r>
            <a:r>
              <a:rPr lang="ru-RU" sz="2600" dirty="0">
                <a:latin typeface="Gabriola" panose="04040605051002020D02" pitchFamily="82" charset="0"/>
              </a:rPr>
              <a:t> слова </a:t>
            </a:r>
            <a:r>
              <a:rPr lang="ru-RU" sz="2600" dirty="0" err="1">
                <a:latin typeface="Gabriola" panose="04040605051002020D02" pitchFamily="82" charset="0"/>
              </a:rPr>
              <a:t>українською</a:t>
            </a:r>
            <a:r>
              <a:rPr lang="ru-RU" sz="2600" dirty="0">
                <a:latin typeface="Gabriola" panose="04040605051002020D02" pitchFamily="82" charset="0"/>
              </a:rPr>
              <a:t> та </a:t>
            </a:r>
            <a:r>
              <a:rPr lang="ru-RU" sz="2600" dirty="0" err="1">
                <a:latin typeface="Gabriola" panose="04040605051002020D02" pitchFamily="82" charset="0"/>
              </a:rPr>
              <a:t>польською</a:t>
            </a:r>
            <a:r>
              <a:rPr lang="ru-RU" sz="2600" dirty="0">
                <a:latin typeface="Gabriola" panose="04040605051002020D02" pitchFamily="82" charset="0"/>
              </a:rPr>
              <a:t>). Перший </a:t>
            </a:r>
            <a:r>
              <a:rPr lang="ru-RU" sz="2600" dirty="0" err="1">
                <a:latin typeface="Gabriola" panose="04040605051002020D02" pitchFamily="82" charset="0"/>
              </a:rPr>
              <a:t>запис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зроблено</a:t>
            </a:r>
            <a:r>
              <a:rPr lang="ru-RU" sz="2600" dirty="0">
                <a:latin typeface="Gabriola" panose="04040605051002020D02" pitchFamily="82" charset="0"/>
              </a:rPr>
              <a:t> 1 листопада 1883 року.</a:t>
            </a:r>
          </a:p>
          <a:p>
            <a:r>
              <a:rPr lang="ru-RU" sz="2600" dirty="0">
                <a:latin typeface="Gabriola" panose="04040605051002020D02" pitchFamily="82" charset="0"/>
              </a:rPr>
              <a:t>Вона вела </a:t>
            </a:r>
            <a:r>
              <a:rPr lang="ru-RU" sz="2600" dirty="0" err="1">
                <a:latin typeface="Gabriola" panose="04040605051002020D02" pitchFamily="82" charset="0"/>
              </a:rPr>
              <a:t>щоденника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протягом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понад</a:t>
            </a:r>
            <a:r>
              <a:rPr lang="ru-RU" sz="2600" dirty="0">
                <a:latin typeface="Gabriola" panose="04040605051002020D02" pitchFamily="82" charset="0"/>
              </a:rPr>
              <a:t> 7 </a:t>
            </a:r>
            <a:r>
              <a:rPr lang="ru-RU" sz="2600" dirty="0" err="1">
                <a:latin typeface="Gabriola" panose="04040605051002020D02" pitchFamily="82" charset="0"/>
              </a:rPr>
              <a:t>років</a:t>
            </a:r>
            <a:r>
              <a:rPr lang="ru-RU" sz="2600" dirty="0">
                <a:latin typeface="Gabriola" panose="04040605051002020D02" pitchFamily="82" charset="0"/>
              </a:rPr>
              <a:t>, коли жила в </a:t>
            </a:r>
            <a:r>
              <a:rPr lang="ru-RU" sz="2600" dirty="0" err="1">
                <a:latin typeface="Gabriola" panose="04040605051002020D02" pitchFamily="82" charset="0"/>
              </a:rPr>
              <a:t>Кімполунзі</a:t>
            </a:r>
            <a:r>
              <a:rPr lang="ru-RU" sz="2600" dirty="0">
                <a:latin typeface="Gabriola" panose="04040605051002020D02" pitchFamily="82" charset="0"/>
              </a:rPr>
              <a:t>, </a:t>
            </a:r>
            <a:r>
              <a:rPr lang="ru-RU" sz="2600" dirty="0" err="1">
                <a:latin typeface="Gabriola" panose="04040605051002020D02" pitchFamily="82" charset="0"/>
              </a:rPr>
              <a:t>Димці</a:t>
            </a:r>
            <a:r>
              <a:rPr lang="ru-RU" sz="2600" dirty="0">
                <a:latin typeface="Gabriola" panose="04040605051002020D02" pitchFamily="82" charset="0"/>
              </a:rPr>
              <a:t>, </a:t>
            </a:r>
            <a:r>
              <a:rPr lang="ru-RU" sz="2600" dirty="0" err="1">
                <a:latin typeface="Gabriola" panose="04040605051002020D02" pitchFamily="82" charset="0"/>
              </a:rPr>
              <a:t>Болехові</a:t>
            </a:r>
            <a:r>
              <a:rPr lang="ru-RU" sz="2600" dirty="0">
                <a:latin typeface="Gabriola" panose="04040605051002020D02" pitchFamily="82" charset="0"/>
              </a:rPr>
              <a:t>. </a:t>
            </a:r>
            <a:r>
              <a:rPr lang="ru-RU" sz="2600" dirty="0" err="1">
                <a:latin typeface="Gabriola" panose="04040605051002020D02" pitchFamily="82" charset="0"/>
              </a:rPr>
              <a:t>Майже</a:t>
            </a:r>
            <a:r>
              <a:rPr lang="ru-RU" sz="2600" dirty="0">
                <a:latin typeface="Gabriola" panose="04040605051002020D02" pitchFamily="82" charset="0"/>
              </a:rPr>
              <a:t> 70 </a:t>
            </a:r>
            <a:r>
              <a:rPr lang="ru-RU" sz="2600" dirty="0" err="1">
                <a:latin typeface="Gabriola" panose="04040605051002020D02" pitchFamily="82" charset="0"/>
              </a:rPr>
              <a:t>років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ці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раритети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були</a:t>
            </a:r>
            <a:r>
              <a:rPr lang="ru-RU" sz="2600" dirty="0">
                <a:latin typeface="Gabriola" panose="04040605051002020D02" pitchFamily="82" charset="0"/>
              </a:rPr>
              <a:t> за кордоном, </a:t>
            </a:r>
            <a:r>
              <a:rPr lang="ru-RU" sz="2600" dirty="0" err="1">
                <a:latin typeface="Gabriola" panose="04040605051002020D02" pitchFamily="82" charset="0"/>
              </a:rPr>
              <a:t>їх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зберіг</a:t>
            </a:r>
            <a:r>
              <a:rPr lang="ru-RU" sz="2600" dirty="0">
                <a:latin typeface="Gabriola" panose="04040605051002020D02" pitchFamily="82" charset="0"/>
              </a:rPr>
              <a:t> і передав до музею </a:t>
            </a:r>
            <a:r>
              <a:rPr lang="ru-RU" sz="2600" dirty="0" err="1">
                <a:latin typeface="Gabriola" panose="04040605051002020D02" pitchFamily="82" charset="0"/>
              </a:rPr>
              <a:t>відомий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американський</a:t>
            </a:r>
            <a:r>
              <a:rPr lang="ru-RU" sz="2600" dirty="0">
                <a:latin typeface="Gabriola" panose="04040605051002020D02" pitchFamily="82" charset="0"/>
              </a:rPr>
              <a:t> адвокат </a:t>
            </a:r>
            <a:r>
              <a:rPr lang="ru-RU" sz="2600" dirty="0" err="1">
                <a:latin typeface="Gabriola" panose="04040605051002020D02" pitchFamily="82" charset="0"/>
              </a:rPr>
              <a:t>Іван</a:t>
            </a:r>
            <a:r>
              <a:rPr lang="ru-RU" sz="2600" dirty="0">
                <a:latin typeface="Gabriola" panose="04040605051002020D02" pitchFamily="82" charset="0"/>
              </a:rPr>
              <a:t> </a:t>
            </a:r>
            <a:r>
              <a:rPr lang="ru-RU" sz="2600" dirty="0" err="1">
                <a:latin typeface="Gabriola" panose="04040605051002020D02" pitchFamily="82" charset="0"/>
              </a:rPr>
              <a:t>Панчук</a:t>
            </a:r>
            <a:endParaRPr lang="ru-RU" sz="2600" dirty="0">
              <a:latin typeface="Gabriola" panose="04040605051002020D02" pitchFamily="82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upload.wikimedia.org/wikipedia/commons/thumb/7/7a/Kobylyanska-museum-1.jpg/200px-Kobylyanska-museu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220486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0/0e/Kobylyanska-museum-2.jpg/200px-Kobylyanska-museum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-24763"/>
            <a:ext cx="3275856" cy="222962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7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Gabriola" panose="04040605051002020D02" pitchFamily="82" charset="0"/>
              </a:rPr>
              <a:t>Земля (1895–1901 </a:t>
            </a:r>
            <a:r>
              <a:rPr lang="ru-RU" b="1" dirty="0" err="1">
                <a:latin typeface="Gabriola" panose="04040605051002020D02" pitchFamily="82" charset="0"/>
              </a:rPr>
              <a:t>рр</a:t>
            </a:r>
            <a:r>
              <a:rPr lang="ru-RU" b="1" dirty="0">
                <a:latin typeface="Gabriola" panose="04040605051002020D02" pitchFamily="82" charset="0"/>
              </a:rPr>
              <a:t>.) — </a:t>
            </a:r>
            <a:r>
              <a:rPr lang="ru-RU" b="1" dirty="0" err="1" smtClean="0">
                <a:latin typeface="Gabriola" panose="04040605051002020D02" pitchFamily="82" charset="0"/>
              </a:rPr>
              <a:t>повість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Gabriola" panose="04040605051002020D02" pitchFamily="82" charset="0"/>
              </a:rPr>
              <a:t>«</a:t>
            </a:r>
            <a:r>
              <a:rPr lang="ru-RU" sz="3200" dirty="0" err="1">
                <a:latin typeface="Gabriola" panose="04040605051002020D02" pitchFamily="82" charset="0"/>
              </a:rPr>
              <a:t>Факти</a:t>
            </a:r>
            <a:r>
              <a:rPr lang="ru-RU" sz="3200" dirty="0">
                <a:latin typeface="Gabriola" panose="04040605051002020D02" pitchFamily="82" charset="0"/>
              </a:rPr>
              <a:t>, </a:t>
            </a:r>
            <a:r>
              <a:rPr lang="ru-RU" sz="3200" dirty="0" err="1">
                <a:latin typeface="Gabriola" panose="04040605051002020D02" pitchFamily="82" charset="0"/>
              </a:rPr>
              <a:t>що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спонукали</a:t>
            </a:r>
            <a:r>
              <a:rPr lang="ru-RU" sz="3200" dirty="0">
                <a:latin typeface="Gabriola" panose="04040605051002020D02" pitchFamily="82" charset="0"/>
              </a:rPr>
              <a:t> мене </a:t>
            </a:r>
            <a:r>
              <a:rPr lang="ru-RU" sz="3200" dirty="0" err="1">
                <a:latin typeface="Gabriola" panose="04040605051002020D02" pitchFamily="82" charset="0"/>
              </a:rPr>
              <a:t>написати</a:t>
            </a:r>
            <a:r>
              <a:rPr lang="ru-RU" sz="3200" dirty="0">
                <a:latin typeface="Gabriola" panose="04040605051002020D02" pitchFamily="82" charset="0"/>
              </a:rPr>
              <a:t> «Землю», </a:t>
            </a:r>
            <a:r>
              <a:rPr lang="ru-RU" sz="3200" dirty="0" err="1">
                <a:latin typeface="Gabriola" panose="04040605051002020D02" pitchFamily="82" charset="0"/>
              </a:rPr>
              <a:t>правдиві</a:t>
            </a:r>
            <a:r>
              <a:rPr lang="ru-RU" sz="3200" dirty="0">
                <a:latin typeface="Gabriola" panose="04040605051002020D02" pitchFamily="82" charset="0"/>
              </a:rPr>
              <a:t>. Особи </a:t>
            </a:r>
            <a:r>
              <a:rPr lang="ru-RU" sz="3200" dirty="0" err="1">
                <a:latin typeface="Gabriola" panose="04040605051002020D02" pitchFamily="82" charset="0"/>
              </a:rPr>
              <a:t>майже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всі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що</a:t>
            </a:r>
            <a:r>
              <a:rPr lang="ru-RU" sz="3200" dirty="0">
                <a:latin typeface="Gabriola" panose="04040605051002020D02" pitchFamily="82" charset="0"/>
              </a:rPr>
              <a:t> до </a:t>
            </a:r>
            <a:r>
              <a:rPr lang="ru-RU" sz="3200" dirty="0" err="1">
                <a:latin typeface="Gabriola" panose="04040605051002020D02" pitchFamily="82" charset="0"/>
              </a:rPr>
              <a:t>одної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також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із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життя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взяті</a:t>
            </a:r>
            <a:r>
              <a:rPr lang="ru-RU" sz="3200" dirty="0">
                <a:latin typeface="Gabriola" panose="04040605051002020D02" pitchFamily="82" charset="0"/>
              </a:rPr>
              <a:t>. Я просто </a:t>
            </a:r>
            <a:r>
              <a:rPr lang="ru-RU" sz="3200" dirty="0" err="1">
                <a:latin typeface="Gabriola" panose="04040605051002020D02" pitchFamily="82" charset="0"/>
              </a:rPr>
              <a:t>фізично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терпіла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під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з'явиськом</a:t>
            </a:r>
            <a:r>
              <a:rPr lang="ru-RU" sz="3200" dirty="0">
                <a:latin typeface="Gabriola" panose="04040605051002020D02" pitchFamily="82" charset="0"/>
              </a:rPr>
              <a:t> тих </a:t>
            </a:r>
            <a:r>
              <a:rPr lang="ru-RU" sz="3200" dirty="0" err="1">
                <a:latin typeface="Gabriola" panose="04040605051002020D02" pitchFamily="82" charset="0"/>
              </a:rPr>
              <a:t>фактів</a:t>
            </a:r>
            <a:r>
              <a:rPr lang="ru-RU" sz="3200" dirty="0">
                <a:latin typeface="Gabriola" panose="04040605051002020D02" pitchFamily="82" charset="0"/>
              </a:rPr>
              <a:t>, і коли писала — ох, як </a:t>
            </a:r>
            <a:r>
              <a:rPr lang="ru-RU" sz="3200" dirty="0" err="1">
                <a:latin typeface="Gabriola" panose="04040605051002020D02" pitchFamily="82" charset="0"/>
              </a:rPr>
              <a:t>хвилями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ридала</a:t>
            </a:r>
            <a:r>
              <a:rPr lang="ru-RU" sz="3200" dirty="0">
                <a:latin typeface="Gabriola" panose="04040605051002020D02" pitchFamily="82" charset="0"/>
              </a:rPr>
              <a:t>!…»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5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80401"/>
            <a:ext cx="6228184" cy="50851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Gabriola" panose="04040605051002020D02" pitchFamily="82" charset="0"/>
              </a:rPr>
              <a:t>«Земля» - </a:t>
            </a:r>
            <a:r>
              <a:rPr lang="ru-RU" sz="3200" dirty="0" err="1" smtClean="0">
                <a:latin typeface="Gabriola" panose="04040605051002020D02" pitchFamily="82" charset="0"/>
              </a:rPr>
              <a:t>це</a:t>
            </a:r>
            <a:r>
              <a:rPr lang="ru-RU" sz="3200" dirty="0" smtClean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соціально-психологічна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повість</a:t>
            </a:r>
            <a:r>
              <a:rPr lang="ru-RU" sz="3200" dirty="0">
                <a:latin typeface="Gabriola" panose="04040605051002020D02" pitchFamily="82" charset="0"/>
              </a:rPr>
              <a:t> Ольги </a:t>
            </a:r>
            <a:r>
              <a:rPr lang="ru-RU" sz="3200" dirty="0" err="1">
                <a:latin typeface="Gabriola" panose="04040605051002020D02" pitchFamily="82" charset="0"/>
              </a:rPr>
              <a:t>Кобилянської</a:t>
            </a:r>
            <a:r>
              <a:rPr lang="ru-RU" sz="3200" dirty="0">
                <a:latin typeface="Gabriola" panose="04040605051002020D02" pitchFamily="82" charset="0"/>
              </a:rPr>
              <a:t>, один </a:t>
            </a:r>
            <a:r>
              <a:rPr lang="ru-RU" sz="3200" dirty="0" err="1">
                <a:latin typeface="Gabriola" panose="04040605051002020D02" pitchFamily="82" charset="0"/>
              </a:rPr>
              <a:t>із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найкращих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творів</a:t>
            </a:r>
            <a:r>
              <a:rPr lang="ru-RU" sz="3200" dirty="0">
                <a:latin typeface="Gabriola" panose="04040605051002020D02" pitchFamily="82" charset="0"/>
              </a:rPr>
              <a:t> про селянство не </a:t>
            </a:r>
            <a:r>
              <a:rPr lang="ru-RU" sz="3200" dirty="0" err="1">
                <a:latin typeface="Gabriola" panose="04040605051002020D02" pitchFamily="82" charset="0"/>
              </a:rPr>
              <a:t>лише</a:t>
            </a:r>
            <a:r>
              <a:rPr lang="ru-RU" sz="3200" dirty="0">
                <a:latin typeface="Gabriola" panose="04040605051002020D02" pitchFamily="82" charset="0"/>
              </a:rPr>
              <a:t> в </a:t>
            </a:r>
            <a:r>
              <a:rPr lang="ru-RU" sz="3200" dirty="0" err="1">
                <a:latin typeface="Gabriola" panose="04040605051002020D02" pitchFamily="82" charset="0"/>
              </a:rPr>
              <a:t>українській</a:t>
            </a:r>
            <a:r>
              <a:rPr lang="ru-RU" sz="3200" dirty="0">
                <a:latin typeface="Gabriola" panose="04040605051002020D02" pitchFamily="82" charset="0"/>
              </a:rPr>
              <a:t>, а й у </a:t>
            </a:r>
            <a:r>
              <a:rPr lang="ru-RU" sz="3200" dirty="0" err="1">
                <a:latin typeface="Gabriola" panose="04040605051002020D02" pitchFamily="82" charset="0"/>
              </a:rPr>
              <a:t>світовій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літературі</a:t>
            </a:r>
            <a:r>
              <a:rPr lang="ru-RU" sz="3200" dirty="0">
                <a:latin typeface="Gabriola" panose="04040605051002020D02" pitchFamily="82" charset="0"/>
              </a:rPr>
              <a:t>. </a:t>
            </a:r>
            <a:r>
              <a:rPr lang="ru-RU" sz="3200" dirty="0" err="1">
                <a:latin typeface="Gabriola" panose="04040605051002020D02" pitchFamily="82" charset="0"/>
              </a:rPr>
              <a:t>Поклавши</a:t>
            </a:r>
            <a:r>
              <a:rPr lang="ru-RU" sz="3200" dirty="0">
                <a:latin typeface="Gabriola" panose="04040605051002020D02" pitchFamily="82" charset="0"/>
              </a:rPr>
              <a:t> в основу </a:t>
            </a:r>
            <a:r>
              <a:rPr lang="ru-RU" sz="3200" dirty="0" err="1">
                <a:latin typeface="Gabriola" panose="04040605051002020D02" pitchFamily="82" charset="0"/>
              </a:rPr>
              <a:t>твору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дійсні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факти</a:t>
            </a:r>
            <a:r>
              <a:rPr lang="ru-RU" sz="3200" dirty="0">
                <a:latin typeface="Gabriola" panose="04040605051002020D02" pitchFamily="82" charset="0"/>
              </a:rPr>
              <a:t>, </a:t>
            </a:r>
            <a:r>
              <a:rPr lang="ru-RU" sz="3200" dirty="0" err="1">
                <a:latin typeface="Gabriola" panose="04040605051002020D02" pitchFamily="82" charset="0"/>
              </a:rPr>
              <a:t>письменниця</a:t>
            </a:r>
            <a:r>
              <a:rPr lang="ru-RU" sz="3200" dirty="0">
                <a:latin typeface="Gabriola" panose="04040605051002020D02" pitchFamily="82" charset="0"/>
              </a:rPr>
              <a:t> створила </a:t>
            </a:r>
            <a:r>
              <a:rPr lang="ru-RU" sz="3200" dirty="0" err="1">
                <a:latin typeface="Gabriola" panose="04040605051002020D02" pitchFamily="82" charset="0"/>
              </a:rPr>
              <a:t>глибоко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індивідуалізовані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образи</a:t>
            </a:r>
            <a:r>
              <a:rPr lang="ru-RU" sz="3200" dirty="0">
                <a:latin typeface="Gabriola" panose="04040605051002020D02" pitchFamily="82" charset="0"/>
              </a:rPr>
              <a:t> селян, </a:t>
            </a:r>
            <a:r>
              <a:rPr lang="ru-RU" sz="3200" dirty="0" err="1">
                <a:latin typeface="Gabriola" panose="04040605051002020D02" pitchFamily="82" charset="0"/>
              </a:rPr>
              <a:t>усім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своїм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єством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пов'язаних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із</a:t>
            </a:r>
            <a:r>
              <a:rPr lang="ru-RU" sz="3200" dirty="0">
                <a:latin typeface="Gabriola" panose="04040605051002020D02" pitchFamily="82" charset="0"/>
              </a:rPr>
              <a:t> землею-</a:t>
            </a:r>
            <a:r>
              <a:rPr lang="ru-RU" sz="3200" dirty="0" err="1">
                <a:latin typeface="Gabriola" panose="04040605051002020D02" pitchFamily="82" charset="0"/>
              </a:rPr>
              <a:t>годувальницею</a:t>
            </a:r>
            <a:r>
              <a:rPr lang="ru-RU" sz="3200" dirty="0">
                <a:latin typeface="Gabriola" panose="04040605051002020D02" pitchFamily="82" charset="0"/>
              </a:rPr>
              <a:t>, </a:t>
            </a:r>
            <a:r>
              <a:rPr lang="ru-RU" sz="3200" dirty="0" err="1">
                <a:latin typeface="Gabriola" panose="04040605051002020D02" pitchFamily="82" charset="0"/>
              </a:rPr>
              <a:t>засвідчила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проникливе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розуміння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їхньої</a:t>
            </a:r>
            <a:r>
              <a:rPr lang="ru-RU" sz="3200" dirty="0">
                <a:latin typeface="Gabriola" panose="04040605051002020D02" pitchFamily="82" charset="0"/>
              </a:rPr>
              <a:t> </a:t>
            </a:r>
            <a:r>
              <a:rPr lang="ru-RU" sz="3200" dirty="0" err="1">
                <a:latin typeface="Gabriola" panose="04040605051002020D02" pitchFamily="82" charset="0"/>
              </a:rPr>
              <a:t>психології</a:t>
            </a:r>
            <a:r>
              <a:rPr lang="ru-RU" sz="3200" dirty="0">
                <a:latin typeface="Gabriola" panose="04040605051002020D02" pitchFamily="82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Gabriola" panose="04040605051002020D02" pitchFamily="82" charset="0"/>
              </a:rPr>
              <a:t>Земля</a:t>
            </a:r>
            <a:endParaRPr lang="ru-RU" b="1" dirty="0">
              <a:latin typeface="Gabriola" panose="04040605051002020D02" pitchFamily="82" charset="0"/>
            </a:endParaRPr>
          </a:p>
        </p:txBody>
      </p:sp>
      <p:pic>
        <p:nvPicPr>
          <p:cNvPr id="3074" name="Picture 2" descr="Земля повість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7987"/>
            <a:ext cx="3131840" cy="4870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61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</TotalTime>
  <Words>363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Hardcover</vt:lpstr>
      <vt:lpstr>Ольга Кобилянська: творчість</vt:lpstr>
      <vt:lpstr>Презентация PowerPoint</vt:lpstr>
      <vt:lpstr>Свіжість і сила таланту на теми духовного розкріпачення жінки.</vt:lpstr>
      <vt:lpstr>Презентация PowerPoint</vt:lpstr>
      <vt:lpstr>Щоденник</vt:lpstr>
      <vt:lpstr>Презентация PowerPoint</vt:lpstr>
      <vt:lpstr>Земля (1895–1901 рр.) — повість</vt:lpstr>
      <vt:lpstr>Презентация PowerPoint</vt:lpstr>
      <vt:lpstr>Земля</vt:lpstr>
      <vt:lpstr>Проблематика твору:</vt:lpstr>
      <vt:lpstr>Презентация PowerPoint</vt:lpstr>
      <vt:lpstr>Цікаві факти</vt:lpstr>
      <vt:lpstr>Твори</vt:lpstr>
      <vt:lpstr>До творчого спадку письменниці належать новели, оповідання, повісті, мініатюри та багато інших творів.</vt:lpstr>
      <vt:lpstr>Екранізації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Ольга Кобилянська: творчість</dc:title>
  <dc:creator>Наталья</dc:creator>
  <cp:lastModifiedBy>Наталья</cp:lastModifiedBy>
  <cp:revision>6</cp:revision>
  <dcterms:created xsi:type="dcterms:W3CDTF">2014-02-05T18:48:33Z</dcterms:created>
  <dcterms:modified xsi:type="dcterms:W3CDTF">2014-02-05T19:47:06Z</dcterms:modified>
</cp:coreProperties>
</file>