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>
      <p:cViewPr varScale="1">
        <p:scale>
          <a:sx n="84" d="100"/>
          <a:sy n="84" d="100"/>
        </p:scale>
        <p:origin x="-139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1;&#1080;&#1079;&#1072;\Downloads\&#1051;&#1110;&#1085;&#1072;%20&#1050;&#1086;&#1089;&#1090;&#1077;&#1085;&#1082;&#1086;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1;&#1080;&#1079;&#1072;\Downloads\&#1051;&#1110;&#1085;&#1072;%20&#1050;&#1086;&#1089;&#1090;&#1077;&#1085;&#1082;&#1086;%20&#1085;&#1072;&#1076;&#1088;&#1091;&#1082;&#1091;&#1074;&#1072;&#1083;&#1072;%20&#1089;&#1074;&#1110;&#1081;%20&#1087;&#1077;&#1088;&#1096;&#1080;&#1081;%20&#1087;&#1088;&#1086;&#1079;&#1086;&#1074;&#1080;&#1081;%20&#1088;&#1086;&#1084;&#1072;&#1085;%20-%20&#1047;&#1072;&#1087;&#1080;&#1089;&#1082;&#1080;%20&#1091;&#1082;&#1088;&#1072;&#1111;&#1085;&#1089;&#1100;&#1082;&#1086;&#1075;&#1086;%20&#1089;&#1072;&#1084;&#1072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file:///D:\&#1051;&#1080;&#1079;&#1072;\Downloads\&#9679;%20&#1042;&#1110;&#1090;&#1072;&#1083;&#1110;&#1081;%20&#1050;&#1086;&#1079;&#1083;&#1086;&#1074;&#1089;&#1100;&#1082;&#1080;&#1081;%20-%20&#1030;%20&#1074;&#1089;&#1077;%20&#1085;&#1072;%20&#1089;&#1074;&#1110;&#1090;&#1110;%20&#1090;&#1088;&#1077;&#1073;&#1072;%20&#1087;&#1077;&#1088;&#1077;&#1078;&#1080;&#1090;&#1080;,%20&#1030;%20&#1082;&#1086;&#1078;&#1077;&#1085;%20&#1092;&#1110;&#1085;&#1110;&#1096;%20-%20&#1094;&#1077;,%20&#1087;&#1086;%20&#1089;&#1091;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D:\&#1051;&#1080;&#1079;&#1072;\Downloads\&#1095;&#1080;&#1090;&#1072;&#1108;%20Fialkora%20Mikitenko%20-%20&#1046;&#1080;&#1090;&#1090;&#1103;%20&#1110;&#1076;&#1077;%20&#1110;%20&#1074;&#1089;&#1077;%20&#1073;&#1077;&#1079;%20&#1082;&#1086;&#1088;&#1077;&#1082;&#1090;&#1091;&#1088;%20-%20&#1051;&#1110;&#1085;&#1072;%20&#1050;&#1086;&#1089;&#1090;&#1077;&#1085;&#1082;&#1086;.mp3" TargetMode="External"/><Relationship Id="rId1" Type="http://schemas.openxmlformats.org/officeDocument/2006/relationships/audio" Target="file:///D:\&#1051;&#1080;&#1079;&#1072;\Downloads\&#1041;&#1086;&#1075;&#1076;&#1072;&#1085;%20&#1057;&#1090;&#1091;&#1087;&#1082;&#1072;%20-%20&#1050;&#1088;&#1080;&#1083;&#1072;%20%5b&#1051;&#1110;&#1085;&#1072;%20&#1050;&#1086;&#1089;&#1090;&#1077;&#1085;&#1082;&#1086;%5d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53854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«Життя та творчість Ліни Костенко»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14884"/>
            <a:ext cx="6400800" cy="1752600"/>
          </a:xfrm>
        </p:spPr>
        <p:txBody>
          <a:bodyPr/>
          <a:lstStyle/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 студентка 412 групи </a:t>
            </a:r>
          </a:p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Шевченко Єлізавета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Ліна Костенко Біобібліографічний покажчик укладач А. І. Март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318" name="Picture 6" descr="Стена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85728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Сім'я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Чоловіки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Єжи-Ян</a:t>
            </a:r>
            <a:r>
              <a:rPr lang="ru-RU" dirty="0" smtClean="0"/>
              <a:t> </a:t>
            </a:r>
            <a:r>
              <a:rPr lang="ru-RU" dirty="0" smtClean="0"/>
              <a:t>Пахльовський</a:t>
            </a:r>
            <a:r>
              <a:rPr lang="ru-RU" dirty="0" smtClean="0"/>
              <a:t> (1930–2012), </a:t>
            </a:r>
            <a:r>
              <a:rPr lang="ru-RU" dirty="0" smtClean="0"/>
              <a:t>польський</a:t>
            </a:r>
            <a:r>
              <a:rPr lang="ru-RU" dirty="0" smtClean="0"/>
              <a:t> </a:t>
            </a:r>
            <a:r>
              <a:rPr lang="ru-RU" dirty="0" smtClean="0"/>
              <a:t>письменник</a:t>
            </a:r>
            <a:r>
              <a:rPr lang="ru-RU" dirty="0" smtClean="0"/>
              <a:t>, однокурсник Л.Костенко </a:t>
            </a:r>
            <a:r>
              <a:rPr lang="ru-RU" dirty="0" smtClean="0"/>
              <a:t>під</a:t>
            </a:r>
            <a:r>
              <a:rPr lang="ru-RU" dirty="0" smtClean="0"/>
              <a:t> час </a:t>
            </a:r>
            <a:r>
              <a:rPr lang="ru-RU" dirty="0" smtClean="0"/>
              <a:t>навчання</a:t>
            </a:r>
            <a:r>
              <a:rPr lang="ru-RU" dirty="0" smtClean="0"/>
              <a:t> у </a:t>
            </a:r>
            <a:r>
              <a:rPr lang="ru-RU" dirty="0" smtClean="0"/>
              <a:t>Московському</a:t>
            </a:r>
            <a:r>
              <a:rPr lang="ru-RU" dirty="0" smtClean="0"/>
              <a:t> </a:t>
            </a:r>
            <a:r>
              <a:rPr lang="ru-RU" dirty="0" smtClean="0"/>
              <a:t>літературному</a:t>
            </a:r>
            <a:r>
              <a:rPr lang="ru-RU" dirty="0" smtClean="0"/>
              <a:t> </a:t>
            </a:r>
            <a:r>
              <a:rPr lang="ru-RU" dirty="0" smtClean="0"/>
              <a:t>інституті</a:t>
            </a:r>
            <a:r>
              <a:rPr lang="ru-RU" dirty="0" smtClean="0"/>
              <a:t> імені О. М. </a:t>
            </a:r>
            <a:r>
              <a:rPr lang="ru-RU" dirty="0" smtClean="0"/>
              <a:t>Горького</a:t>
            </a:r>
            <a:endParaRPr lang="ru-RU" dirty="0" smtClean="0"/>
          </a:p>
          <a:p>
            <a:r>
              <a:rPr lang="ru-RU" dirty="0" smtClean="0"/>
              <a:t>Цвіркунов Василь Васильович, керівник Київської кіностудії імені Довженка у 1960-х </a:t>
            </a:r>
            <a:r>
              <a:rPr lang="ru-RU" dirty="0" smtClean="0"/>
              <a:t>рр.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Діти:</a:t>
            </a:r>
          </a:p>
          <a:p>
            <a:r>
              <a:rPr lang="ru-RU" dirty="0" smtClean="0"/>
              <a:t>Пахльовська Оксана Єжи-Янівна, культуролог</a:t>
            </a:r>
          </a:p>
          <a:p>
            <a:r>
              <a:rPr lang="ru-RU" dirty="0" smtClean="0"/>
              <a:t>Цвіркунов Василь Васильович-молодший (народився 28 травня 1969 року), програміст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85728"/>
            <a:ext cx="78581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Твори: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Проміння землі» (1957)</a:t>
            </a:r>
          </a:p>
          <a:p>
            <a:r>
              <a:rPr lang="ru-RU" dirty="0" smtClean="0"/>
              <a:t>«Вітрила» (1958)</a:t>
            </a:r>
          </a:p>
          <a:p>
            <a:r>
              <a:rPr lang="ru-RU" dirty="0" smtClean="0"/>
              <a:t>«Мандрівки серця» (1961)</a:t>
            </a:r>
          </a:p>
          <a:p>
            <a:r>
              <a:rPr lang="ru-RU" dirty="0" smtClean="0"/>
              <a:t>«Зоряний інтеграл» (1963, набір «розсипано</a:t>
            </a:r>
            <a:r>
              <a:rPr lang="ru-RU" dirty="0" smtClean="0"/>
              <a:t>»)</a:t>
            </a:r>
            <a:endParaRPr lang="ru-RU" dirty="0" smtClean="0"/>
          </a:p>
          <a:p>
            <a:r>
              <a:rPr lang="ru-RU" dirty="0" smtClean="0"/>
              <a:t>«Княжа гора» (1972, збірка не вийшла через заборону з боку радянської цензури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«Над берегами вічної ріки» (1977)</a:t>
            </a:r>
          </a:p>
          <a:p>
            <a:r>
              <a:rPr lang="ru-RU" dirty="0" smtClean="0"/>
              <a:t>«Маруся Чурай» (1979)</a:t>
            </a:r>
          </a:p>
          <a:p>
            <a:r>
              <a:rPr lang="ru-RU" dirty="0" smtClean="0"/>
              <a:t>«Неповнорність» (1980)</a:t>
            </a:r>
          </a:p>
          <a:p>
            <a:r>
              <a:rPr lang="ru-RU" dirty="0" smtClean="0"/>
              <a:t>«Сад нетанучих скульптур» (1987)</a:t>
            </a:r>
          </a:p>
          <a:p>
            <a:r>
              <a:rPr lang="ru-RU" dirty="0" smtClean="0"/>
              <a:t>«Бузиновий цар» (1987) — для дітей</a:t>
            </a:r>
          </a:p>
          <a:p>
            <a:r>
              <a:rPr lang="ru-RU" dirty="0" smtClean="0"/>
              <a:t>«Вибране» (1987)</a:t>
            </a:r>
          </a:p>
          <a:p>
            <a:r>
              <a:rPr lang="ru-RU" dirty="0" smtClean="0"/>
              <a:t>«Інкрустації» (1994, видання італійською мовою, відзначене премією Петрарки)</a:t>
            </a:r>
          </a:p>
          <a:p>
            <a:r>
              <a:rPr lang="ru-RU" dirty="0" smtClean="0"/>
              <a:t>«Берестечко» (Київ: Либідь, 1999, перевидання 2010)</a:t>
            </a:r>
          </a:p>
          <a:p>
            <a:r>
              <a:rPr lang="ru-RU" dirty="0" smtClean="0"/>
              <a:t>«Гуманітарна аура нації, або Дефект головного дзеркала», лекція в Києво-Могилянській академії (Київ: Видавничий дім НаУКМА, 1999)</a:t>
            </a:r>
          </a:p>
          <a:p>
            <a:r>
              <a:rPr lang="ru-RU" dirty="0" smtClean="0"/>
              <a:t>«Гіацинтове сонце» (Київ: Либідь, 2010, вибране)</a:t>
            </a:r>
          </a:p>
          <a:p>
            <a:r>
              <a:rPr lang="ru-RU" dirty="0" smtClean="0"/>
              <a:t>«Записки українського самашедшого» (Київ: А-ба-ба-га-ла-ма-га, 2010)</a:t>
            </a:r>
          </a:p>
          <a:p>
            <a:r>
              <a:rPr lang="ru-RU" dirty="0" smtClean="0"/>
              <a:t>«Річка Геракліта» (Київ: Либідь, 2011, вибране, а також нові вірші)</a:t>
            </a:r>
          </a:p>
          <a:p>
            <a:r>
              <a:rPr lang="ru-RU" dirty="0" smtClean="0"/>
              <a:t>«Мадонна перехресть» (Київ: Либідь, 2011, нові, а також раніше не друковані поезії різних років)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7786742" cy="7200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Романи</a:t>
            </a:r>
          </a:p>
          <a:p>
            <a:r>
              <a:rPr lang="ru-RU" sz="1600" dirty="0" smtClean="0"/>
              <a:t>Маруся Чурай, роман у віршах</a:t>
            </a:r>
          </a:p>
          <a:p>
            <a:r>
              <a:rPr lang="ru-RU" sz="1600" dirty="0" smtClean="0"/>
              <a:t>«Записки українського самашедшого» (Київ, А-ба-ба-га-ла-ма-га, 2010)[19]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Поеми</a:t>
            </a:r>
          </a:p>
          <a:p>
            <a:r>
              <a:rPr lang="ru-RU" sz="1600" dirty="0" smtClean="0"/>
              <a:t>Берестечко</a:t>
            </a:r>
          </a:p>
          <a:p>
            <a:r>
              <a:rPr lang="ru-RU" sz="1600" dirty="0" smtClean="0"/>
              <a:t>Дума про братів Неазовських</a:t>
            </a:r>
          </a:p>
          <a:p>
            <a:r>
              <a:rPr lang="ru-RU" sz="1600" dirty="0" smtClean="0"/>
              <a:t>Скіфська одіссея</a:t>
            </a:r>
          </a:p>
          <a:p>
            <a:r>
              <a:rPr lang="ru-RU" sz="1600" dirty="0" smtClean="0"/>
              <a:t>Сніг у Флоренції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Поезії</a:t>
            </a:r>
          </a:p>
          <a:p>
            <a:r>
              <a:rPr lang="ru-RU" sz="1600" dirty="0" smtClean="0"/>
              <a:t>«Вже почалось, мабуть, майбутнє…»</a:t>
            </a:r>
          </a:p>
          <a:p>
            <a:r>
              <a:rPr lang="ru-RU" sz="1600" dirty="0" smtClean="0"/>
              <a:t>Віяло мадам Полетики</a:t>
            </a:r>
          </a:p>
          <a:p>
            <a:r>
              <a:rPr lang="ru-RU" sz="1600" dirty="0" smtClean="0"/>
              <a:t>«Життя іде, і все без коректур…»</a:t>
            </a:r>
          </a:p>
          <a:p>
            <a:r>
              <a:rPr lang="ru-RU" sz="1600" dirty="0" smtClean="0"/>
              <a:t>«На конвертики хат літо клеїть віконця, як марки…»</a:t>
            </a:r>
          </a:p>
          <a:p>
            <a:r>
              <a:rPr lang="ru-RU" sz="1600" dirty="0" smtClean="0"/>
              <a:t>«Моя любове! Я перед тобою…»</a:t>
            </a:r>
          </a:p>
          <a:p>
            <a:r>
              <a:rPr lang="ru-RU" sz="1600" dirty="0" smtClean="0"/>
              <a:t>«Мій перший вірш написаний в окопі…»</a:t>
            </a:r>
          </a:p>
          <a:p>
            <a:r>
              <a:rPr lang="ru-RU" sz="1600" dirty="0" smtClean="0"/>
              <a:t>«Очима ти сказав мені: люблю…»</a:t>
            </a:r>
          </a:p>
          <a:p>
            <a:r>
              <a:rPr lang="ru-RU" sz="1600" dirty="0" smtClean="0"/>
              <a:t>Пастораль ХХ сторіччя</a:t>
            </a:r>
          </a:p>
          <a:p>
            <a:r>
              <a:rPr lang="ru-RU" sz="1600" dirty="0" smtClean="0"/>
              <a:t>Пелюстки старовинного романсу</a:t>
            </a:r>
          </a:p>
          <a:p>
            <a:r>
              <a:rPr lang="ru-RU" sz="1600" dirty="0" smtClean="0"/>
              <a:t>Пісенька з варіаціями</a:t>
            </a:r>
          </a:p>
          <a:p>
            <a:r>
              <a:rPr lang="ru-RU" sz="1600" dirty="0" smtClean="0"/>
              <a:t>«Послухаю цей дощ. Підкрався і шумить…»</a:t>
            </a:r>
          </a:p>
          <a:p>
            <a:r>
              <a:rPr lang="ru-RU" sz="1600" dirty="0" smtClean="0"/>
              <a:t>«Розкажу тобі думку таємну…»</a:t>
            </a:r>
          </a:p>
          <a:p>
            <a:r>
              <a:rPr lang="ru-RU" sz="1600" dirty="0" smtClean="0"/>
              <a:t>Світлий сонет</a:t>
            </a:r>
          </a:p>
          <a:p>
            <a:r>
              <a:rPr lang="ru-RU" sz="1600" dirty="0" smtClean="0"/>
              <a:t>«Старенька жінко, Магдо чи Луїзо!…»</a:t>
            </a:r>
          </a:p>
          <a:p>
            <a:r>
              <a:rPr lang="ru-RU" sz="1600" dirty="0" smtClean="0"/>
              <a:t>«Тут обелісків ціла рота…»</a:t>
            </a:r>
          </a:p>
          <a:p>
            <a:r>
              <a:rPr lang="ru-RU" sz="1600" dirty="0" smtClean="0"/>
              <a:t>Українське Альфреско</a:t>
            </a:r>
          </a:p>
          <a:p>
            <a:r>
              <a:rPr lang="ru-RU" sz="1600" dirty="0" smtClean="0"/>
              <a:t>«Умирають майстри…»</a:t>
            </a:r>
          </a:p>
          <a:p>
            <a:r>
              <a:rPr lang="ru-RU" sz="1600" dirty="0" smtClean="0"/>
              <a:t>«Хай буде легко. Дотиком пера…»</a:t>
            </a:r>
          </a:p>
          <a:p>
            <a:r>
              <a:rPr lang="ru-RU" sz="1600" dirty="0" smtClean="0"/>
              <a:t>«Чекаю дня, коли тобі скажу…»</a:t>
            </a:r>
            <a:endParaRPr lang="ru-RU" sz="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ukrgazeta.eu/images/ukrgazeta13/novyny/img_0924m.jpg?v2.0b149r1?v2.0b145r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798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Wall V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-142900"/>
            <a:ext cx="4786346" cy="7000900"/>
          </a:xfrm>
          <a:prstGeom prst="rect">
            <a:avLst/>
          </a:prstGeom>
          <a:noFill/>
        </p:spPr>
      </p:pic>
      <p:pic>
        <p:nvPicPr>
          <p:cNvPr id="38916" name="Picture 4" descr="Поезія - Любов Бенедишин - Хист - Поетичні майстер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715436" cy="685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ПІСЕНЬКА З ВАРІАЦІЯМИ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50" dirty="0" smtClean="0"/>
              <a:t>І все на світі треба пережити, </a:t>
            </a:r>
            <a:br>
              <a:rPr lang="ru-RU" sz="1450" dirty="0" smtClean="0"/>
            </a:br>
            <a:r>
              <a:rPr lang="ru-RU" sz="1450" dirty="0" smtClean="0"/>
              <a:t>І кожен фініш – це, по суті, старт, </a:t>
            </a:r>
            <a:br>
              <a:rPr lang="ru-RU" sz="1450" dirty="0" smtClean="0"/>
            </a:br>
            <a:r>
              <a:rPr lang="ru-RU" sz="1450" dirty="0" smtClean="0"/>
              <a:t>І наперед не треба ворожити, </a:t>
            </a:r>
            <a:br>
              <a:rPr lang="ru-RU" sz="1450" dirty="0" smtClean="0"/>
            </a:br>
            <a:r>
              <a:rPr lang="ru-RU" sz="1450" dirty="0" smtClean="0"/>
              <a:t>І за минулим плакати не варт. </a:t>
            </a:r>
            <a:br>
              <a:rPr lang="ru-RU" sz="1450" dirty="0" smtClean="0"/>
            </a:br>
            <a:r>
              <a:rPr lang="ru-RU" sz="1450" dirty="0" smtClean="0"/>
              <a:t>Тож </a:t>
            </a:r>
            <a:r>
              <a:rPr lang="ru-RU" sz="1450" dirty="0" smtClean="0"/>
              <a:t>веселімось, людоньки, на людях, </a:t>
            </a:r>
            <a:br>
              <a:rPr lang="ru-RU" sz="1450" dirty="0" smtClean="0"/>
            </a:br>
            <a:r>
              <a:rPr lang="ru-RU" sz="1450" dirty="0" smtClean="0"/>
              <a:t>Хай меле млин свою одвічну дерть. </a:t>
            </a:r>
            <a:br>
              <a:rPr lang="ru-RU" sz="1450" dirty="0" smtClean="0"/>
            </a:br>
            <a:r>
              <a:rPr lang="ru-RU" sz="1450" dirty="0" smtClean="0"/>
              <a:t>Застряло серце, мов осколок в грудях, </a:t>
            </a:r>
            <a:br>
              <a:rPr lang="ru-RU" sz="1450" dirty="0" smtClean="0"/>
            </a:br>
            <a:r>
              <a:rPr lang="ru-RU" sz="1450" dirty="0" smtClean="0"/>
              <a:t>Нічого, все це вилікує смерть. </a:t>
            </a:r>
            <a:br>
              <a:rPr lang="ru-RU" sz="1450" dirty="0" smtClean="0"/>
            </a:br>
            <a:r>
              <a:rPr lang="ru-RU" sz="1450" dirty="0" smtClean="0"/>
              <a:t>Хай </a:t>
            </a:r>
            <a:r>
              <a:rPr lang="ru-RU" sz="1450" dirty="0" smtClean="0"/>
              <a:t>буде все небачене побачено, </a:t>
            </a:r>
            <a:br>
              <a:rPr lang="ru-RU" sz="1450" dirty="0" smtClean="0"/>
            </a:br>
            <a:r>
              <a:rPr lang="ru-RU" sz="1450" dirty="0" smtClean="0"/>
              <a:t>Хай буде все пробачене пробачено, </a:t>
            </a:r>
            <a:br>
              <a:rPr lang="ru-RU" sz="1450" dirty="0" smtClean="0"/>
            </a:br>
            <a:r>
              <a:rPr lang="ru-RU" sz="1450" dirty="0" smtClean="0"/>
              <a:t>Хай буде вік прожито, як належить, </a:t>
            </a:r>
            <a:br>
              <a:rPr lang="ru-RU" sz="1450" dirty="0" smtClean="0"/>
            </a:br>
            <a:r>
              <a:rPr lang="ru-RU" sz="1450" dirty="0" smtClean="0"/>
              <a:t>На жаль, від нас нічого не залежить... </a:t>
            </a:r>
            <a:br>
              <a:rPr lang="ru-RU" sz="1450" dirty="0" smtClean="0"/>
            </a:br>
            <a:r>
              <a:rPr lang="ru-RU" sz="1450" dirty="0" smtClean="0"/>
              <a:t>А </a:t>
            </a:r>
            <a:r>
              <a:rPr lang="ru-RU" sz="1450" dirty="0" smtClean="0"/>
              <a:t>треба жити. Якось треба жити. </a:t>
            </a:r>
            <a:br>
              <a:rPr lang="ru-RU" sz="1450" dirty="0" smtClean="0"/>
            </a:br>
            <a:r>
              <a:rPr lang="ru-RU" sz="1450" dirty="0" smtClean="0"/>
              <a:t>Це зветься досвід, витримка і гарт. </a:t>
            </a:r>
            <a:br>
              <a:rPr lang="ru-RU" sz="1450" dirty="0" smtClean="0"/>
            </a:br>
            <a:r>
              <a:rPr lang="ru-RU" sz="1450" dirty="0" smtClean="0"/>
              <a:t>І наперед не треба ворожити, </a:t>
            </a:r>
            <a:br>
              <a:rPr lang="ru-RU" sz="1450" dirty="0" smtClean="0"/>
            </a:br>
            <a:r>
              <a:rPr lang="ru-RU" sz="1450" dirty="0" smtClean="0"/>
              <a:t>І за минулим плакати не варт. </a:t>
            </a:r>
            <a:br>
              <a:rPr lang="ru-RU" sz="1450" dirty="0" smtClean="0"/>
            </a:br>
            <a:r>
              <a:rPr lang="ru-RU" sz="1450" dirty="0" smtClean="0"/>
              <a:t>Отак </a:t>
            </a:r>
            <a:r>
              <a:rPr lang="ru-RU" sz="1450" dirty="0" smtClean="0"/>
              <a:t>як є. А може бути й гірше, </a:t>
            </a:r>
            <a:br>
              <a:rPr lang="ru-RU" sz="1450" dirty="0" smtClean="0"/>
            </a:br>
            <a:r>
              <a:rPr lang="ru-RU" sz="1450" dirty="0" smtClean="0"/>
              <a:t>А може бути зовсім, зовсім зле. </a:t>
            </a:r>
            <a:br>
              <a:rPr lang="ru-RU" sz="1450" dirty="0" smtClean="0"/>
            </a:br>
            <a:r>
              <a:rPr lang="ru-RU" sz="1450" dirty="0" smtClean="0"/>
              <a:t>А поки розум од біди не згірк ще, – </a:t>
            </a:r>
            <a:br>
              <a:rPr lang="ru-RU" sz="1450" dirty="0" smtClean="0"/>
            </a:br>
            <a:r>
              <a:rPr lang="ru-RU" sz="1450" dirty="0" smtClean="0"/>
              <a:t>Не будь рабом і смійся як Рабле! </a:t>
            </a:r>
            <a:br>
              <a:rPr lang="ru-RU" sz="1450" dirty="0" smtClean="0"/>
            </a:br>
            <a:r>
              <a:rPr lang="ru-RU" sz="1450" dirty="0" smtClean="0"/>
              <a:t>Тож </a:t>
            </a:r>
            <a:r>
              <a:rPr lang="ru-RU" sz="1450" dirty="0" smtClean="0"/>
              <a:t>веселімось, людоньки, на людях, </a:t>
            </a:r>
            <a:br>
              <a:rPr lang="ru-RU" sz="1450" dirty="0" smtClean="0"/>
            </a:br>
            <a:r>
              <a:rPr lang="ru-RU" sz="1450" dirty="0" smtClean="0"/>
              <a:t>Хай меле млин свою одвічну дерть. </a:t>
            </a:r>
            <a:br>
              <a:rPr lang="ru-RU" sz="1450" dirty="0" smtClean="0"/>
            </a:br>
            <a:r>
              <a:rPr lang="ru-RU" sz="1450" dirty="0" smtClean="0"/>
              <a:t>Застряло серце, мов осколок в грудях, </a:t>
            </a:r>
            <a:br>
              <a:rPr lang="ru-RU" sz="1450" dirty="0" smtClean="0"/>
            </a:br>
            <a:r>
              <a:rPr lang="ru-RU" sz="1450" dirty="0" smtClean="0"/>
              <a:t>Нічого, все це вилікує смерть. </a:t>
            </a:r>
            <a:br>
              <a:rPr lang="ru-RU" sz="1450" dirty="0" smtClean="0"/>
            </a:br>
            <a:r>
              <a:rPr lang="ru-RU" sz="1450" dirty="0" smtClean="0"/>
              <a:t>Хай </a:t>
            </a:r>
            <a:r>
              <a:rPr lang="ru-RU" sz="1450" dirty="0" smtClean="0"/>
              <a:t>буде все небачене побачено, </a:t>
            </a:r>
            <a:br>
              <a:rPr lang="ru-RU" sz="1450" dirty="0" smtClean="0"/>
            </a:br>
            <a:r>
              <a:rPr lang="ru-RU" sz="1450" dirty="0" smtClean="0"/>
              <a:t>Хай буде все пробачене пробачено. </a:t>
            </a:r>
            <a:br>
              <a:rPr lang="ru-RU" sz="1450" dirty="0" smtClean="0"/>
            </a:br>
            <a:r>
              <a:rPr lang="ru-RU" sz="1450" dirty="0" smtClean="0"/>
              <a:t>Єдине, що від нас іще залежить, – </a:t>
            </a:r>
            <a:br>
              <a:rPr lang="ru-RU" sz="1450" dirty="0" smtClean="0"/>
            </a:br>
            <a:r>
              <a:rPr lang="ru-RU" sz="1450" dirty="0" smtClean="0"/>
              <a:t>Принаймні вік прожити як належить. </a:t>
            </a:r>
            <a:endParaRPr lang="ru-RU" sz="145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Ліна Костенк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Ліна Костенко надрукувала свій перший прозовий роман - Записки українського сам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history.org.ua/EHU/K/Kostenko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32861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Л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vi-VN" sz="3200" b="1" dirty="0" smtClean="0">
                <a:solidFill>
                  <a:srgbClr val="FF0000"/>
                </a:solidFill>
              </a:rPr>
              <a:t>на Вас</a:t>
            </a:r>
            <a:r>
              <a:rPr lang="uk-UA" sz="3200" b="1" dirty="0" smtClean="0">
                <a:solidFill>
                  <a:srgbClr val="FF0000"/>
                </a:solidFill>
              </a:rPr>
              <a:t>и</a:t>
            </a:r>
            <a:r>
              <a:rPr lang="vi-VN" sz="3200" b="1" dirty="0" smtClean="0">
                <a:solidFill>
                  <a:srgbClr val="FF0000"/>
                </a:solidFill>
              </a:rPr>
              <a:t>лівна Кост</a:t>
            </a:r>
            <a:r>
              <a:rPr lang="uk-UA" sz="3200" b="1" dirty="0" smtClean="0">
                <a:solidFill>
                  <a:srgbClr val="FF0000"/>
                </a:solidFill>
              </a:rPr>
              <a:t>е</a:t>
            </a:r>
            <a:r>
              <a:rPr lang="vi-VN" sz="3200" b="1" dirty="0" smtClean="0">
                <a:solidFill>
                  <a:srgbClr val="FF0000"/>
                </a:solidFill>
              </a:rPr>
              <a:t>нко</a:t>
            </a:r>
            <a:r>
              <a:rPr lang="uk-UA" sz="3200" b="1" dirty="0" smtClean="0">
                <a:solidFill>
                  <a:srgbClr val="FF0000"/>
                </a:solidFill>
              </a:rPr>
              <a:t> –</a:t>
            </a:r>
          </a:p>
          <a:p>
            <a:r>
              <a:rPr lang="ru-RU" sz="3200" dirty="0" smtClean="0"/>
              <a:t>українська письменниця-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шістдесятниця</a:t>
            </a:r>
            <a:r>
              <a:rPr lang="ru-RU" sz="3200" dirty="0" smtClean="0"/>
              <a:t>, поетеса.</a:t>
            </a:r>
            <a:r>
              <a:rPr lang="uk-UA" sz="3200" b="1" dirty="0" smtClean="0"/>
              <a:t>  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vi-VN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нитки - Самое интересное в блог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71464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50082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Ліна Василівна Костенко </a:t>
            </a:r>
            <a:r>
              <a:rPr lang="ru-RU" sz="2000" dirty="0" smtClean="0">
                <a:solidFill>
                  <a:srgbClr val="FF0000"/>
                </a:solidFill>
              </a:rPr>
              <a:t>народилася 19 березня 1930 р. </a:t>
            </a:r>
            <a:r>
              <a:rPr lang="ru-RU" sz="2000" dirty="0" smtClean="0"/>
              <a:t>у м. Ржищеві на Київщині. Батьки майбутньої поетеси вчителювали й з ранніх літ прищеплювали дитині високі моральні, етичні та естетичні смаки, подавали літературні, фольклорні та історичні взірці для наслідування. На все життя Ліна перед собою мала приклад батька — </a:t>
            </a:r>
            <a:r>
              <a:rPr lang="ru-RU" sz="2000" dirty="0" smtClean="0">
                <a:solidFill>
                  <a:srgbClr val="FF0000"/>
                </a:solidFill>
              </a:rPr>
              <a:t>Василя Костенка</a:t>
            </a:r>
            <a:r>
              <a:rPr lang="ru-RU" sz="2000" dirty="0" smtClean="0"/>
              <a:t>, поліглота-самородка (він знав 12 мов), педагога від Бога, який за потреби міг на найвищому рівні викладати всі предмети у школі</a:t>
            </a:r>
            <a:r>
              <a:rPr lang="ru-RU" sz="2000" dirty="0" smtClean="0"/>
              <a:t>.</a:t>
            </a:r>
            <a:r>
              <a:rPr lang="ru-RU" sz="2000" dirty="0" smtClean="0"/>
              <a:t> У </a:t>
            </a:r>
            <a:r>
              <a:rPr lang="ru-RU" sz="2000" dirty="0" smtClean="0">
                <a:solidFill>
                  <a:srgbClr val="FF0000"/>
                </a:solidFill>
              </a:rPr>
              <a:t>1936 р. </a:t>
            </a:r>
            <a:r>
              <a:rPr lang="ru-RU" sz="2000" dirty="0" smtClean="0"/>
              <a:t>родина переїхала до Києва, де Ліна закінчила школу на Куренівці і ще школяркою почала відвідувати літературну студію при журналі «Дніпро», який редагував Андрій Малишко.</a:t>
            </a:r>
          </a:p>
          <a:p>
            <a:r>
              <a:rPr lang="ru-RU" sz="2000" dirty="0" smtClean="0"/>
              <a:t>Одного страшного дня було заарештовано батька та забрано від сім'ї на цілих десять років. Маленька Ліна тоді ще й не уявляла, що таке бути дочкою «ворога народу», вона просто не могла змиритися в душі, за що і чому її такого доброго, розумного, інтелігентного татка так безцеремонно й брутально принизили, відірвали від неї і матері.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ukrlitzno.com.ua/wp-content/uploads/2013/02/%D0%9B%D1%96%D0%BD%D0%B0-%D0%9A%D0%BE%D1%81%D1%82%D0%B5%D0%BD%D0%BA%D0%BE-%D0%B6%D0%B8%D1%82%D1%82%D1%94%D0%B2%D0%B8%D0%B9-%D1%82%D0%B0-%D1%82%D0%B2%D0%BE%D1%80%D1%87%D0%B8%D0%B9-%D1%88%D0%BB%D1%8F%D1%8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9" y="0"/>
            <a:ext cx="378618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528638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1946 р. були опубліковані перші вірші Ліни. Дівчина вступила до Київського педагогічного інституту ім. М. Горького (тепер педагогічний університет ім. М. Драгоманова), але залишила його і поїхала навчатися в Московський літературний інститут ім. М. Горького.</a:t>
            </a:r>
          </a:p>
          <a:p>
            <a:r>
              <a:rPr lang="ru-RU" sz="2000" dirty="0" smtClean="0"/>
              <a:t>Ліна Костенко закінчила інститут у 1956 р., а наступного року вийшла </a:t>
            </a:r>
            <a:r>
              <a:rPr lang="ru-RU" sz="2000" u="sng" dirty="0" smtClean="0"/>
              <a:t>перша книжка її поезій </a:t>
            </a:r>
            <a:r>
              <a:rPr lang="ru-RU" sz="2000" dirty="0" smtClean="0">
                <a:solidFill>
                  <a:srgbClr val="FF0000"/>
                </a:solidFill>
              </a:rPr>
              <a:t>«Проміння землі». </a:t>
            </a:r>
            <a:r>
              <a:rPr lang="ru-RU" sz="2000" dirty="0" smtClean="0"/>
              <a:t>Друга збірка «Вітрила» була опублікована в 1958 р., згодом — збірка «Мандрівки серця» (1961 р.).</a:t>
            </a:r>
          </a:p>
          <a:p>
            <a:r>
              <a:rPr lang="ru-RU" sz="2000" dirty="0" smtClean="0"/>
              <a:t>У 1962 р. збірка «Зоряний інтеграл» була розсипана ідеологічною цензурою і світу не побачила. Ще одна збірка «Княжа гора» була розсипана у 1972 р. Це не було дивним, адже звучання поезій збірки було настільки сміливим для того часу, що не можна навіть уявити, що ці твори могли бути</a:t>
            </a:r>
          </a:p>
          <a:p>
            <a:r>
              <a:rPr lang="ru-RU" sz="2000" dirty="0" smtClean="0"/>
              <a:t>надрукованими.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greatest.com.ua/files/main/main_kostenko_lina_fa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78618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50720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Поетичному слову Ліни Костенко було оголошено заборону, її твори не виходили окремими виданнями до 1977 року, до появи збірки «Над берегами вічної ріки». Твори й навіть саме ім'я авторки зникли зі сторінок періодики. Поетеса писала «в шухляду». Це тоді були написані й «Берестечко», і </a:t>
            </a:r>
            <a:r>
              <a:rPr lang="ru-RU" sz="2400" dirty="0" smtClean="0">
                <a:solidFill>
                  <a:srgbClr val="FF0000"/>
                </a:solidFill>
              </a:rPr>
              <a:t>«Маруся Чурай»</a:t>
            </a:r>
            <a:r>
              <a:rPr lang="ru-RU" sz="2400" dirty="0" smtClean="0"/>
              <a:t>, і вірші, що склали книжки «Над берегами вічної ріки» та «Неповторність». У 1963 р. разом із А. Добровольським Ліна Костенко створила сценарій фільму «Перевірте свої годинники».</a:t>
            </a:r>
            <a:endParaRPr lang="ru-RU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s416717.vk.me/v416717600/67e5/CZ3vnxjGjx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4929222" cy="695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1964-1965 </a:t>
            </a:r>
            <a:r>
              <a:rPr lang="ru-RU" dirty="0" smtClean="0">
                <a:solidFill>
                  <a:srgbClr val="FF0000"/>
                </a:solidFill>
              </a:rPr>
              <a:t>рр</a:t>
            </a:r>
            <a:r>
              <a:rPr lang="ru-RU" dirty="0" smtClean="0"/>
              <a:t>. були, очевидно, часом переоцінки цінностей, зокрема світоглядних. Л. Костенко не належала до якихось дисидентських організацій, але коли в </a:t>
            </a:r>
            <a:r>
              <a:rPr lang="ru-RU" dirty="0" smtClean="0">
                <a:solidFill>
                  <a:srgbClr val="FF0000"/>
                </a:solidFill>
              </a:rPr>
              <a:t>1965</a:t>
            </a:r>
            <a:r>
              <a:rPr lang="ru-RU" dirty="0" smtClean="0"/>
              <a:t> році почались арешти української інтелігенції, підписувала листи протесту, коли у Львові судили В'ячеслава Чорновола і його друзів, вона була на процесі. У </a:t>
            </a:r>
            <a:r>
              <a:rPr lang="ru-RU" dirty="0" smtClean="0">
                <a:solidFill>
                  <a:srgbClr val="FF0000"/>
                </a:solidFill>
              </a:rPr>
              <a:t>1969 р. </a:t>
            </a:r>
            <a:r>
              <a:rPr lang="ru-RU" dirty="0" smtClean="0"/>
              <a:t>у діаспорі було видано велику збірку «Поезії», до якої ввійшло все краще, створене на той час поетесою, зокрема вірші, які поширювалися у «самвидаві» через заборону тогочасною цензурою.</a:t>
            </a:r>
          </a:p>
          <a:p>
            <a:r>
              <a:rPr lang="ru-RU" dirty="0" smtClean="0"/>
              <a:t>У </a:t>
            </a:r>
            <a:r>
              <a:rPr lang="ru-RU" dirty="0" smtClean="0">
                <a:solidFill>
                  <a:srgbClr val="FF0000"/>
                </a:solidFill>
              </a:rPr>
              <a:t>1977 р. </a:t>
            </a:r>
            <a:r>
              <a:rPr lang="ru-RU" dirty="0" smtClean="0"/>
              <a:t>Ліна Костенко повернулась у поезію — вийшла друком її збірка «Над берегами вічної ріки», через два роки — роман у віршах «Маруся Чурай», у </a:t>
            </a:r>
            <a:r>
              <a:rPr lang="ru-RU" dirty="0" smtClean="0">
                <a:solidFill>
                  <a:srgbClr val="FF0000"/>
                </a:solidFill>
              </a:rPr>
              <a:t>1980 р. </a:t>
            </a:r>
            <a:r>
              <a:rPr lang="ru-RU" dirty="0" smtClean="0"/>
              <a:t>— збірка «Неповторність», у </a:t>
            </a:r>
            <a:r>
              <a:rPr lang="ru-RU" dirty="0" smtClean="0">
                <a:solidFill>
                  <a:srgbClr val="FF0000"/>
                </a:solidFill>
              </a:rPr>
              <a:t>1987 р</a:t>
            </a:r>
            <a:r>
              <a:rPr lang="ru-RU" dirty="0" smtClean="0"/>
              <a:t>. — збірка «Сад нетанучих скульптур». За роман у віршах «Маруся Чурай» та збірку «Неповторність» поетеса отримала Державну премію України імені Т. Г. Шевченка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chool.xvatit.com/images/f/f7/20.03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435768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книжку «Інкрустації», видану італійською мовою, Ліні Костенко</a:t>
            </a:r>
          </a:p>
          <a:p>
            <a:r>
              <a:rPr lang="ru-RU" dirty="0" smtClean="0"/>
              <a:t>1994 р. присуджено премію Франческа Петрарки, якою Консорціум венеціанських видавців відзначає твори видатних письменників сучасності. У 1998 р. у Торонто Світовий конгрес українців нагородив Л. Костенко своєю найвищою відзнакою — медаллю Святого Володимира. У 1999 р. був написаний історичний роман у віршах «Берестечко» й окремою брошурою видана лекція «Гуманітарна аура нації, або Дефект головного дзеркала», прочитана 1 вересня 1999 р. в національному університеті «Києво-Могилянська академія». У 2000 р. Ліна Костенко стала першим лауреатом Міжнародної літературно-мистецької премії ім. Олени Теліги. Також її було нагороджено Почесною відзнакою Президента України (1992) і Орденом князя Ярослава Мудрого </a:t>
            </a:r>
            <a:r>
              <a:rPr lang="en-US" dirty="0" smtClean="0"/>
              <a:t>V </a:t>
            </a:r>
            <a:r>
              <a:rPr lang="ru-RU" dirty="0" smtClean="0"/>
              <a:t>ступеня у березні 2000 року.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ay.kiev.ua/sites/default/files/main/openpublish_article/20080319/450-8-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7" y="0"/>
            <a:ext cx="5143504" cy="6858000"/>
          </a:xfrm>
          <a:prstGeom prst="rect">
            <a:avLst/>
          </a:prstGeom>
          <a:noFill/>
        </p:spPr>
      </p:pic>
      <p:pic>
        <p:nvPicPr>
          <p:cNvPr id="32772" name="Picture 4" descr="http://lib.ukrsd.com.ua/images/kostenko/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7193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огдан Ступка - Крила [Ліна Костен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357166"/>
            <a:ext cx="622304" cy="622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50004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Богдан Ступка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“Крила”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читає Fialkora Mikitenko - Життя іде і все без коректур - Ліна Костенк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57158" y="1214422"/>
            <a:ext cx="785818" cy="785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142873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-Життя </a:t>
            </a:r>
            <a:r>
              <a:rPr lang="ru-RU" dirty="0" smtClean="0"/>
              <a:t>іде і все без коректур </a:t>
            </a:r>
            <a:endParaRPr lang="ru-RU" dirty="0"/>
          </a:p>
        </p:txBody>
      </p:sp>
      <p:pic>
        <p:nvPicPr>
          <p:cNvPr id="9" name="● Віталій Козловський - І все на світі треба пережити, І кожен фініш - це, по су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285720" y="2214554"/>
            <a:ext cx="928694" cy="9286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7290" y="25003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Віталій</a:t>
            </a:r>
            <a:r>
              <a:rPr lang="ru-RU" b="1" dirty="0" smtClean="0"/>
              <a:t> </a:t>
            </a:r>
            <a:r>
              <a:rPr lang="ru-RU" b="1" dirty="0" err="1" smtClean="0"/>
              <a:t>Козловський</a:t>
            </a:r>
            <a:r>
              <a:rPr lang="ru-RU" dirty="0" smtClean="0"/>
              <a:t> – І все на світі треба пережити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6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</TotalTime>
  <Words>870</Words>
  <PresentationFormat>Экран (4:3)</PresentationFormat>
  <Paragraphs>78</Paragraphs>
  <Slides>18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«Життя та творчість Ліни Костенко»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«Життя та творчість Ліни Костенко» </dc:title>
  <dc:creator>Лиза</dc:creator>
  <cp:lastModifiedBy>Лиза</cp:lastModifiedBy>
  <cp:revision>17</cp:revision>
  <dcterms:created xsi:type="dcterms:W3CDTF">2015-04-09T15:43:40Z</dcterms:created>
  <dcterms:modified xsi:type="dcterms:W3CDTF">2015-04-09T18:05:21Z</dcterms:modified>
</cp:coreProperties>
</file>