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3" r:id="rId20"/>
    <p:sldId id="274" r:id="rId21"/>
    <p:sldId id="278" r:id="rId22"/>
    <p:sldId id="275" r:id="rId23"/>
    <p:sldId id="279" r:id="rId24"/>
    <p:sldId id="280" r:id="rId25"/>
    <p:sldId id="282" r:id="rId26"/>
    <p:sldId id="281" r:id="rId27"/>
    <p:sldId id="284" r:id="rId28"/>
    <p:sldId id="283" r:id="rId29"/>
    <p:sldId id="28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933FF"/>
    <a:srgbClr val="CC00FF"/>
    <a:srgbClr val="FF5050"/>
    <a:srgbClr val="FF0000"/>
    <a:srgbClr val="CC0000"/>
    <a:srgbClr val="0000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1" autoAdjust="0"/>
    <p:restoredTop sz="94660"/>
  </p:normalViewPr>
  <p:slideViewPr>
    <p:cSldViewPr>
      <p:cViewPr>
        <p:scale>
          <a:sx n="75" d="100"/>
          <a:sy n="75" d="100"/>
        </p:scale>
        <p:origin x="-133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F323-1250-4897-889E-72FEDAF1D665}" type="datetimeFigureOut">
              <a:rPr lang="ru-RU"/>
              <a:pPr>
                <a:defRPr/>
              </a:pPr>
              <a:t>17.03.2014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8BEB-7C58-4EDA-BDCE-2C5B9B45873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8B1C7-ACBE-4F73-BB22-04528E81FE78}" type="datetimeFigureOut">
              <a:rPr lang="ru-RU"/>
              <a:pPr>
                <a:defRPr/>
              </a:pPr>
              <a:t>17.03.2014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5FC0-3653-4340-AD15-BE8C1843D21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40C11-5915-4024-889F-25A5DA5A03ED}" type="datetimeFigureOut">
              <a:rPr lang="ru-RU"/>
              <a:pPr>
                <a:defRPr/>
              </a:pPr>
              <a:t>17.03.2014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C68F9-46E4-4E76-995B-6A6B32D9D9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A67EF-15D8-4CD7-B307-F0C0D5F1EEC0}" type="datetimeFigureOut">
              <a:rPr lang="ru-RU"/>
              <a:pPr>
                <a:defRPr/>
              </a:pPr>
              <a:t>17.03.2014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C30DF-16DF-4E8F-A50E-B3EB59ACE3A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0341F-90FB-424A-BF37-2D5E92D65A86}" type="datetimeFigureOut">
              <a:rPr lang="ru-RU"/>
              <a:pPr>
                <a:defRPr/>
              </a:pPr>
              <a:t>17.03.2014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C65A6-8853-44C6-8638-0D062F5134E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A9AE4-BD5A-4D29-8A6C-64EF88A8F2F8}" type="datetimeFigureOut">
              <a:rPr lang="ru-RU"/>
              <a:pPr>
                <a:defRPr/>
              </a:pPr>
              <a:t>17.03.2014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3A813-A664-41EB-A99D-E1070093BC0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D433-9CF4-463F-A864-C199A672FCE0}" type="datetimeFigureOut">
              <a:rPr lang="ru-RU"/>
              <a:pPr>
                <a:defRPr/>
              </a:pPr>
              <a:t>17.03.2014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3BE5F-C7C9-4AA6-9F27-171A961FEC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11B6-1E4F-4DF8-9EFF-558CA813B0D8}" type="datetimeFigureOut">
              <a:rPr lang="ru-RU"/>
              <a:pPr>
                <a:defRPr/>
              </a:pPr>
              <a:t>17.03.2014</a:t>
            </a:fld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D0A8-D8C9-46DA-814C-E60C6847104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5F32A-BD29-4B3A-91A0-F2752D2C8645}" type="datetimeFigureOut">
              <a:rPr lang="ru-RU"/>
              <a:pPr>
                <a:defRPr/>
              </a:pPr>
              <a:t>17.03.2014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79FF-334D-40F9-8814-CB0FE62EB0F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64A39-CA47-4BBB-B030-6891356E2FD1}" type="datetimeFigureOut">
              <a:rPr lang="ru-RU"/>
              <a:pPr>
                <a:defRPr/>
              </a:pPr>
              <a:t>17.03.2014</a:t>
            </a:fld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FE618-4DB0-41BA-983B-B600461EA4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F425-E171-49CA-A840-88497D800C31}" type="datetimeFigureOut">
              <a:rPr lang="ru-RU"/>
              <a:pPr>
                <a:defRPr/>
              </a:pPr>
              <a:t>17.03.2014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3F5CF-3A23-438C-9919-F68B6A1B973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BC758-CB7C-44D2-A20B-286D9E66C741}" type="datetimeFigureOut">
              <a:rPr lang="ru-RU"/>
              <a:pPr>
                <a:defRPr/>
              </a:pPr>
              <a:t>17.03.2014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49EAF-A28E-4E6E-B66B-C6CCBC561EE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5E4FD6C5-3309-49A5-96F9-7A08F5FBC2A5}" type="datetimeFigureOut">
              <a:rPr lang="ru-RU"/>
              <a:pPr>
                <a:defRPr/>
              </a:pPr>
              <a:t>17.03.2014</a:t>
            </a:fld>
            <a:endParaRPr lang="ru-RU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1EECAD33-6B27-4EA4-9574-F4B9A7BBD83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151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imgres?imgurl=http://www.day.kiev.ua/img/270736/37-8-1.jpg&amp;imgrefurl=http://www.day.kiev.ua/270769/&amp;usg=__cVr_ZkA7-3pcdP1JqRWPpNjVNJQ=&amp;h=329&amp;w=250&amp;sz=11&amp;hl=ru&amp;start=1&amp;zoom=1&amp;tbnid=KB79tcavz-Td4M:&amp;tbnh=119&amp;tbnw=90&amp;ei=S-GMTf46gZfxA-bD_KAP&amp;prev=/images?q=%D1%84%D0%BE%D1%82%D0%BE+%D0%B2%D0%B0%D1%81%D0%B8%D0%BB%D1%8C+%D1%81%D1%82%D1%83%D1%81&amp;hl=ru&amp;sa=G&amp;biw=1144&amp;bih=674&amp;tbs=isch:10,5363&amp;itbs=1&amp;biw=1144&amp;bih=674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hyperlink" Target="http://www.google.com.ua/imgres?imgurl=http://school.xvatit.com/images/c/c3/T15r12.jpeg&amp;imgrefurl=http://school.xvatit.com/index.php?title=%D0%A0%C3%A1%D0%B9%D0%BD%D0%B5%D1%80_%D0%9C%D0%B0%D1%80%C3%AD%D1%8F_%D0%A0%C3%8D%D0%9B%D0%AC%D0%9A%D0%95.%D0%9F%D0%BE%D0%B2%D0%BD%D1%96_%D1%83%D1%80%D0%BE%D0%BA%D0%B8&amp;usg=__uHUyFapO03RHP8ay85VhnIaqxcM=&amp;h=490&amp;w=387&amp;sz=53&amp;hl=ru&amp;start=10&amp;zoom=1&amp;tbnid=jIcXbYtqqY24DM:&amp;tbnh=130&amp;tbnw=103&amp;ei=zGqbTYjCLc_0sgaEyZzzBQ&amp;prev=/search?q=%D1%80%D1%96%D0%BB%D1%8C%D0%BA%D0%B5+%D1%84%D0%BE%D1%82%D0%BE&amp;hl=ru&amp;sa=X&amp;biw=1152&amp;bih=682&amp;tbm=isch0,2833&amp;itbs=1&amp;biw=1152&amp;bih=682" TargetMode="External"/><Relationship Id="rId2" Type="http://schemas.openxmlformats.org/officeDocument/2006/relationships/hyperlink" Target="http://www.google.com.ua/imgres?imgurl=http://www.dt.ua/system/illustrations/000/012/630/original.jpg?1294994659&amp;imgrefurl=http://www.dt.ua/newspaper/articles/54079&amp;usg=__ceSQvZaP9apcWhHaKPVjPkdeJtE=&amp;h=191&amp;w=220&amp;sz=12&amp;hl=ru&amp;start=5&amp;zoom=1&amp;tbnid=CiieotiA4S2sJM:&amp;tbnh=93&amp;tbnw=107&amp;ei=RGybTcuaNIbQtAbk2KGBBg&amp;prev=/search?q=%D0%BC%D0%B0%D0%BB%D0%B0%D0%BD%D1%8E%D0%BA+%D1%84%D0%BE%D1%82%D0%BE&amp;hl=ru&amp;sa=X&amp;biw=1152&amp;bih=682&amp;tbm=isch&amp;prmd=ivns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.ua/imgres?imgurl=http://ukreferats.org.ua/uploads/posts/2010-05/1274365418_pasternak.jpg&amp;imgrefurl=http://ukreferats.org.ua/base/literature/foreign-literature/page/12/&amp;usg=__RiH8pXVD4DjPhpdgos-Qq9ryisE=&amp;h=500&amp;w=340&amp;sz=38&amp;hl=ru&amp;start=2&amp;zoom=1&amp;tbnid=j-WZyAVdN1MlIM:&amp;tbnh=130&amp;tbnw=88&amp;ei=yGubTfiuFI7esgavvqj0BQ&amp;prev=/search?q=%D0%BF%D0%B0%D1%81%D1%82%D0%B5%D1%80%D0%BD%D0%B0%D0%BA+%D1%84%D0%BE%D1%82%D0%BE&amp;hl=ru&amp;sa=X&amp;biw=1152&amp;bih=682&amp;tbm=isch&amp;prmd=ivns&amp;itbs=1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upload.wikimedia.org/wikipedia/uk/a/a3/Vasyl_Stus_Zhyttja_jak_tvorchist.jpg" TargetMode="Externa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upload.wikimedia.org/wikipedia/commons/0/09/Sign_Stus.t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hyperlink" Target="http://upload.wikimedia.org/wikipedia/commons/f/f8/Mudryj-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Ukrainian_Goldenstar.jpg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upload.wikimedia.org/wikipedia/commons/f/fe/UKRAINE-AWARD-STATE-PREM-SHEVCH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imgres?imgurl=http://www.day.kiev.ua/img/270736/37-8-1.jpg&amp;imgrefurl=http://www.day.kiev.ua/270769/&amp;usg=__cVr_ZkA7-3pcdP1JqRWPpNjVNJQ=&amp;h=329&amp;w=250&amp;sz=11&amp;hl=ru&amp;start=1&amp;zoom=1&amp;tbnid=KB79tcavz-Td4M:&amp;tbnh=119&amp;tbnw=90&amp;ei=S-GMTf46gZfxA-bD_KAP&amp;prev=/images?q=%D1%84%D0%BE%D1%82%D0%BE+%D0%B2%D0%B0%D1%81%D0%B8%D0%BB%D1%8C+%D1%81%D1%82%D1%83%D1%81&amp;hl=ru&amp;sa=G&amp;biw=1144&amp;bih=674&amp;tbs=isch:10,5363&amp;itbs=1&amp;biw=1144&amp;bih=67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hyperlink" Target="http://uk.wikipedia.org/wiki/%D0%A4%D0%B0%D0%B9%D0%BB:Vasyl_Stus_Donetsk_Universit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uk/4/48/%D0%9F%D0%B0%D0%BC'%D1%8F%D1%82%D0%BD%D0%B8%D0%B9_%D0%B7%D0%BD%D0%B0%D0%BA_%D0%92%D0%B0%D1%81%D0%B8%D0%BB%D1%8E_%D0%A1%D1%82%D1%83%D1%81%D1%83_%D0%B2_%D1%81%D0%BA%D0%B2%D0%B5%D1%80%D1%96_%D0%A1%D1%82%D1%83%D1%81%D0%B0_%D0%B2_%D0%9A%D0%B8%D1%94%D0%B2%D1%96.JPG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://www.google.com.ua/imgres?imgurl=http://www.publicity.kiev.ua/images/5(38).jpg&amp;imgrefurl=http://www.publicity.kiev.ua/catalog/Nashe/Vasil_Stus.html&amp;usg=__nsFoDo-_HNkNX-x5pN6tKPdJ2Fg=&amp;h=696&amp;w=396&amp;sz=289&amp;hl=ru&amp;start=68&amp;zoom=1&amp;tbnid=6WlKoq4OJFwomM:&amp;tbnh=179&amp;tbnw=99&amp;ei=rzOcTazME4Xm4wa_l9GKBw&amp;prev=/search?q=%D1%84%D0%BE%D1%82%D0%BE+%D0%BF%D0%B0%D0%BC+%D1%8F%D1%82%D0%BD%D0%B8%D0%BA%D0%B0+%D1%81%D1%82%D1%83%D1%81%D0%BE%D0%B2%D1%96&amp;hl=ru&amp;sa=X&amp;biw=1152&amp;bih=682&amp;tbm=isch&amp;itbs=1&amp;iact=rc&amp;dur=567&amp;oei=jjOcTdyYI83Osgb2prHuBQ&amp;page=5&amp;ndsp=16&amp;ved=1t:429,r:0,s:68&amp;tx=38&amp;ty=6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.ua/imgres?imgurl=http://olexandr.uuuq.com/img/Stus.jpg&amp;imgrefurl=http://olexandr.uuuq.com/images.html&amp;usg=__F4YIMm2qfgo7AGDnTd07PoMQZyc=&amp;h=223&amp;w=250&amp;sz=13&amp;hl=ru&amp;start=15&amp;zoom=1&amp;tbnid=nhweEXye8ZMMAM:&amp;tbnh=99&amp;tbnw=111&amp;ei=1EucTbXhE8qCswb9672BBg&amp;prev=/search?q=%D1%81%D1%82%D1%83%D1%81+%D0%BA%D0%B0%D1%80%D1%82%D0%B8%D0%BD%D0%BA%D0%B8&amp;hl=ru&amp;sa=X&amp;biw=1152&amp;bih=682&amp;tbm=isch&amp;itbs=1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149475" y="0"/>
            <a:ext cx="6994525" cy="1855788"/>
          </a:xfrm>
        </p:spPr>
        <p:txBody>
          <a:bodyPr/>
          <a:lstStyle/>
          <a:p>
            <a:pPr algn="ctr"/>
            <a:r>
              <a:rPr lang="uk-UA" sz="56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Творча спадщина </a:t>
            </a:r>
            <a:br>
              <a:rPr lang="uk-UA" sz="56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uk-UA" sz="56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Василя Стуса</a:t>
            </a:r>
            <a:endParaRPr lang="ru-RU" sz="5600" b="1" i="1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846" name="AutoShape 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5848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5849" name="rg_hi" descr="http://t1.gstatic.com/images?q=tbn:ANd9GcReuzElPOxI8Wm11HPP0X2mil2DLsI5Oh7JtfFJKg5Hu07vdOT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844675"/>
            <a:ext cx="37226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419350" y="3644900"/>
            <a:ext cx="6724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Читати Василя Стуса надзвичайно цікаво і непросто. Його поезія “Наскрізь людська й людяна, вона повна піднесень і падінь, одчаїв і спалахів радості, прокльонів і прощень, криків болю й скреготів зціплених зубів, зіщулень у собі й розкривань безмежності світу”</a:t>
            </a:r>
            <a:endParaRPr lang="ru-RU" sz="24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6035675" y="6126163"/>
            <a:ext cx="31083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400" b="1" i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пише Ю.Шевельов</a:t>
            </a:r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b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0183" name="Picture 7" descr="Shevel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88913"/>
            <a:ext cx="2341562" cy="3573462"/>
          </a:xfrm>
          <a:prstGeom prst="rect">
            <a:avLst/>
          </a:prstGeom>
          <a:noFill/>
        </p:spPr>
      </p:pic>
      <p:pic>
        <p:nvPicPr>
          <p:cNvPr id="50185" name="Picture 9" descr="image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04813"/>
            <a:ext cx="2087563" cy="29511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101850" y="0"/>
            <a:ext cx="7042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6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Секрети творчої </a:t>
            </a:r>
          </a:p>
          <a:p>
            <a:pPr algn="ctr"/>
            <a:r>
              <a:rPr lang="uk-UA" sz="36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лабораторії поета:</a:t>
            </a:r>
            <a:endParaRPr lang="ru-RU" sz="3600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268538" y="1484313"/>
            <a:ext cx="6875462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Співіснування стилів у творі, поєднання непоєднаного (звуки стають кольором, колір – запахом), внутрішні діалоги, розгорнуті порівняння, насиченість метафорами, внесення у мову діалектизмів, архаїзмів, власних словотворень тощо.</a:t>
            </a:r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Box 1"/>
          <p:cNvSpPr txBox="1">
            <a:spLocks noChangeArrowheads="1"/>
          </p:cNvSpPr>
          <p:nvPr/>
        </p:nvSpPr>
        <p:spPr bwMode="auto">
          <a:xfrm>
            <a:off x="2339975" y="908050"/>
            <a:ext cx="3816350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  </a:t>
            </a:r>
            <a:r>
              <a:rPr lang="uk-UA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Інтимний світ Стуса починався юнацькими поезіями про природу, здебільшого написана у в’язниці. Не флегматичним споглядачем, а вдумливим і уважним читачем природи постає поет у пейзажних замальовках: </a:t>
            </a:r>
          </a:p>
          <a:p>
            <a:pPr algn="ctr"/>
            <a:r>
              <a:rPr lang="uk-UA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«Надворі сніг»,  « Ранній березень», «На розквітлому лузі», «Весняний етюд», «По голубих лугах, мов голуб».</a:t>
            </a:r>
            <a:br>
              <a:rPr lang="uk-UA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12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350" y="0"/>
            <a:ext cx="774065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Інтимна лірика</a:t>
            </a:r>
            <a:endParaRPr lang="ru-RU" sz="4400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125538"/>
            <a:ext cx="268287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 descr="http://www.rv.org.ua/country/ua/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357563"/>
            <a:ext cx="29876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Box 11"/>
          <p:cNvSpPr txBox="1">
            <a:spLocks noChangeArrowheads="1"/>
          </p:cNvSpPr>
          <p:nvPr/>
        </p:nvSpPr>
        <p:spPr bwMode="auto">
          <a:xfrm>
            <a:off x="2339975" y="4221163"/>
            <a:ext cx="68040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</a:t>
            </a:r>
            <a:r>
              <a:rPr lang="uk-UA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Теплотою й щирістю, тихою печаллю й любов'ю пройняті Стусові посвяти своїй матері; спокутує провину перед дружиною, яка терпить наругу,перед сестрою, що вистоювала годинами біля неприступних мурів, аби зарадити, допомогти братові, щоб не відчував себе таким одиноким і покинутим. </a:t>
            </a:r>
            <a:endParaRPr lang="ru-RU" sz="24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stus.kiev.ua/popeluhf.files/image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196975"/>
            <a:ext cx="18161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angelfire.com/tn/tysovska/images/Popelyuk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88913"/>
            <a:ext cx="17256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tus.kiev.ua/babusjaf.files/image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1268413"/>
            <a:ext cx="19161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Box 10"/>
          <p:cNvSpPr txBox="1">
            <a:spLocks noChangeArrowheads="1"/>
          </p:cNvSpPr>
          <p:nvPr/>
        </p:nvSpPr>
        <p:spPr bwMode="auto">
          <a:xfrm>
            <a:off x="2268538" y="260350"/>
            <a:ext cx="6624637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Василь Стус — майстер відтворення психологічних настроїв не тільки власної душі, він тонкий знавець внутрішнього світу милих і дорогих його серцю людей. Наскрізною проблемою інтимної лірики В. Стуса є одвічна проблема добра й зла, позиція вибору кожної людини або вічного, або тлінного.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23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48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Літературні впливи</a:t>
            </a:r>
            <a:endParaRPr lang="ru-RU" sz="4800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836613"/>
            <a:ext cx="5545138" cy="6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</a:t>
            </a:r>
            <a:r>
              <a:rPr lang="uk-UA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Звичайно, вони наявні в Стуса, як у кожного поета, великого й малого. Є рядок, подібний до Тичини. Концепція України, як уже згадувано, має деякі спільні риси з Маланюковою. Звукова організація виказує знайомство з Б. Пастернаком. Інтонації Миколи Зерова слідні в поезії «Пахтять кульбаби...» і, меншою мірою, «Про що тобі я зможу повісти». Вірш «У небі зорі...» виявляє спорідненість настрою з «Выхожу один я на дорогу» М.Лермонтова. Але все це подібності в одному елементі поезії, там у мові, там у ритмі, там у настрої. Ні одна з цих поезій не копіює твору старшого автора як цілість. Усе це досить чистий Стус у його самостійності і оригінальності. Через те, що Стус робив переклади з Рільке, говорилося про вплив німецького поета на українського. </a:t>
            </a:r>
          </a:p>
          <a:p>
            <a:pPr algn="just"/>
            <a:endParaRPr lang="uk-UA" sz="20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b="1">
              <a:solidFill>
                <a:srgbClr val="6600CC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6" name="rg_hi" descr="http://t2.gstatic.com/images?q=tbn:ANd9GcRHauyyfWjDxjMz2udolqfbYX-Uh2cerMVCirPt9qsc7ghl5bf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5843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060575"/>
            <a:ext cx="16176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g_hi" descr="http://t1.gstatic.com/images?q=tbn:ANd9GcSWD0WVh1J-k5P4VJYuG0wDX8PGoRO5niBsgxmTRoEpnNMkuixd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365625"/>
            <a:ext cx="1611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g_hi" descr="http://t3.gstatic.com/images?q=tbn:ANd9GcRqnJLY_wuzY5GdF6DTUtnyw6MBc8oI8ququrSsqGWk4btxw59snw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0288" y="188913"/>
            <a:ext cx="15605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t0.gstatic.com/images?q=tbn:ANd9GcT0Kb7ZsFmi3SifqsUuOyZwkwN1D5eHbwzxyqAhZB_6piXTFSmpBMOW1zU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0288" y="2276475"/>
            <a:ext cx="15843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4575" y="4365625"/>
            <a:ext cx="15700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24075" y="0"/>
            <a:ext cx="701992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</a:t>
            </a:r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Літературні впливи в Стуса були, але вони не визначали його творчості. Шевченків був не вплив, — було ототожнення. Шевченко для нього — як українська мова. Він нею пише, він нею дихає, він кує й перековує її, як йому велить творчий дух. Не можна собі уявити Стуса поза українською мовою, не можна його уявити поза Шевченковою стихією. Разом з тим і, може, саме тому він — тільки він і його вірш — тільки його.</a:t>
            </a:r>
            <a:endParaRPr lang="ru-RU" sz="24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57350" name="Picture 6" descr="3619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860800"/>
            <a:ext cx="4572000" cy="2841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rary.khai.edu/pages/stus/images/stus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500438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3635375" y="4941888"/>
            <a:ext cx="14287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Д.Стус.</a:t>
            </a:r>
          </a:p>
          <a:p>
            <a:r>
              <a:rPr lang="ru-RU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і творчість Василя Стуса.1992</a:t>
            </a:r>
          </a:p>
        </p:txBody>
      </p:sp>
      <p:pic>
        <p:nvPicPr>
          <p:cNvPr id="4" name="Рисунок 3" descr="http://library.khai.edu/pages/stus/images/stus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57188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Box 4"/>
          <p:cNvSpPr txBox="1">
            <a:spLocks noChangeArrowheads="1"/>
          </p:cNvSpPr>
          <p:nvPr/>
        </p:nvSpPr>
        <p:spPr bwMode="auto">
          <a:xfrm>
            <a:off x="7715250" y="1857375"/>
            <a:ext cx="1428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В.Стус. Час творчості. 2005.</a:t>
            </a:r>
          </a:p>
        </p:txBody>
      </p:sp>
      <p:pic>
        <p:nvPicPr>
          <p:cNvPr id="6" name="Рисунок 5" descr="http://library.khai.edu/pages/stus/images/stus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643313"/>
            <a:ext cx="1905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Box 6"/>
          <p:cNvSpPr txBox="1">
            <a:spLocks noChangeArrowheads="1"/>
          </p:cNvSpPr>
          <p:nvPr/>
        </p:nvSpPr>
        <p:spPr bwMode="auto">
          <a:xfrm>
            <a:off x="7072313" y="4357688"/>
            <a:ext cx="18923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Поезія:Л Костенко</a:t>
            </a:r>
          </a:p>
          <a:p>
            <a:r>
              <a:rPr lang="ru-RU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О.Олесь В.Симо</a:t>
            </a:r>
          </a:p>
          <a:p>
            <a:r>
              <a:rPr lang="ru-RU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ненко В. Стус </a:t>
            </a:r>
          </a:p>
          <a:p>
            <a:r>
              <a:rPr lang="ru-RU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2002</a:t>
            </a:r>
          </a:p>
        </p:txBody>
      </p:sp>
      <p:pic>
        <p:nvPicPr>
          <p:cNvPr id="8" name="Рисунок 7" descr="http://library.khai.edu/pages/stus/images/stus_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333375"/>
            <a:ext cx="1905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TextBox 8"/>
          <p:cNvSpPr txBox="1">
            <a:spLocks noChangeArrowheads="1"/>
          </p:cNvSpPr>
          <p:nvPr/>
        </p:nvSpPr>
        <p:spPr bwMode="auto">
          <a:xfrm>
            <a:off x="3635375" y="1268413"/>
            <a:ext cx="21463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облюбив свою тривогу ранню.В.Стус - поет і людина: спогади, статті, листи, поезії.  1993.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силь Стус. Зібрання творів. Том 1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76250"/>
            <a:ext cx="192881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асиль Стус. Таборовий зошит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714750"/>
            <a:ext cx="19288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7000875" y="57150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Табірний зошит</a:t>
            </a:r>
          </a:p>
          <a:p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2008</a:t>
            </a:r>
            <a:endParaRPr lang="ru-RU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3924300" y="1484313"/>
            <a:ext cx="15716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Костянтин Москалець. Василь Стус: незаверше</a:t>
            </a:r>
          </a:p>
          <a:p>
            <a:r>
              <a:rPr lang="ru-RU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ний проект</a:t>
            </a:r>
          </a:p>
          <a:p>
            <a:r>
              <a:rPr lang="ru-RU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2007</a:t>
            </a:r>
          </a:p>
          <a:p>
            <a:endParaRPr lang="ru-RU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stus.kiev.ua/Zvity.files/image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714750"/>
            <a:ext cx="19288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3348038" y="5445125"/>
            <a:ext cx="4286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Василь Стус. </a:t>
            </a:r>
          </a:p>
          <a:p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„Палімпсест”.</a:t>
            </a:r>
          </a:p>
          <a:p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2003 .</a:t>
            </a:r>
            <a:endParaRPr lang="ru-RU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Файл:Vasyl Stus Zhyttja jak tvorchist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404813"/>
            <a:ext cx="1905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TextBox 10"/>
          <p:cNvSpPr txBox="1">
            <a:spLocks noChangeArrowheads="1"/>
          </p:cNvSpPr>
          <p:nvPr/>
        </p:nvSpPr>
        <p:spPr bwMode="auto">
          <a:xfrm>
            <a:off x="7786688" y="1643063"/>
            <a:ext cx="15001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Д.Стус</a:t>
            </a:r>
          </a:p>
          <a:p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“В.Стус - життя як творчість”</a:t>
            </a:r>
          </a:p>
          <a:p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2007</a:t>
            </a:r>
            <a:endParaRPr lang="ru-RU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48038" y="0"/>
            <a:ext cx="46799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  Стус і Нобель</a:t>
            </a:r>
            <a:r>
              <a:rPr lang="ru-RU" sz="3200" b="1">
                <a:solidFill>
                  <a:srgbClr val="852F74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200">
              <a:solidFill>
                <a:srgbClr val="852F74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320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555875" y="4005263"/>
            <a:ext cx="63373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Найпопулярніша інтерпретація історії про номінування українського поета і політв'язня Василя Стуса на Нобелівську премію з літератури 1985 року, виглядає дослівно так:</a:t>
            </a:r>
            <a:endParaRPr lang="ru-RU" sz="28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 descr="http://img.istpravda.com.ua/images/doc/c/e/ce3f357-nob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268413"/>
            <a:ext cx="338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 descr="vasiliy-vasil-stus-2-grivny-2008-ukraina-unc-9889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908050"/>
            <a:ext cx="2843212" cy="2827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713" y="4292600"/>
            <a:ext cx="7380287" cy="2565400"/>
          </a:xfrm>
        </p:spPr>
        <p:txBody>
          <a:bodyPr/>
          <a:lstStyle/>
          <a:p>
            <a:pPr algn="ctr"/>
            <a:r>
              <a:rPr lang="uk-UA" sz="4600" b="1" i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Василь Стус – постать, що єднає Україну.</a:t>
            </a:r>
            <a:endParaRPr lang="ru-RU" sz="4600" b="1" i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7894" name="Picture 6" descr="11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04813"/>
            <a:ext cx="2995612" cy="3744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339975" y="404813"/>
            <a:ext cx="680402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"...У таборі поет продовжував залишатися поетом і зумів навіть передати на волю свої записи - "З табірного зошита", які були висунуті на здобуття Нобелівської премії 1985 року... Відомо, що в табір, де політв'язень Стус відбував покарання, надійшла телеграма, в якій повідомлялось, що він висунутий на Нобелівську премію і, серед іншого зазначалося, що мертвим премію не присуджують". </a:t>
            </a:r>
          </a:p>
          <a:p>
            <a:pPr algn="ctr"/>
            <a:endParaRPr lang="uk-UA" sz="28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339975" y="260350"/>
            <a:ext cx="6804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газеті "Америка" за 17 грудня 1985 р. є інформація, що наприкінці 84-го у Торонто було створено "Міжнародний комітет для осягнення літературної нагороди Нобеля Василеві Стусові в 1986 році". Ця інформація тягне на сенсаційну, адже до сьогодні вважається, що поета-дисидента мали відзначити роком раніше.</a:t>
            </a:r>
            <a:r>
              <a:rPr lang="uk-UA" sz="2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63495" name="Picture 7" descr="%D0%93%D0%B0%D0%B7%D0%B5%D1%82%D1%8BNewspaper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492375"/>
            <a:ext cx="3960813" cy="2820988"/>
          </a:xfrm>
          <a:prstGeom prst="rect">
            <a:avLst/>
          </a:prstGeom>
          <a:noFill/>
        </p:spPr>
      </p:pic>
      <p:pic>
        <p:nvPicPr>
          <p:cNvPr id="63497" name="Picture 9" descr="1293630964_vashington-p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789363"/>
            <a:ext cx="3851275" cy="2889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339975" y="0"/>
            <a:ext cx="68040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 моменту загибелі на Заході виходили нечисленні переклади поезії Стуса та його публіцистики. Одним із завдань “</a:t>
            </a:r>
            <a:r>
              <a:rPr lang="en-US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Міжнародного комітету..." стояла підготовка першої повноцінної книги перекладів. Книга отримала назву «</a:t>
            </a:r>
            <a:r>
              <a:rPr lang="en-US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Selected poems ».</a:t>
            </a:r>
            <a:r>
              <a:rPr lang="en-US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</a:t>
            </a:r>
          </a:p>
          <a:p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uk-UA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Нобелівський комітет і Шведська Академія літератури так її  і не отримали - бо поет вже помер ...</a:t>
            </a:r>
          </a:p>
        </p:txBody>
      </p:sp>
      <p:pic>
        <p:nvPicPr>
          <p:cNvPr id="3" name="Рисунок 2" descr="http://img.istpravda.com.ua/images/doc/1/d/1dae458-ukrainische-freie-universit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060575"/>
            <a:ext cx="410368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3"/>
          <p:cNvSpPr txBox="1">
            <a:spLocks noChangeArrowheads="1"/>
          </p:cNvSpPr>
          <p:nvPr/>
        </p:nvSpPr>
        <p:spPr bwMode="auto">
          <a:xfrm>
            <a:off x="2339975" y="5157788"/>
            <a:ext cx="68040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	</a:t>
            </a:r>
            <a:r>
              <a:rPr lang="uk-UA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В Українському Вільному Університеті в Мюнхені  було видано першу книжку перекладів Стуса англійською, але для "осягнення нагороди Нобеля" це ніяк не допомогло</a:t>
            </a:r>
          </a:p>
          <a:p>
            <a:endParaRPr lang="uk-UA" sz="20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57375" y="0"/>
            <a:ext cx="728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Утаємничена велич</a:t>
            </a:r>
            <a:endParaRPr lang="ru-RU" sz="5400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68538" y="692150"/>
            <a:ext cx="6875462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</a:t>
            </a:r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одному з листів, адресованому світовій громадськості, відомий російський правозахисник А. Сахаров розцінив вирок Стусові як ганьбу радянської репресивної системи.</a:t>
            </a:r>
          </a:p>
          <a:p>
            <a:pPr algn="ctr"/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Табірними наглядачами знищено збірку з приблизно 300 віршів. На знак протесту проти жорстокого поводження табірної адміністрації з політв’язнями кілька разів оголошував голодовки. У січні 1983 за передачу на волю зошита з віршами на рік був кинутий у камеру-одиночку. 28 серпня 1985 Стуса відправили в карцер за те, що читаючи книгу в камері, оперся ліктем на нари. На знак протесту він оголосив безстрокове сухе голодування. Помер в ніч з 3 на 4 вересня, можливо, від переохолодження.</a:t>
            </a:r>
          </a:p>
          <a:p>
            <a:pPr algn="ctr"/>
            <a:endParaRPr lang="uk-UA" sz="24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5513" y="260350"/>
            <a:ext cx="6948487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</a:t>
            </a:r>
            <a:r>
              <a:rPr lang="uk-UA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Багато виникає питань щодо творчості В.Стуса “Загратованого” періоду. Відповіді на них нема і вже не буде. Нехай читач, замислившись, відповідає  на них на свій розсуд.</a:t>
            </a:r>
            <a:endParaRPr lang="ru-RU" sz="32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>
                <a:solidFill>
                  <a:srgbClr val="000099"/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uk-UA" sz="3200" b="1">
                <a:solidFill>
                  <a:srgbClr val="000099"/>
                </a:solidFill>
                <a:latin typeface="Constantia" pitchFamily="18" charset="0"/>
                <a:cs typeface="Times New Roman" pitchFamily="18" charset="0"/>
              </a:rPr>
            </a:br>
            <a:endParaRPr lang="ru-RU" sz="3200" b="1">
              <a:solidFill>
                <a:srgbClr val="000099"/>
              </a:solidFill>
              <a:latin typeface="Constantia" pitchFamily="18" charset="0"/>
              <a:cs typeface="Times New Roman" pitchFamily="18" charset="0"/>
            </a:endParaRPr>
          </a:p>
          <a:p>
            <a:endParaRPr lang="ru-RU">
              <a:solidFill>
                <a:srgbClr val="000099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Файл:Sign Stus.t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500438"/>
            <a:ext cx="30972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www.ukrajinci.hu/arhiv/hromada_63_foto/Stus%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292600"/>
            <a:ext cx="2792413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йл:Mudryj-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33375"/>
            <a:ext cx="22002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1"/>
          <p:cNvSpPr>
            <a:spLocks noChangeArrowheads="1"/>
          </p:cNvSpPr>
          <p:nvPr/>
        </p:nvSpPr>
        <p:spPr bwMode="auto">
          <a:xfrm>
            <a:off x="285750" y="3003550"/>
            <a:ext cx="32146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25 грудня 1997 Указ Президента України  </a:t>
            </a:r>
          </a:p>
          <a:p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Л. Кучми Про нагородження відзнакою Президента України </a:t>
            </a:r>
            <a:r>
              <a:rPr lang="ru-RU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«Орден князя Ярослава Мудрого» V ступеня </a:t>
            </a:r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поета Василя Стуса(посмертно)</a:t>
            </a:r>
          </a:p>
        </p:txBody>
      </p:sp>
      <p:pic>
        <p:nvPicPr>
          <p:cNvPr id="5" name="Рисунок 4" descr="Файл:UKRAINE-AWARD-STATE-PREM-SHEVC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33375"/>
            <a:ext cx="19843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43563" y="3071813"/>
            <a:ext cx="3214687" cy="2041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</a:t>
            </a:r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1991 Стуса посмертно відзначено Шевченківською премією за збірку поезій </a:t>
            </a:r>
            <a:r>
              <a:rPr lang="ru-RU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«Дорога болю» </a:t>
            </a:r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(1990)</a:t>
            </a:r>
          </a:p>
          <a:p>
            <a:endParaRPr lang="ru-RU" sz="200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260350"/>
            <a:ext cx="8286750" cy="823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                                     </a:t>
            </a:r>
            <a:r>
              <a:rPr lang="ru-RU" sz="48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Нагороди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938" y="4581525"/>
            <a:ext cx="3286125" cy="1951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26 листопада 2005 Стусу посмертно присвоєно звання </a:t>
            </a:r>
            <a:r>
              <a:rPr lang="ru-RU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Герой України </a:t>
            </a:r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 удостоєнням ордена Держави.</a:t>
            </a:r>
          </a:p>
          <a:p>
            <a:endParaRPr lang="ru-RU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Ukrainian Goldenstar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1628775"/>
            <a:ext cx="16430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350" y="0"/>
            <a:ext cx="7535863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</a:t>
            </a:r>
            <a:r>
              <a:rPr lang="ru-RU" sz="5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Шевченко XX століття</a:t>
            </a:r>
          </a:p>
        </p:txBody>
      </p:sp>
      <p:sp>
        <p:nvSpPr>
          <p:cNvPr id="67589" name="TextBox 4"/>
          <p:cNvSpPr txBox="1">
            <a:spLocks noChangeArrowheads="1"/>
          </p:cNvSpPr>
          <p:nvPr/>
        </p:nvSpPr>
        <p:spPr bwMode="auto">
          <a:xfrm>
            <a:off x="2700338" y="836613"/>
            <a:ext cx="40322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Шевченком радянських часів називають Василя Стуса. Літератори, порівнюючи долі поетів, знаходять багато спільного – арешти, заслання, заборона видавати вірші. І найголовніше – талант.</a:t>
            </a:r>
          </a:p>
        </p:txBody>
      </p:sp>
      <p:pic>
        <p:nvPicPr>
          <p:cNvPr id="4" name="rg_hi" descr="http://t1.gstatic.com/images?q=tbn:ANd9GcReuzElPOxI8Wm11HPP0X2mil2DLsI5Oh7JtfFJKg5Hu07vdOT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714375"/>
            <a:ext cx="2000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hrono.ru/img/portrety/shevchen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785813"/>
            <a:ext cx="20002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357563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Стус i Шевченко... ïх рiднить сила патрiотизму, любовi до Украïни, незламнiсть духу. Рiзними словами великi поети далеких одна вiд одноï епох утверджували справедливiсть обраного i пройденого ними шляху. Кожний по-своєму висловлює упевненiсть: народ зрозумiє й оцiнить ïхнiй подвиг. </a:t>
            </a:r>
          </a:p>
          <a:p>
            <a:pPr algn="ctr"/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Украïнський народ високо цiнує творчiсть цих митцiв; ïхнi слова нiколи не пiдуть у небуття, бо поколiння за поколiнням зберiгатимуть у пам'ятi щиру любов свою й доземно вклонятимуться найвидатнiшим поетам Украïни: Василевi Стусу та Тарасовi  Шевченку.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7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14313"/>
            <a:ext cx="842962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852F74"/>
                </a:solidFill>
                <a:latin typeface="Monotype Corsiva" pitchFamily="66" charset="0"/>
              </a:rPr>
              <a:t>«Народе </a:t>
            </a:r>
            <a:r>
              <a:rPr lang="uk-UA" sz="4000" b="1">
                <a:solidFill>
                  <a:srgbClr val="852F74"/>
                </a:solidFill>
              </a:rPr>
              <a:t> </a:t>
            </a:r>
            <a:r>
              <a:rPr lang="uk-UA" sz="4000" b="1">
                <a:solidFill>
                  <a:srgbClr val="852F74"/>
                </a:solidFill>
                <a:latin typeface="Monotype Corsiva" pitchFamily="66" charset="0"/>
              </a:rPr>
              <a:t>мій</a:t>
            </a:r>
            <a:r>
              <a:rPr lang="uk-UA" sz="4000" b="1">
                <a:solidFill>
                  <a:srgbClr val="852F74"/>
                </a:solidFill>
              </a:rPr>
              <a:t> </a:t>
            </a:r>
            <a:r>
              <a:rPr lang="uk-UA" sz="4000" b="1">
                <a:solidFill>
                  <a:srgbClr val="852F74"/>
                </a:solidFill>
                <a:latin typeface="Monotype Corsiva" pitchFamily="66" charset="0"/>
              </a:rPr>
              <a:t>, до тебе я ще верну…»</a:t>
            </a:r>
            <a:r>
              <a:rPr lang="uk-UA" sz="4000" b="1">
                <a:solidFill>
                  <a:srgbClr val="852F74"/>
                </a:solidFill>
                <a:latin typeface="Constantia" pitchFamily="18" charset="0"/>
              </a:rPr>
              <a:t/>
            </a:r>
            <a:br>
              <a:rPr lang="uk-UA" sz="4000" b="1">
                <a:solidFill>
                  <a:srgbClr val="852F74"/>
                </a:solidFill>
                <a:latin typeface="Constantia" pitchFamily="18" charset="0"/>
              </a:rPr>
            </a:br>
            <a:endParaRPr lang="uk-UA" sz="4000" b="1">
              <a:solidFill>
                <a:srgbClr val="852F74"/>
              </a:solidFill>
              <a:latin typeface="Constantia" pitchFamily="18" charset="0"/>
            </a:endParaRPr>
          </a:p>
          <a:p>
            <a:endParaRPr lang="ru-RU" b="1">
              <a:latin typeface="Constantia" pitchFamily="18" charset="0"/>
            </a:endParaRPr>
          </a:p>
        </p:txBody>
      </p:sp>
      <p:sp>
        <p:nvSpPr>
          <p:cNvPr id="70659" name="TextBox 4"/>
          <p:cNvSpPr txBox="1">
            <a:spLocks noChangeArrowheads="1"/>
          </p:cNvSpPr>
          <p:nvPr/>
        </p:nvSpPr>
        <p:spPr bwMode="auto">
          <a:xfrm>
            <a:off x="214313" y="857250"/>
            <a:ext cx="72374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   </a:t>
            </a:r>
            <a:r>
              <a:rPr lang="uk-UA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2008 рік в Україні проходив під знаком В.Стуса.</a:t>
            </a:r>
            <a:br>
              <a:rPr lang="uk-UA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Його ім'я добре відоме за межами України, а до широкого загалу  прийшло тільки на початку 90-х рр. ХХ ст. Він був справжнім поетом, а отже  і патріотом, який любив свій народ,  боровся проти сваволі влади. </a:t>
            </a:r>
            <a:br>
              <a:rPr lang="uk-UA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        </a:t>
            </a:r>
          </a:p>
          <a:p>
            <a:endParaRPr lang="uk-UA" sz="2400">
              <a:solidFill>
                <a:srgbClr val="000099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0660" name="TextBox 7"/>
          <p:cNvSpPr txBox="1">
            <a:spLocks noChangeArrowheads="1"/>
          </p:cNvSpPr>
          <p:nvPr/>
        </p:nvSpPr>
        <p:spPr bwMode="auto">
          <a:xfrm>
            <a:off x="214313" y="5357813"/>
            <a:ext cx="8572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onstantia" pitchFamily="18" charset="0"/>
              </a:rPr>
              <a:t/>
            </a:r>
            <a:br>
              <a:rPr lang="ru-RU" sz="1200">
                <a:latin typeface="Constantia" pitchFamily="18" charset="0"/>
              </a:rPr>
            </a:br>
            <a:endParaRPr lang="ru-RU" sz="1200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70661" name="TextBox 8"/>
          <p:cNvSpPr txBox="1">
            <a:spLocks noChangeArrowheads="1"/>
          </p:cNvSpPr>
          <p:nvPr/>
        </p:nvSpPr>
        <p:spPr bwMode="auto">
          <a:xfrm>
            <a:off x="250825" y="3068638"/>
            <a:ext cx="7021513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 </a:t>
            </a:r>
            <a:r>
              <a:rPr lang="uk-UA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поезіями Стуса здійснено вистави: поетична композиція, «Птах душі», «Іду за край» та інші. </a:t>
            </a:r>
          </a:p>
          <a:p>
            <a:r>
              <a:rPr lang="uk-UA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Пам'яті Стуса присвячено документальні фільми:</a:t>
            </a:r>
          </a:p>
          <a:p>
            <a:r>
              <a:rPr lang="uk-UA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Фільм 1</a:t>
            </a:r>
            <a:r>
              <a:rPr lang="uk-UA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"Верни до мене, пам'яте моя"</a:t>
            </a:r>
          </a:p>
          <a:p>
            <a:r>
              <a:rPr lang="uk-UA" sz="240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"Просвітлої дороги свічка чорна"</a:t>
            </a:r>
            <a:r>
              <a:rPr lang="uk-UA" sz="2400">
                <a:solidFill>
                  <a:srgbClr val="000099"/>
                </a:solidFill>
                <a:latin typeface="Constantia" pitchFamily="18" charset="0"/>
                <a:cs typeface="Times New Roman" pitchFamily="18" charset="0"/>
              </a:rPr>
              <a:t>.</a:t>
            </a:r>
            <a:r>
              <a:rPr lang="uk-UA">
                <a:solidFill>
                  <a:srgbClr val="000099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uk-UA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Пам’яті Василя Стуса.</a:t>
            </a:r>
          </a:p>
          <a:p>
            <a:r>
              <a:rPr lang="uk-UA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Фільм 2:</a:t>
            </a:r>
            <a:r>
              <a:rPr lang="uk-UA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"У білій стужі сонце України" </a:t>
            </a:r>
          </a:p>
          <a:p>
            <a:r>
              <a:rPr lang="uk-UA" sz="240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"Просвітлої дороги свічка чорна". </a:t>
            </a:r>
          </a:p>
          <a:p>
            <a:r>
              <a:rPr lang="uk-UA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Фільм 3:</a:t>
            </a:r>
            <a:r>
              <a:rPr lang="uk-UA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"Розіп"ятий на чорному хресті"</a:t>
            </a:r>
            <a:r>
              <a:rPr lang="uk-UA" sz="2400">
                <a:solidFill>
                  <a:srgbClr val="000099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uk-UA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(1992, «Галичинафільм»). </a:t>
            </a:r>
          </a:p>
          <a:p>
            <a:r>
              <a:rPr lang="uk-UA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10" name="Рисунок 9" descr="http://upload.wikimedia.org/wikipedia/commons/thumb/a/ac/Vasyl_Stus_Donetsk_University.JPG/220px-Vasyl_Stus_Donetsk_Univers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357188"/>
            <a:ext cx="12144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t2.gstatic.com/images?q=tbn:ANd9GcSLFFABl_pkfLLsw31yLnjtu2AaPN_c-5AdZgRMYu8N1JsRJ_POMXLm5GdX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2500313"/>
            <a:ext cx="1185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Файл:Пам'ятний знак Василю Стусу в сквері Стуса в Києві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75" y="4714875"/>
            <a:ext cx="12144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268538" y="115888"/>
            <a:ext cx="67325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"Минуть десятиліття... Не буде образу Стуса як особи, не буде його розпинателів, не буде його теперішніх критиків. Дисидентство вивчатимуть у школах із нудних підручників історії літератури. Будуть інші проблеми і інші злоби дня. Але надовго лишиться універсальне, майстерне і щире в поезії Стуса..." (Ю Шевельов)</a:t>
            </a:r>
          </a:p>
        </p:txBody>
      </p:sp>
      <p:pic>
        <p:nvPicPr>
          <p:cNvPr id="3" name="rg_hi" descr="http://t2.gstatic.com/images?q=tbn:ANd9GcS2-8P8q3SM_2bUtgjOHqqENorGEH37vrrKbYr1CBDNeFZlqR0oq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636838"/>
            <a:ext cx="3875087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413" y="5426075"/>
            <a:ext cx="6732587" cy="1431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uk-UA" sz="4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Пам</a:t>
            </a:r>
            <a:r>
              <a:rPr lang="en-US" sz="4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’</a:t>
            </a:r>
            <a:r>
              <a:rPr lang="uk-UA" sz="4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ятаймо  вірних  дітей  України !</a:t>
            </a:r>
            <a:endParaRPr lang="ru-RU" sz="44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050" y="765175"/>
            <a:ext cx="7092950" cy="4735513"/>
          </a:xfrm>
          <a:solidFill>
            <a:schemeClr val="tx2">
              <a:alpha val="5000"/>
            </a:schemeClr>
          </a:solidFill>
        </p:spPr>
        <p:txBody>
          <a:bodyPr/>
          <a:lstStyle/>
          <a:p>
            <a:pPr algn="ctr"/>
            <a:r>
              <a:rPr lang="uk-UA" sz="5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Над презентацією працювала</a:t>
            </a:r>
            <a:br>
              <a:rPr lang="uk-UA" sz="5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5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учениця 11-А класу</a:t>
            </a:r>
            <a:br>
              <a:rPr lang="uk-UA" sz="5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5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СЗШ №225</a:t>
            </a:r>
            <a:br>
              <a:rPr lang="uk-UA" sz="5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56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Бурлака Тамара</a:t>
            </a:r>
            <a:endParaRPr lang="ru-RU" sz="5600" b="1" i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68538" y="260350"/>
            <a:ext cx="395922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"</a:t>
            </a:r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Або світ прийме мене таким, як я </a:t>
            </a:r>
          </a:p>
          <a:p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є, як </a:t>
            </a:r>
            <a:r>
              <a:rPr 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мене народила мати,</a:t>
            </a:r>
            <a:b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або вб'є, знищить мене. </a:t>
            </a:r>
            <a:b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Але я – не поступлюся!</a:t>
            </a:r>
            <a:br>
              <a:rPr lang="uk-UA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uk-UA" sz="2400" b="1" i="1">
                <a:solidFill>
                  <a:srgbClr val="782A69"/>
                </a:solidFill>
                <a:latin typeface="Monotype Corsiva" pitchFamily="66" charset="0"/>
              </a:rPr>
              <a:t> </a:t>
            </a:r>
            <a:r>
              <a:rPr lang="uk-UA" sz="2400" b="1">
                <a:solidFill>
                  <a:srgbClr val="782A69"/>
                </a:solidFill>
                <a:latin typeface="Monotype Corsiva" pitchFamily="66" charset="0"/>
              </a:rPr>
              <a:t/>
            </a:r>
            <a:br>
              <a:rPr lang="uk-UA" sz="2400" b="1">
                <a:solidFill>
                  <a:srgbClr val="782A69"/>
                </a:solidFill>
                <a:latin typeface="Monotype Corsiva" pitchFamily="66" charset="0"/>
              </a:rPr>
            </a:br>
            <a:r>
              <a:rPr lang="uk-UA" sz="2400">
                <a:solidFill>
                  <a:srgbClr val="210F17"/>
                </a:solidFill>
                <a:latin typeface="Monotype Corsiva" pitchFamily="66" charset="0"/>
              </a:rPr>
              <a:t/>
            </a:r>
            <a:br>
              <a:rPr lang="uk-UA" sz="2400">
                <a:solidFill>
                  <a:srgbClr val="210F17"/>
                </a:solidFill>
                <a:latin typeface="Monotype Corsiva" pitchFamily="66" charset="0"/>
              </a:rPr>
            </a:br>
            <a:endParaRPr lang="uk-UA" b="1" i="1">
              <a:solidFill>
                <a:srgbClr val="782A69"/>
              </a:solidFill>
            </a:endParaRP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5003800" y="4005263"/>
            <a:ext cx="414020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</a:t>
            </a:r>
            <a:r>
              <a:rPr lang="uk-UA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кожної миті своєї, з </a:t>
            </a:r>
          </a:p>
          <a:p>
            <a:r>
              <a:rPr lang="uk-UA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кожного почуття й думки  зроблю свій портрет, тобто </a:t>
            </a:r>
          </a:p>
          <a:p>
            <a:r>
              <a:rPr lang="uk-UA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портрет цілого світу..."</a:t>
            </a:r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b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uk-UA" sz="24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9944" name="Picture 8" descr="%D0%A1%D1%82%D1%83%D1%81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76250"/>
            <a:ext cx="2217737" cy="3241675"/>
          </a:xfrm>
          <a:prstGeom prst="rect">
            <a:avLst/>
          </a:prstGeom>
          <a:noFill/>
        </p:spPr>
      </p:pic>
      <p:pic>
        <p:nvPicPr>
          <p:cNvPr id="39946" name="Picture 10" descr="a7ed16c01187f5e60e1ccdd4e348358f52b1b2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716338"/>
            <a:ext cx="2592388" cy="25193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2016125" y="0"/>
            <a:ext cx="71278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 </a:t>
            </a:r>
            <a:r>
              <a:rPr lang="uk-UA" sz="32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Виявляється, що об'єднати та згуртувати народ можуть не тільки подія, програма, гроші, але єдина справжня біографія людини, монумент якої має стати у самому серці України неподільним символом єднання, визнання та слави...</a:t>
            </a:r>
          </a:p>
        </p:txBody>
      </p:sp>
      <p:pic>
        <p:nvPicPr>
          <p:cNvPr id="41991" name="Picture 7" descr="085390d043c9e245f65107a27581ccb87147f04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860800"/>
            <a:ext cx="6096000" cy="261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195513" y="4365625"/>
            <a:ext cx="69484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студентські роки Стус був членом літературного об’єднання «Обрій ». </a:t>
            </a:r>
          </a:p>
          <a:p>
            <a:pPr algn="ctr"/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Два роки служив у  армії на Уралі.</a:t>
            </a:r>
          </a:p>
          <a:p>
            <a:pPr algn="ctr"/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Під час навчання і служби став писати вірші,а у 1959 вперше їх опублікував під псевдонімом – Василь Петрик.</a:t>
            </a:r>
          </a:p>
        </p:txBody>
      </p:sp>
      <p:pic>
        <p:nvPicPr>
          <p:cNvPr id="44037" name="Рисунок 1" descr="http://msmb.org.ua/pic/6/stus1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76250"/>
            <a:ext cx="26812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9975" y="260350"/>
            <a:ext cx="680402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</a:t>
            </a:r>
            <a:r>
              <a:rPr lang="uk-UA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Times New Roman" pitchFamily="18" charset="0"/>
              </a:rPr>
              <a:t>1963 — літературний редактор газети « Социалистический Донбасс ». </a:t>
            </a:r>
          </a:p>
          <a:p>
            <a:pPr algn="ctr"/>
            <a:r>
              <a:rPr lang="uk-UA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Times New Roman" pitchFamily="18" charset="0"/>
              </a:rPr>
              <a:t>   Від1963</a:t>
            </a:r>
            <a:r>
              <a:rPr lang="uk-UA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року</a:t>
            </a:r>
            <a:r>
              <a:rPr lang="uk-UA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Times New Roman" pitchFamily="18" charset="0"/>
              </a:rPr>
              <a:t> аспірант Інституту літератури Академії наук УРСР ім. Т. Шевченка у Києві зі спеціальності </a:t>
            </a:r>
            <a:endParaRPr lang="uk-UA" sz="28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/>
            <a:r>
              <a:rPr lang="uk-UA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Times New Roman" pitchFamily="18" charset="0"/>
              </a:rPr>
              <a:t>« Теорія літератури».</a:t>
            </a:r>
          </a:p>
          <a:p>
            <a:r>
              <a:rPr lang="uk-UA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Times New Roman" pitchFamily="18" charset="0"/>
              </a:rPr>
              <a:t> </a:t>
            </a:r>
            <a:endParaRPr lang="uk-UA" sz="28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24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3" name="Picture 7" descr="8s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924175"/>
            <a:ext cx="4897438" cy="3773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0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Проби пера</a:t>
            </a:r>
            <a:endParaRPr lang="ru-RU" sz="6000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268538" y="1268413"/>
            <a:ext cx="460851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  ” Перші уроки поезії - мамині. Знала багато пісень і вміла дуже інтимно їх співати. Найбільший слід на душі - від маминої колискової "Ой, люлі, люлі, моя дитино". Шевченко над колискою - це не забувається…”</a:t>
            </a:r>
          </a:p>
          <a:p>
            <a:r>
              <a:rPr lang="uk-UA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   ” У четвертому класі щось заримував про собаку. По-російськи. Жартівливе. Скоро пройшло…”</a:t>
            </a:r>
            <a:br>
              <a:rPr lang="uk-UA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7110" name="Picture 2" descr="п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429125"/>
            <a:ext cx="3143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86000" y="0"/>
            <a:ext cx="66786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Перша публіцистика у віршах надрукована в 1959році. </a:t>
            </a:r>
          </a:p>
          <a:p>
            <a:pPr algn="ctr"/>
            <a:r>
              <a:rPr lang="uk-UA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Власне місце в розвитку стилів української поезії Стус знаходить у поєднанні елементів експресіонізму й сюрреалізму.</a:t>
            </a:r>
          </a:p>
          <a:p>
            <a:pPr>
              <a:spcBef>
                <a:spcPct val="50000"/>
              </a:spcBef>
            </a:pPr>
            <a:endParaRPr lang="uk-UA" sz="2800">
              <a:solidFill>
                <a:srgbClr val="000099"/>
              </a:solidFill>
              <a:latin typeface="Constantia" pitchFamily="18" charset="0"/>
            </a:endParaRPr>
          </a:p>
        </p:txBody>
      </p:sp>
      <p:pic>
        <p:nvPicPr>
          <p:cNvPr id="48134" name="Picture 6" descr="-fTztod22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708275"/>
            <a:ext cx="3119437" cy="3960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39975" y="333375"/>
            <a:ext cx="42481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Минає час моїх дитячих вір.</a:t>
            </a:r>
          </a:p>
          <a:p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І я себе з тим часом проминаю.</a:t>
            </a:r>
          </a:p>
          <a:p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І вже не віднайдусь. І вже не знаю,</a:t>
            </a:r>
          </a:p>
          <a:p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 чи впізнав би на човні новім </a:t>
            </a:r>
          </a:p>
          <a:p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 </a:t>
            </a:r>
          </a:p>
          <a:p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Свій давній берег. Ні, напевно, ні.</a:t>
            </a:r>
          </a:p>
          <a:p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Бо сам собі, відринутий від болю,</a:t>
            </a:r>
          </a:p>
          <a:p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Пливу за днем, за часом, за собою</a:t>
            </a:r>
          </a:p>
          <a:p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новому необжитому човні.</a:t>
            </a:r>
          </a:p>
          <a:p>
            <a:endParaRPr lang="ru-RU" sz="2400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http://www.stus.kiev.ua/portretyf.files/image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981075"/>
            <a:ext cx="21605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" descr="пе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076700"/>
            <a:ext cx="338455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00"/>
                            </p:stCondLst>
                            <p:childTnLst>
                              <p:par>
                                <p:cTn id="4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150"/>
                            </p:stCondLst>
                            <p:childTnLst>
                              <p:par>
                                <p:cTn id="4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800"/>
                            </p:stCondLst>
                            <p:childTnLst>
                              <p:par>
                                <p:cTn id="6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4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400"/>
                            </p:stCondLst>
                            <p:childTnLst>
                              <p:par>
                                <p:cTn id="7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ай">
  <a:themeElements>
    <a:clrScheme name="Край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658</TotalTime>
  <Words>1301</Words>
  <Application>Microsoft Office PowerPoint</Application>
  <PresentationFormat>Экран (4:3)</PresentationFormat>
  <Paragraphs>99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Garamond</vt:lpstr>
      <vt:lpstr>Wingdings</vt:lpstr>
      <vt:lpstr>Calibri</vt:lpstr>
      <vt:lpstr>Monotype Corsiva</vt:lpstr>
      <vt:lpstr>Constantia</vt:lpstr>
      <vt:lpstr>Times New Roman</vt:lpstr>
      <vt:lpstr>Microsoft Sans Serif</vt:lpstr>
      <vt:lpstr>Край</vt:lpstr>
      <vt:lpstr>Край</vt:lpstr>
      <vt:lpstr>Творча спадщина  Василя Стуса</vt:lpstr>
      <vt:lpstr>Василь Стус – постать, що єднає Україну.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Над презентацією працювала учениця 11-А класу СЗШ №225 Бурлака Тамара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О. П. Довженко</dc:title>
  <dc:creator>Admin</dc:creator>
  <cp:lastModifiedBy>Acer</cp:lastModifiedBy>
  <cp:revision>25</cp:revision>
  <dcterms:created xsi:type="dcterms:W3CDTF">2010-03-14T15:18:21Z</dcterms:created>
  <dcterms:modified xsi:type="dcterms:W3CDTF">2014-03-17T20:30:36Z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354309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