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8" r:id="rId3"/>
    <p:sldId id="257" r:id="rId4"/>
    <p:sldId id="259" r:id="rId5"/>
    <p:sldId id="261" r:id="rId6"/>
    <p:sldId id="260" r:id="rId7"/>
    <p:sldId id="27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00FF"/>
    <a:srgbClr val="0066FF"/>
    <a:srgbClr val="003300"/>
    <a:srgbClr val="006600"/>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1" autoAdjust="0"/>
    <p:restoredTop sz="94660"/>
  </p:normalViewPr>
  <p:slideViewPr>
    <p:cSldViewPr>
      <p:cViewPr>
        <p:scale>
          <a:sx n="75" d="100"/>
          <a:sy n="75" d="100"/>
        </p:scale>
        <p:origin x="-1338"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ru-RU"/>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ru-RU"/>
          </a:p>
        </p:txBody>
      </p:sp>
      <p:sp>
        <p:nvSpPr>
          <p:cNvPr id="22530" name="Rectangle 2"/>
          <p:cNvSpPr>
            <a:spLocks noGrp="1" noChangeArrowheads="1"/>
          </p:cNvSpPr>
          <p:nvPr>
            <p:ph type="ctrTitle"/>
          </p:nvPr>
        </p:nvSpPr>
        <p:spPr>
          <a:xfrm>
            <a:off x="914400" y="1524000"/>
            <a:ext cx="7623175" cy="1752600"/>
          </a:xfrm>
        </p:spPr>
        <p:txBody>
          <a:bodyPr/>
          <a:lstStyle>
            <a:lvl1pPr>
              <a:defRPr sz="5000"/>
            </a:lvl1pPr>
          </a:lstStyle>
          <a:p>
            <a:r>
              <a:rPr lang="ru-RU" altLang="en-US"/>
              <a:t>Образец заголовка</a:t>
            </a:r>
          </a:p>
        </p:txBody>
      </p:sp>
      <p:sp>
        <p:nvSpPr>
          <p:cNvPr id="2253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ru-RU" altLang="en-US"/>
              <a:t>Образец подзаголовка</a:t>
            </a:r>
          </a:p>
        </p:txBody>
      </p:sp>
      <p:sp>
        <p:nvSpPr>
          <p:cNvPr id="6" name="Rectangle 4"/>
          <p:cNvSpPr>
            <a:spLocks noGrp="1" noChangeArrowheads="1"/>
          </p:cNvSpPr>
          <p:nvPr>
            <p:ph type="dt" sz="half" idx="10"/>
          </p:nvPr>
        </p:nvSpPr>
        <p:spPr/>
        <p:txBody>
          <a:bodyPr/>
          <a:lstStyle>
            <a:lvl1pPr>
              <a:defRPr/>
            </a:lvl1pPr>
          </a:lstStyle>
          <a:p>
            <a:pPr>
              <a:defRPr/>
            </a:pPr>
            <a:fld id="{D9BE6A9F-4253-4046-B145-8F0F0D1A79FF}" type="datetimeFigureOut">
              <a:rPr lang="ru-RU"/>
              <a:pPr>
                <a:defRPr/>
              </a:pPr>
              <a:t>08.02.2014</a:t>
            </a:fld>
            <a:endParaRPr lang="ru-RU"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ru-RU" altLang="en-US"/>
          </a:p>
        </p:txBody>
      </p:sp>
      <p:sp>
        <p:nvSpPr>
          <p:cNvPr id="8" name="Rectangle 6"/>
          <p:cNvSpPr>
            <a:spLocks noGrp="1" noChangeArrowheads="1"/>
          </p:cNvSpPr>
          <p:nvPr>
            <p:ph type="sldNum" sz="quarter" idx="12"/>
          </p:nvPr>
        </p:nvSpPr>
        <p:spPr/>
        <p:txBody>
          <a:bodyPr/>
          <a:lstStyle>
            <a:lvl1pPr>
              <a:defRPr/>
            </a:lvl1pPr>
          </a:lstStyle>
          <a:p>
            <a:pPr>
              <a:defRPr/>
            </a:pPr>
            <a:fld id="{C25A4360-B720-44AE-AAE4-00DB4700C160}" type="slidenum">
              <a:rPr lang="ru-RU" altLang="en-US"/>
              <a:pPr>
                <a:defRPr/>
              </a:pPr>
              <a:t>‹#›</a:t>
            </a:fld>
            <a:endParaRPr lang="ru-RU" altLang="en-US"/>
          </a:p>
        </p:txBody>
      </p:sp>
    </p:spTree>
  </p:cSld>
  <p:clrMapOvr>
    <a:masterClrMapping/>
  </p:clrMapOvr>
  <p:transition spd="med">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0895C3EF-AEDB-477C-B197-C4415805547F}" type="datetimeFigureOut">
              <a:rPr lang="ru-RU"/>
              <a:pPr>
                <a:defRPr/>
              </a:pPr>
              <a:t>08.02.2014</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59932E65-4D50-40D7-A8D1-C3E47BAD5E05}" type="slidenum">
              <a:rPr lang="ru-RU" altLang="en-US"/>
              <a:pPr>
                <a:defRPr/>
              </a:pPr>
              <a:t>‹#›</a:t>
            </a:fld>
            <a:endParaRPr lang="ru-RU"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DAD10298-CD5B-4604-BDA2-15E4B0694F5D}" type="datetimeFigureOut">
              <a:rPr lang="ru-RU"/>
              <a:pPr>
                <a:defRPr/>
              </a:pPr>
              <a:t>08.02.2014</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490724F9-3026-49BB-8D2D-505618C44B01}" type="slidenum">
              <a:rPr lang="ru-RU" altLang="en-US"/>
              <a:pPr>
                <a:defRPr/>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F90D95D3-7A4C-4FF2-B1F6-F4D7CA02815D}" type="datetimeFigureOut">
              <a:rPr lang="ru-RU"/>
              <a:pPr>
                <a:defRPr/>
              </a:pPr>
              <a:t>08.02.2014</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94272F01-6715-4DBE-B87D-7D870BE9C47C}" type="slidenum">
              <a:rPr lang="ru-RU" altLang="en-US"/>
              <a:pPr>
                <a:defRPr/>
              </a:pPr>
              <a:t>‹#›</a:t>
            </a:fld>
            <a:endParaRPr lang="ru-R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BD3688A3-3394-4174-A7BB-A1460371EBB1}" type="datetimeFigureOut">
              <a:rPr lang="ru-RU"/>
              <a:pPr>
                <a:defRPr/>
              </a:pPr>
              <a:t>08.02.2014</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45EE43-1B53-4532-A0A0-FFB0BE9FCCC0}" type="slidenum">
              <a:rPr lang="ru-RU" altLang="en-US"/>
              <a:pPr>
                <a:defRPr/>
              </a:pPr>
              <a:t>‹#›</a:t>
            </a:fld>
            <a:endParaRPr lang="ru-R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fld id="{B35BE0AE-8CF6-444B-8F07-C30170F98538}" type="datetimeFigureOut">
              <a:rPr lang="ru-RU"/>
              <a:pPr>
                <a:defRPr/>
              </a:pPr>
              <a:t>08.02.2014</a:t>
            </a:fld>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721152-C913-457F-BD2A-F50C72556504}" type="slidenum">
              <a:rPr lang="ru-RU" altLang="en-US"/>
              <a:pPr>
                <a:defRPr/>
              </a:pPr>
              <a:t>‹#›</a:t>
            </a:fld>
            <a:endParaRPr lang="ru-RU"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fld id="{62BF4F2C-B601-48D7-9E12-0FC4CB7A3DCA}" type="datetimeFigureOut">
              <a:rPr lang="ru-RU"/>
              <a:pPr>
                <a:defRPr/>
              </a:pPr>
              <a:t>08.02.2014</a:t>
            </a:fld>
            <a:endParaRPr lang="ru-R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p:cNvSpPr>
            <a:spLocks noGrp="1" noChangeArrowheads="1"/>
          </p:cNvSpPr>
          <p:nvPr>
            <p:ph type="sldNum" sz="quarter" idx="12"/>
          </p:nvPr>
        </p:nvSpPr>
        <p:spPr>
          <a:ln/>
        </p:spPr>
        <p:txBody>
          <a:bodyPr/>
          <a:lstStyle>
            <a:lvl1pPr>
              <a:defRPr/>
            </a:lvl1pPr>
          </a:lstStyle>
          <a:p>
            <a:pPr>
              <a:defRPr/>
            </a:pPr>
            <a:fld id="{D265C6D4-557D-4A48-A0C9-479F4BBF8ADE}" type="slidenum">
              <a:rPr lang="ru-RU" altLang="en-US"/>
              <a:pPr>
                <a:defRPr/>
              </a:pPr>
              <a:t>‹#›</a:t>
            </a:fld>
            <a:endParaRPr lang="ru-RU"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fld id="{19D67147-E86C-4EC6-BDDB-44BC473349C2}" type="datetimeFigureOut">
              <a:rPr lang="ru-RU"/>
              <a:pPr>
                <a:defRPr/>
              </a:pPr>
              <a:t>08.02.2014</a:t>
            </a:fld>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a:ln/>
        </p:spPr>
        <p:txBody>
          <a:bodyPr/>
          <a:lstStyle>
            <a:lvl1pPr>
              <a:defRPr/>
            </a:lvl1pPr>
          </a:lstStyle>
          <a:p>
            <a:pPr>
              <a:defRPr/>
            </a:pPr>
            <a:fld id="{4A7B94A0-AC17-4AE9-9BF6-9225C23776EF}" type="slidenum">
              <a:rPr lang="ru-RU" altLang="en-US"/>
              <a:pPr>
                <a:defRPr/>
              </a:pPr>
              <a:t>‹#›</a:t>
            </a:fld>
            <a:endParaRPr lang="ru-RU"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23D4942-91F4-4634-B856-E6005D78ED41}" type="datetimeFigureOut">
              <a:rPr lang="ru-RU"/>
              <a:pPr>
                <a:defRPr/>
              </a:pPr>
              <a:t>08.02.2014</a:t>
            </a:fld>
            <a:endParaRPr lang="ru-RU"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4" name="Rectangle 6"/>
          <p:cNvSpPr>
            <a:spLocks noGrp="1" noChangeArrowheads="1"/>
          </p:cNvSpPr>
          <p:nvPr>
            <p:ph type="sldNum" sz="quarter" idx="12"/>
          </p:nvPr>
        </p:nvSpPr>
        <p:spPr>
          <a:ln/>
        </p:spPr>
        <p:txBody>
          <a:bodyPr/>
          <a:lstStyle>
            <a:lvl1pPr>
              <a:defRPr/>
            </a:lvl1pPr>
          </a:lstStyle>
          <a:p>
            <a:pPr>
              <a:defRPr/>
            </a:pPr>
            <a:fld id="{F76884E1-F19F-47FB-A299-E19D853B8A0C}" type="slidenum">
              <a:rPr lang="ru-RU" altLang="en-US"/>
              <a:pPr>
                <a:defRPr/>
              </a:pPr>
              <a:t>‹#›</a:t>
            </a:fld>
            <a:endParaRPr lang="ru-RU"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36D8A6D5-8048-416E-ABB1-350C45A2B0BE}" type="datetimeFigureOut">
              <a:rPr lang="ru-RU"/>
              <a:pPr>
                <a:defRPr/>
              </a:pPr>
              <a:t>08.02.2014</a:t>
            </a:fld>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88ECE0F3-55D7-4D37-A3D8-1DC89D289B7D}" type="slidenum">
              <a:rPr lang="ru-RU" altLang="en-US"/>
              <a:pPr>
                <a:defRPr/>
              </a:pPr>
              <a:t>‹#›</a:t>
            </a:fld>
            <a:endParaRPr lang="ru-RU"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ECF899FD-D3F0-4F64-B977-A6A70AF1B58B}" type="datetimeFigureOut">
              <a:rPr lang="ru-RU"/>
              <a:pPr>
                <a:defRPr/>
              </a:pPr>
              <a:t>08.02.2014</a:t>
            </a:fld>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97B2C3DD-2BFE-4372-B111-A091EA667F09}" type="slidenum">
              <a:rPr lang="ru-RU" altLang="en-US"/>
              <a:pPr>
                <a:defRPr/>
              </a:pPr>
              <a:t>‹#›</a:t>
            </a:fld>
            <a:endParaRPr lang="ru-R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2150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fld id="{088BFF38-4878-4D9C-93EF-CF75A2475F56}" type="datetimeFigureOut">
              <a:rPr lang="ru-RU"/>
              <a:pPr>
                <a:defRPr/>
              </a:pPr>
              <a:t>08.02.2014</a:t>
            </a:fld>
            <a:endParaRPr lang="ru-RU" altLang="en-US"/>
          </a:p>
        </p:txBody>
      </p:sp>
      <p:sp>
        <p:nvSpPr>
          <p:cNvPr id="215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ru-RU" altLang="en-US"/>
          </a:p>
        </p:txBody>
      </p:sp>
      <p:sp>
        <p:nvSpPr>
          <p:cNvPr id="2151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5E3516D8-E871-410B-BD89-15C3D3ABC51F}" type="slidenum">
              <a:rPr lang="ru-RU" altLang="en-US"/>
              <a:pPr>
                <a:defRPr/>
              </a:pPr>
              <a:t>‹#›</a:t>
            </a:fld>
            <a:endParaRPr lang="ru-RU" altLang="en-US"/>
          </a:p>
        </p:txBody>
      </p:sp>
      <p:sp>
        <p:nvSpPr>
          <p:cNvPr id="2151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ru-RU"/>
          </a:p>
        </p:txBody>
      </p:sp>
      <p:sp>
        <p:nvSpPr>
          <p:cNvPr id="2151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ru-RU"/>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ransition spd="med">
    <p:split orient="vert" dir="in"/>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file:///J:\&#1057;&#1091;&#1084;&#1082;&#1072;%20&#1076;&#1080;&#1087;&#1082;&#1091;&#1088;'&#1108;&#1088;&#1072;%20(1927,%20&#1054;&#1083;&#1077;&#1082;&#1089;&#1072;&#1085;&#1076;&#1088;%20&#1044;&#1086;&#1074;&#1078;&#1077;&#1085;&#1082;&#1086;,%20&#1054;&#1076;&#1077;&#1089;&#1100;&#1082;&#1072;%20&#1082;&#1110;&#1085;&#1086;&#1089;&#1090;&#1091;&#1076;&#1110;&#1103;).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idx="4294967295"/>
          </p:nvPr>
        </p:nvSpPr>
        <p:spPr>
          <a:xfrm>
            <a:off x="395288" y="0"/>
            <a:ext cx="7848600" cy="1773238"/>
          </a:xfrm>
        </p:spPr>
        <p:txBody>
          <a:bodyPr anchor="ctr"/>
          <a:lstStyle/>
          <a:p>
            <a:pPr algn="ctr" eaLnBrk="1" hangingPunct="1">
              <a:defRPr/>
            </a:pPr>
            <a:r>
              <a:rPr lang="ru-RU" b="1" i="1" smtClean="0">
                <a:solidFill>
                  <a:srgbClr val="FF5050"/>
                </a:solidFill>
                <a:effectLst>
                  <a:outerShdw blurRad="38100" dist="38100" dir="2700000" algn="tl">
                    <a:srgbClr val="C0C0C0"/>
                  </a:outerShdw>
                </a:effectLst>
                <a:latin typeface="Arial" charset="0"/>
              </a:rPr>
              <a:t>Життя т</a:t>
            </a:r>
            <a:r>
              <a:rPr lang="uk-UA" b="1" i="1" smtClean="0">
                <a:solidFill>
                  <a:srgbClr val="FF5050"/>
                </a:solidFill>
                <a:effectLst>
                  <a:outerShdw blurRad="38100" dist="38100" dir="2700000" algn="tl">
                    <a:srgbClr val="C0C0C0"/>
                  </a:outerShdw>
                </a:effectLst>
              </a:rPr>
              <a:t>ворча спадщина </a:t>
            </a:r>
            <a:r>
              <a:rPr lang="ru-RU" b="1" i="1" smtClean="0">
                <a:solidFill>
                  <a:srgbClr val="FF5050"/>
                </a:solidFill>
                <a:effectLst>
                  <a:outerShdw blurRad="38100" dist="38100" dir="2700000" algn="tl">
                    <a:srgbClr val="C0C0C0"/>
                  </a:outerShdw>
                </a:effectLst>
              </a:rPr>
              <a:t>Олександра Довженка</a:t>
            </a:r>
          </a:p>
        </p:txBody>
      </p:sp>
      <p:pic>
        <p:nvPicPr>
          <p:cNvPr id="13314" name="Picture 4" descr="image002"/>
          <p:cNvPicPr>
            <a:picLocks noChangeAspect="1" noChangeArrowheads="1"/>
          </p:cNvPicPr>
          <p:nvPr/>
        </p:nvPicPr>
        <p:blipFill>
          <a:blip r:embed="rId2"/>
          <a:srcRect/>
          <a:stretch>
            <a:fillRect/>
          </a:stretch>
        </p:blipFill>
        <p:spPr bwMode="auto">
          <a:xfrm>
            <a:off x="2339975" y="1557338"/>
            <a:ext cx="4248150" cy="5300662"/>
          </a:xfrm>
          <a:prstGeom prst="rect">
            <a:avLst/>
          </a:prstGeom>
          <a:noFill/>
          <a:ln w="9525">
            <a:noFill/>
            <a:miter lim="800000"/>
            <a:headEnd/>
            <a:tailEnd/>
          </a:ln>
        </p:spPr>
      </p:pic>
      <p:pic>
        <p:nvPicPr>
          <p:cNvPr id="13315" name="Picture 6" descr="f7e0f3671af8"/>
          <p:cNvPicPr>
            <a:picLocks noChangeAspect="1" noChangeArrowheads="1"/>
          </p:cNvPicPr>
          <p:nvPr/>
        </p:nvPicPr>
        <p:blipFill>
          <a:blip r:embed="rId3"/>
          <a:srcRect/>
          <a:stretch>
            <a:fillRect/>
          </a:stretch>
        </p:blipFill>
        <p:spPr bwMode="auto">
          <a:xfrm>
            <a:off x="0" y="1484313"/>
            <a:ext cx="2843213" cy="4681537"/>
          </a:xfrm>
          <a:prstGeom prst="rect">
            <a:avLst/>
          </a:prstGeom>
          <a:noFill/>
          <a:ln w="9525">
            <a:noFill/>
            <a:miter lim="800000"/>
            <a:headEnd/>
            <a:tailEnd/>
          </a:ln>
        </p:spPr>
      </p:pic>
      <p:pic>
        <p:nvPicPr>
          <p:cNvPr id="13316" name="Picture 8" descr="f7e0f3671af8"/>
          <p:cNvPicPr>
            <a:picLocks noChangeAspect="1" noChangeArrowheads="1"/>
          </p:cNvPicPr>
          <p:nvPr/>
        </p:nvPicPr>
        <p:blipFill>
          <a:blip r:embed="rId3"/>
          <a:srcRect/>
          <a:stretch>
            <a:fillRect/>
          </a:stretch>
        </p:blipFill>
        <p:spPr bwMode="auto">
          <a:xfrm>
            <a:off x="5867400" y="1484313"/>
            <a:ext cx="3276600" cy="4681537"/>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wedge">
                                      <p:cBhvr>
                                        <p:cTn id="7" dur="2000"/>
                                        <p:tgtEl>
                                          <p:spTgt spid="15361"/>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wedge">
                                      <p:cBhvr>
                                        <p:cTn id="11"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79388" y="260350"/>
            <a:ext cx="4464050" cy="5473700"/>
          </a:xfrm>
        </p:spPr>
        <p:txBody>
          <a:bodyPr/>
          <a:lstStyle/>
          <a:p>
            <a:pPr eaLnBrk="1" hangingPunct="1">
              <a:lnSpc>
                <a:spcPct val="90000"/>
              </a:lnSpc>
              <a:buFont typeface="Wingdings" pitchFamily="2" charset="2"/>
              <a:buNone/>
              <a:defRPr/>
            </a:pPr>
            <a:r>
              <a:rPr lang="uk-UA" sz="2100" i="1">
                <a:solidFill>
                  <a:srgbClr val="003300"/>
                </a:solidFill>
                <a:effectLst>
                  <a:outerShdw blurRad="38100" dist="38100" dir="2700000" algn="tl">
                    <a:srgbClr val="C0C0C0"/>
                  </a:outerShdw>
                </a:effectLst>
              </a:rPr>
              <a:t>	</a:t>
            </a:r>
            <a:r>
              <a:rPr lang="ru-RU" sz="2100" i="1">
                <a:solidFill>
                  <a:srgbClr val="003300"/>
                </a:solidFill>
                <a:effectLst>
                  <a:outerShdw blurRad="38100" dist="38100" dir="2700000" algn="tl">
                    <a:srgbClr val="C0C0C0"/>
                  </a:outerShdw>
                </a:effectLst>
              </a:rPr>
              <a:t>Цілу поему вірного Кохання з великої літери можна було написати лише за нещодавно виявленими листами Варвари до Олександра Довженка. І був ще один лист Варвари Довженко в якому, напевно, варті уваги такі слова: «Сашо, пам'ятаєш, колись давно-давно я сказала тобі: якщо ти покохаєш іншу жінку, я ніколи не стану на твоєму шляху, побажавши щастя - піду назавжди... Ти одним рухом розбив мені щастя... Неспокійне, велике, талановите серце, що з тобою стало?» </a:t>
            </a:r>
          </a:p>
        </p:txBody>
      </p:sp>
      <p:pic>
        <p:nvPicPr>
          <p:cNvPr id="22530"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pic>
        <p:nvPicPr>
          <p:cNvPr id="22531" name="Picture 6" descr="24123-1u"/>
          <p:cNvPicPr>
            <a:picLocks noChangeAspect="1" noChangeArrowheads="1"/>
          </p:cNvPicPr>
          <p:nvPr/>
        </p:nvPicPr>
        <p:blipFill>
          <a:blip r:embed="rId3"/>
          <a:srcRect/>
          <a:stretch>
            <a:fillRect/>
          </a:stretch>
        </p:blipFill>
        <p:spPr bwMode="auto">
          <a:xfrm>
            <a:off x="6048375" y="3068638"/>
            <a:ext cx="3095625" cy="2455862"/>
          </a:xfrm>
          <a:prstGeom prst="rect">
            <a:avLst/>
          </a:prstGeom>
          <a:noFill/>
          <a:ln w="9525">
            <a:noFill/>
            <a:miter lim="800000"/>
            <a:headEnd/>
            <a:tailEnd/>
          </a:ln>
        </p:spPr>
      </p:pic>
      <p:pic>
        <p:nvPicPr>
          <p:cNvPr id="22532" name="Picture 8" descr="77d23312e8da2949a04e89cf6de079d5"/>
          <p:cNvPicPr>
            <a:picLocks noChangeAspect="1" noChangeArrowheads="1"/>
          </p:cNvPicPr>
          <p:nvPr/>
        </p:nvPicPr>
        <p:blipFill>
          <a:blip r:embed="rId4"/>
          <a:srcRect/>
          <a:stretch>
            <a:fillRect/>
          </a:stretch>
        </p:blipFill>
        <p:spPr bwMode="auto">
          <a:xfrm>
            <a:off x="4572000" y="476250"/>
            <a:ext cx="2525713" cy="3848100"/>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plus(in)">
                                      <p:cBhvr>
                                        <p:cTn id="7" dur="1000"/>
                                        <p:tgtEl>
                                          <p:spTgt spid="29699">
                                            <p:txEl>
                                              <p:pRg st="0" end="0"/>
                                            </p:txEl>
                                          </p:spTgt>
                                        </p:tgtEl>
                                      </p:cBhvr>
                                    </p:animEffect>
                                  </p:childTnLst>
                                </p:cTn>
                              </p:par>
                            </p:childTnLst>
                          </p:cTn>
                        </p:par>
                        <p:par>
                          <p:cTn id="8" fill="hold">
                            <p:stCondLst>
                              <p:cond delay="1000"/>
                            </p:stCondLst>
                            <p:childTnLst>
                              <p:par>
                                <p:cTn id="9" presetID="13" presetClass="entr" presetSubtype="16" fill="hold" nodeType="afterEffect">
                                  <p:stCondLst>
                                    <p:cond delay="0"/>
                                  </p:stCondLst>
                                  <p:childTnLst>
                                    <p:set>
                                      <p:cBhvr>
                                        <p:cTn id="10" dur="1" fill="hold">
                                          <p:stCondLst>
                                            <p:cond delay="0"/>
                                          </p:stCondLst>
                                        </p:cTn>
                                        <p:tgtEl>
                                          <p:spTgt spid="22532"/>
                                        </p:tgtEl>
                                        <p:attrNameLst>
                                          <p:attrName>style.visibility</p:attrName>
                                        </p:attrNameLst>
                                      </p:cBhvr>
                                      <p:to>
                                        <p:strVal val="visible"/>
                                      </p:to>
                                    </p:set>
                                    <p:animEffect transition="in" filter="plus(in)">
                                      <p:cBhvr>
                                        <p:cTn id="11" dur="1000"/>
                                        <p:tgtEl>
                                          <p:spTgt spid="22532"/>
                                        </p:tgtEl>
                                      </p:cBhvr>
                                    </p:animEffect>
                                  </p:childTnLst>
                                </p:cTn>
                              </p:par>
                            </p:childTnLst>
                          </p:cTn>
                        </p:par>
                        <p:par>
                          <p:cTn id="12" fill="hold">
                            <p:stCondLst>
                              <p:cond delay="2000"/>
                            </p:stCondLst>
                            <p:childTnLst>
                              <p:par>
                                <p:cTn id="13" presetID="13" presetClass="entr" presetSubtype="16" fill="hold" nodeType="afterEffect">
                                  <p:stCondLst>
                                    <p:cond delay="0"/>
                                  </p:stCondLst>
                                  <p:childTnLst>
                                    <p:set>
                                      <p:cBhvr>
                                        <p:cTn id="14" dur="1" fill="hold">
                                          <p:stCondLst>
                                            <p:cond delay="0"/>
                                          </p:stCondLst>
                                        </p:cTn>
                                        <p:tgtEl>
                                          <p:spTgt spid="22531"/>
                                        </p:tgtEl>
                                        <p:attrNameLst>
                                          <p:attrName>style.visibility</p:attrName>
                                        </p:attrNameLst>
                                      </p:cBhvr>
                                      <p:to>
                                        <p:strVal val="visible"/>
                                      </p:to>
                                    </p:set>
                                    <p:animEffect transition="in" filter="plus(in)">
                                      <p:cBhvr>
                                        <p:cTn id="15" dur="1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507413" cy="1139825"/>
          </a:xfrm>
        </p:spPr>
        <p:txBody>
          <a:bodyPr/>
          <a:lstStyle/>
          <a:p>
            <a:pPr algn="ctr" eaLnBrk="1" hangingPunct="1">
              <a:defRPr/>
            </a:pPr>
            <a:r>
              <a:rPr lang="uk-UA" sz="3800" b="1" i="1">
                <a:effectLst>
                  <a:outerShdw blurRad="38100" dist="38100" dir="2700000" algn="tl">
                    <a:srgbClr val="C0C0C0"/>
                  </a:outerShdw>
                </a:effectLst>
              </a:rPr>
              <a:t>Життя в кінематографі: тріумф і каскад трагедій</a:t>
            </a:r>
            <a:endParaRPr lang="ru-RU" sz="3800" b="1" i="1">
              <a:effectLst>
                <a:outerShdw blurRad="38100" dist="38100" dir="2700000" algn="tl">
                  <a:srgbClr val="C0C0C0"/>
                </a:outerShdw>
              </a:effectLst>
            </a:endParaRPr>
          </a:p>
        </p:txBody>
      </p:sp>
      <p:sp>
        <p:nvSpPr>
          <p:cNvPr id="23554" name="Rectangle 3"/>
          <p:cNvSpPr>
            <a:spLocks noGrp="1" noChangeArrowheads="1"/>
          </p:cNvSpPr>
          <p:nvPr>
            <p:ph type="body" idx="1"/>
          </p:nvPr>
        </p:nvSpPr>
        <p:spPr/>
        <p:txBody>
          <a:bodyPr/>
          <a:lstStyle/>
          <a:p>
            <a:pPr eaLnBrk="1" hangingPunct="1">
              <a:buFont typeface="Wingdings" pitchFamily="2" charset="2"/>
              <a:buNone/>
            </a:pPr>
            <a:r>
              <a:rPr lang="uk-UA" smtClean="0"/>
              <a:t>	</a:t>
            </a:r>
            <a:endParaRPr lang="ru-RU" smtClean="0"/>
          </a:p>
        </p:txBody>
      </p:sp>
      <p:pic>
        <p:nvPicPr>
          <p:cNvPr id="23555"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sp>
        <p:nvSpPr>
          <p:cNvPr id="30725" name="Rectangle 5"/>
          <p:cNvSpPr>
            <a:spLocks noChangeArrowheads="1"/>
          </p:cNvSpPr>
          <p:nvPr/>
        </p:nvSpPr>
        <p:spPr bwMode="auto">
          <a:xfrm>
            <a:off x="4211638" y="1550988"/>
            <a:ext cx="4752975" cy="3805237"/>
          </a:xfrm>
          <a:prstGeom prst="rect">
            <a:avLst/>
          </a:prstGeom>
          <a:noFill/>
          <a:ln w="9525">
            <a:noFill/>
            <a:miter lim="800000"/>
            <a:headEnd/>
            <a:tailEnd/>
          </a:ln>
          <a:effectLst/>
        </p:spPr>
        <p:txBody>
          <a:bodyPr anchor="ctr">
            <a:spAutoFit/>
          </a:bodyPr>
          <a:lstStyle/>
          <a:p>
            <a:pPr algn="just">
              <a:defRPr/>
            </a:pPr>
            <a:r>
              <a:rPr lang="ru-RU" sz="2400" i="1">
                <a:solidFill>
                  <a:srgbClr val="003300"/>
                </a:solidFill>
                <a:effectLst>
                  <a:outerShdw blurRad="38100" dist="38100" dir="2700000" algn="tl">
                    <a:srgbClr val="C0C0C0"/>
                  </a:outerShdw>
                </a:effectLst>
              </a:rPr>
              <a:t> Облишивши  фах  педагога,  керівного      працівника Наркомосвіти, дипломата, ху­дожника-карикатуриста, Довженко, при-бувши в 1926 р. до Одеси, взявся за зовсім нове для нього мистецтво. І це було кіно, тоді німе. Його поманила нова муза - кінематограф.</a:t>
            </a:r>
            <a:r>
              <a:rPr lang="ru-RU" sz="2800"/>
              <a:t> </a:t>
            </a:r>
          </a:p>
        </p:txBody>
      </p:sp>
      <p:pic>
        <p:nvPicPr>
          <p:cNvPr id="23557" name="Picture 7" descr="66"/>
          <p:cNvPicPr>
            <a:picLocks noChangeAspect="1" noChangeArrowheads="1"/>
          </p:cNvPicPr>
          <p:nvPr/>
        </p:nvPicPr>
        <p:blipFill>
          <a:blip r:embed="rId3"/>
          <a:srcRect/>
          <a:stretch>
            <a:fillRect/>
          </a:stretch>
        </p:blipFill>
        <p:spPr bwMode="auto">
          <a:xfrm>
            <a:off x="323850" y="1628775"/>
            <a:ext cx="3671888" cy="3671888"/>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edge">
                                      <p:cBhvr>
                                        <p:cTn id="7" dur="2000"/>
                                        <p:tgtEl>
                                          <p:spTgt spid="30722"/>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30725"/>
                                        </p:tgtEl>
                                        <p:attrNameLst>
                                          <p:attrName>style.visibility</p:attrName>
                                        </p:attrNameLst>
                                      </p:cBhvr>
                                      <p:to>
                                        <p:strVal val="visible"/>
                                      </p:to>
                                    </p:set>
                                    <p:animEffect transition="in" filter="box(in)">
                                      <p:cBhvr>
                                        <p:cTn id="11" dur="500"/>
                                        <p:tgtEl>
                                          <p:spTgt spid="30725"/>
                                        </p:tgtEl>
                                      </p:cBhvr>
                                    </p:animEffect>
                                  </p:childTnLst>
                                </p:cTn>
                              </p:par>
                            </p:childTnLst>
                          </p:cTn>
                        </p:par>
                        <p:par>
                          <p:cTn id="12" fill="hold">
                            <p:stCondLst>
                              <p:cond delay="2500"/>
                            </p:stCondLst>
                            <p:childTnLst>
                              <p:par>
                                <p:cTn id="13" presetID="4" presetClass="entr" presetSubtype="16" fill="hold" nodeType="after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box(in)">
                                      <p:cBhvr>
                                        <p:cTn id="15"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body" idx="1"/>
          </p:nvPr>
        </p:nvSpPr>
        <p:spPr/>
        <p:txBody>
          <a:bodyPr/>
          <a:lstStyle/>
          <a:p>
            <a:pPr eaLnBrk="1" hangingPunct="1">
              <a:buFont typeface="Wingdings" pitchFamily="2" charset="2"/>
              <a:buNone/>
            </a:pPr>
            <a:r>
              <a:rPr lang="uk-UA" smtClean="0"/>
              <a:t>	</a:t>
            </a:r>
            <a:endParaRPr lang="ru-RU" smtClean="0"/>
          </a:p>
        </p:txBody>
      </p:sp>
      <p:pic>
        <p:nvPicPr>
          <p:cNvPr id="24578"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sp>
        <p:nvSpPr>
          <p:cNvPr id="31749" name="Rectangle 5"/>
          <p:cNvSpPr>
            <a:spLocks noChangeArrowheads="1"/>
          </p:cNvSpPr>
          <p:nvPr/>
        </p:nvSpPr>
        <p:spPr bwMode="auto">
          <a:xfrm>
            <a:off x="395288" y="374650"/>
            <a:ext cx="8424862" cy="1616075"/>
          </a:xfrm>
          <a:prstGeom prst="rect">
            <a:avLst/>
          </a:prstGeom>
          <a:noFill/>
          <a:ln w="9525">
            <a:noFill/>
            <a:miter lim="800000"/>
            <a:headEnd/>
            <a:tailEnd/>
          </a:ln>
          <a:effectLst/>
        </p:spPr>
        <p:txBody>
          <a:bodyPr anchor="ctr">
            <a:spAutoFit/>
          </a:bodyPr>
          <a:lstStyle/>
          <a:p>
            <a:pPr algn="just">
              <a:defRPr/>
            </a:pPr>
            <a:r>
              <a:rPr lang="ru-RU"/>
              <a:t> </a:t>
            </a:r>
            <a:r>
              <a:rPr lang="ru-RU" sz="2000" i="1">
                <a:solidFill>
                  <a:srgbClr val="003300"/>
                </a:solidFill>
                <a:effectLst>
                  <a:outerShdw blurRad="38100" dist="38100" dir="2700000" algn="tl">
                    <a:srgbClr val="C0C0C0"/>
                  </a:outerShdw>
                </a:effectLst>
              </a:rPr>
              <a:t>Без нього і він не мислив свого життя. Так, за свідченням самого Довженка, на тридцять другому році довелося все починати спочатку: і навчання, і професію, і побут, і навіть нове родинне життя. За кілька днів неофіт-кінодраматург приніс сценарій, а ще за кілька - розпочав постановку свого першого фільму. </a:t>
            </a:r>
          </a:p>
        </p:txBody>
      </p:sp>
      <p:pic>
        <p:nvPicPr>
          <p:cNvPr id="24580" name="Picture 7" descr="1378895349_dov"/>
          <p:cNvPicPr>
            <a:picLocks noChangeAspect="1" noChangeArrowheads="1"/>
          </p:cNvPicPr>
          <p:nvPr/>
        </p:nvPicPr>
        <p:blipFill>
          <a:blip r:embed="rId3"/>
          <a:srcRect/>
          <a:stretch>
            <a:fillRect/>
          </a:stretch>
        </p:blipFill>
        <p:spPr bwMode="auto">
          <a:xfrm>
            <a:off x="1187450" y="1989138"/>
            <a:ext cx="6335713" cy="3408362"/>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 calcmode="lin" valueType="num">
                                      <p:cBhvr>
                                        <p:cTn id="7" dur="500" fill="hold"/>
                                        <p:tgtEl>
                                          <p:spTgt spid="3174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24580"/>
                                        </p:tgtEl>
                                        <p:attrNameLst>
                                          <p:attrName>style.visibility</p:attrName>
                                        </p:attrNameLst>
                                      </p:cBhvr>
                                      <p:to>
                                        <p:strVal val="visible"/>
                                      </p:to>
                                    </p:set>
                                    <p:anim calcmode="lin" valueType="num">
                                      <p:cBhvr>
                                        <p:cTn id="12" dur="1000" fill="hold"/>
                                        <p:tgtEl>
                                          <p:spTgt spid="24580"/>
                                        </p:tgtEl>
                                        <p:attrNameLst>
                                          <p:attrName>ppt_w</p:attrName>
                                        </p:attrNameLst>
                                      </p:cBhvr>
                                      <p:tavLst>
                                        <p:tav tm="0">
                                          <p:val>
                                            <p:fltVal val="0"/>
                                          </p:val>
                                        </p:tav>
                                        <p:tav tm="100000">
                                          <p:val>
                                            <p:strVal val="#ppt_w"/>
                                          </p:val>
                                        </p:tav>
                                      </p:tavLst>
                                    </p:anim>
                                    <p:anim calcmode="lin" valueType="num">
                                      <p:cBhvr>
                                        <p:cTn id="13" dur="1000" fill="hold"/>
                                        <p:tgtEl>
                                          <p:spTgt spid="24580"/>
                                        </p:tgtEl>
                                        <p:attrNameLst>
                                          <p:attrName>ppt_h</p:attrName>
                                        </p:attrNameLst>
                                      </p:cBhvr>
                                      <p:tavLst>
                                        <p:tav tm="0">
                                          <p:val>
                                            <p:fltVal val="0"/>
                                          </p:val>
                                        </p:tav>
                                        <p:tav tm="100000">
                                          <p:val>
                                            <p:strVal val="#ppt_h"/>
                                          </p:val>
                                        </p:tav>
                                      </p:tavLst>
                                    </p:anim>
                                    <p:anim calcmode="lin" valueType="num">
                                      <p:cBhvr>
                                        <p:cTn id="14" dur="1000" fill="hold"/>
                                        <p:tgtEl>
                                          <p:spTgt spid="24580"/>
                                        </p:tgtEl>
                                        <p:attrNameLst>
                                          <p:attrName>style.rotation</p:attrName>
                                        </p:attrNameLst>
                                      </p:cBhvr>
                                      <p:tavLst>
                                        <p:tav tm="0">
                                          <p:val>
                                            <p:fltVal val="90"/>
                                          </p:val>
                                        </p:tav>
                                        <p:tav tm="100000">
                                          <p:val>
                                            <p:fltVal val="0"/>
                                          </p:val>
                                        </p:tav>
                                      </p:tavLst>
                                    </p:anim>
                                    <p:animEffect transition="in" filter="fade">
                                      <p:cBhvr>
                                        <p:cTn id="15" dur="1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95288" y="404813"/>
            <a:ext cx="8424862" cy="5111750"/>
          </a:xfrm>
        </p:spPr>
        <p:txBody>
          <a:bodyPr/>
          <a:lstStyle/>
          <a:p>
            <a:pPr algn="ctr" eaLnBrk="1" hangingPunct="1">
              <a:lnSpc>
                <a:spcPct val="90000"/>
              </a:lnSpc>
              <a:buFont typeface="Wingdings" pitchFamily="2" charset="2"/>
              <a:buNone/>
              <a:defRPr/>
            </a:pPr>
            <a:r>
              <a:rPr lang="uk-UA" sz="2600"/>
              <a:t>	</a:t>
            </a:r>
            <a:r>
              <a:rPr lang="ru-RU" sz="3400" i="1">
                <a:solidFill>
                  <a:srgbClr val="003300"/>
                </a:solidFill>
                <a:effectLst>
                  <a:outerShdw blurRad="38100" dist="38100" dir="2700000" algn="tl">
                    <a:srgbClr val="C0C0C0"/>
                  </a:outerShdw>
                </a:effectLst>
              </a:rPr>
              <a:t>Дебютував Довженко як кінодраматург і кінорежисер кінокомедією «Вася-реформатор», за нею - «Ягідка кохання» і </a:t>
            </a:r>
            <a:r>
              <a:rPr lang="ru-RU" sz="3400" i="1">
                <a:solidFill>
                  <a:srgbClr val="003300"/>
                </a:solidFill>
                <a:effectLst>
                  <a:outerShdw blurRad="38100" dist="38100" dir="2700000" algn="tl">
                    <a:srgbClr val="C0C0C0"/>
                  </a:outerShdw>
                </a:effectLst>
                <a:hlinkClick r:id="rId2" action="ppaction://hlinkfile"/>
              </a:rPr>
              <a:t>«Сумка дипкур'єра». </a:t>
            </a:r>
            <a:r>
              <a:rPr lang="ru-RU" sz="3400" i="1">
                <a:solidFill>
                  <a:srgbClr val="003300"/>
                </a:solidFill>
                <a:effectLst>
                  <a:outerShdw blurRad="38100" dist="38100" dir="2700000" algn="tl">
                    <a:srgbClr val="C0C0C0"/>
                  </a:outerShdw>
                </a:effectLst>
              </a:rPr>
              <a:t>Це був цілий кіноуніверситет, в «стінах» якого молодий режисер виробив свій стиль праці: ставити фільм самому, за власним сценарієм, і третє - фільм має бути односерійним.</a:t>
            </a:r>
            <a:r>
              <a:rPr lang="ru-RU" sz="2600"/>
              <a:t> </a:t>
            </a:r>
          </a:p>
        </p:txBody>
      </p:sp>
      <p:pic>
        <p:nvPicPr>
          <p:cNvPr id="25602" name="Picture 4" descr="42195"/>
          <p:cNvPicPr>
            <a:picLocks noChangeAspect="1" noChangeArrowheads="1"/>
          </p:cNvPicPr>
          <p:nvPr/>
        </p:nvPicPr>
        <p:blipFill>
          <a:blip r:embed="rId3"/>
          <a:srcRect/>
          <a:stretch>
            <a:fillRect/>
          </a:stretch>
        </p:blipFill>
        <p:spPr bwMode="auto">
          <a:xfrm>
            <a:off x="0" y="5516563"/>
            <a:ext cx="9144000" cy="1341437"/>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heel(4)">
                                      <p:cBhvr>
                                        <p:cTn id="7" dur="20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79388" y="404813"/>
            <a:ext cx="4968875" cy="4967287"/>
          </a:xfrm>
        </p:spPr>
        <p:txBody>
          <a:bodyPr/>
          <a:lstStyle/>
          <a:p>
            <a:pPr eaLnBrk="1" hangingPunct="1">
              <a:buFont typeface="Wingdings" pitchFamily="2" charset="2"/>
              <a:buNone/>
              <a:defRPr/>
            </a:pPr>
            <a:r>
              <a:rPr lang="uk-UA" sz="2200" i="1">
                <a:solidFill>
                  <a:srgbClr val="003300"/>
                </a:solidFill>
                <a:effectLst>
                  <a:outerShdw blurRad="38100" dist="38100" dir="2700000" algn="tl">
                    <a:srgbClr val="C0C0C0"/>
                  </a:outerShdw>
                </a:effectLst>
              </a:rPr>
              <a:t>	</a:t>
            </a:r>
            <a:r>
              <a:rPr lang="ru-RU" sz="2200" i="1">
                <a:solidFill>
                  <a:srgbClr val="003300"/>
                </a:solidFill>
                <a:effectLst>
                  <a:outerShdw blurRad="38100" dist="38100" dir="2700000" algn="tl">
                    <a:srgbClr val="C0C0C0"/>
                  </a:outerShdw>
                </a:effectLst>
              </a:rPr>
              <a:t>Висока культура може постати тільки як продовження і розвиток минулого. Саме тому в «Звенигорі» і показано Україну від прадавніх часів аж до наших днів. Навколо панувала зневага до історичних традицій, а Довженко дерзновенно заявляє: «Непошана до старовини, до свого минулого, до історії народу є ознакою нікчемності правителів, шкідлива і ворожа інтересам народу». </a:t>
            </a:r>
          </a:p>
        </p:txBody>
      </p:sp>
      <p:pic>
        <p:nvPicPr>
          <p:cNvPr id="26626"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sp>
        <p:nvSpPr>
          <p:cNvPr id="26627" name="AutoShape 6"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6628" name="AutoShape 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6629" name="Picture 10" descr="ZvenigoraByStenbergs19271"/>
          <p:cNvPicPr>
            <a:picLocks noChangeAspect="1" noChangeArrowheads="1"/>
          </p:cNvPicPr>
          <p:nvPr/>
        </p:nvPicPr>
        <p:blipFill>
          <a:blip r:embed="rId3"/>
          <a:srcRect/>
          <a:stretch>
            <a:fillRect/>
          </a:stretch>
        </p:blipFill>
        <p:spPr bwMode="auto">
          <a:xfrm>
            <a:off x="5292725" y="476250"/>
            <a:ext cx="3152775" cy="4762500"/>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heel(4)">
                                      <p:cBhvr>
                                        <p:cTn id="7" dur="2000"/>
                                        <p:tgtEl>
                                          <p:spTgt spid="33795">
                                            <p:txEl>
                                              <p:pRg st="0" end="0"/>
                                            </p:txEl>
                                          </p:spTgt>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26629"/>
                                        </p:tgtEl>
                                        <p:attrNameLst>
                                          <p:attrName>style.visibility</p:attrName>
                                        </p:attrNameLst>
                                      </p:cBhvr>
                                      <p:to>
                                        <p:strVal val="visible"/>
                                      </p:to>
                                    </p:set>
                                    <p:animEffect transition="in" filter="box(in)">
                                      <p:cBhvr>
                                        <p:cTn id="11"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95288" y="260350"/>
            <a:ext cx="8362950" cy="2549525"/>
          </a:xfrm>
        </p:spPr>
        <p:txBody>
          <a:bodyPr/>
          <a:lstStyle/>
          <a:p>
            <a:pPr eaLnBrk="1" hangingPunct="1">
              <a:lnSpc>
                <a:spcPct val="90000"/>
              </a:lnSpc>
              <a:buFont typeface="Wingdings" pitchFamily="2" charset="2"/>
              <a:buNone/>
              <a:defRPr/>
            </a:pPr>
            <a:r>
              <a:rPr lang="uk-UA" sz="2100" i="1">
                <a:solidFill>
                  <a:srgbClr val="003300"/>
                </a:solidFill>
                <a:effectLst>
                  <a:outerShdw blurRad="38100" dist="38100" dir="2700000" algn="tl">
                    <a:srgbClr val="C0C0C0"/>
                  </a:outerShdw>
                </a:effectLst>
              </a:rPr>
              <a:t>	</a:t>
            </a:r>
            <a:r>
              <a:rPr lang="ru-RU" sz="2100" i="1">
                <a:solidFill>
                  <a:srgbClr val="003300"/>
                </a:solidFill>
                <a:effectLst>
                  <a:outerShdw blurRad="38100" dist="38100" dir="2700000" algn="tl">
                    <a:srgbClr val="C0C0C0"/>
                  </a:outerShdw>
                </a:effectLst>
              </a:rPr>
              <a:t>Наступний фільм Довженка - «Арсенал», яким він торкнувся болючої рани України - поразки УНР. Цим яскраво політичним, пробільшовицьким твором, який недвозначно засуджував ідеологію українського націоналізму, режисер об'єктивно схвалив, підтримав тоталітарний окупаційний режим на Україні. Митець, на жаль, стоїть тут на боці повсталих проти Центральної Ради робітників «Арсеналу». </a:t>
            </a:r>
          </a:p>
        </p:txBody>
      </p:sp>
      <p:pic>
        <p:nvPicPr>
          <p:cNvPr id="27650"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sp>
        <p:nvSpPr>
          <p:cNvPr id="27651" name="AutoShape 6"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7652" name="Picture 8" descr="200px-137"/>
          <p:cNvPicPr>
            <a:picLocks noChangeAspect="1" noChangeArrowheads="1"/>
          </p:cNvPicPr>
          <p:nvPr/>
        </p:nvPicPr>
        <p:blipFill>
          <a:blip r:embed="rId3"/>
          <a:srcRect/>
          <a:stretch>
            <a:fillRect/>
          </a:stretch>
        </p:blipFill>
        <p:spPr bwMode="auto">
          <a:xfrm>
            <a:off x="684213" y="2420938"/>
            <a:ext cx="3168650" cy="3095625"/>
          </a:xfrm>
          <a:prstGeom prst="rect">
            <a:avLst/>
          </a:prstGeom>
          <a:noFill/>
          <a:ln w="9525">
            <a:noFill/>
            <a:miter lim="800000"/>
            <a:headEnd/>
            <a:tailEnd/>
          </a:ln>
        </p:spPr>
      </p:pic>
      <p:pic>
        <p:nvPicPr>
          <p:cNvPr id="27653" name="Picture 10" descr="r"/>
          <p:cNvPicPr>
            <a:picLocks noChangeAspect="1" noChangeArrowheads="1"/>
          </p:cNvPicPr>
          <p:nvPr/>
        </p:nvPicPr>
        <p:blipFill>
          <a:blip r:embed="rId4"/>
          <a:srcRect/>
          <a:stretch>
            <a:fillRect/>
          </a:stretch>
        </p:blipFill>
        <p:spPr bwMode="auto">
          <a:xfrm>
            <a:off x="4356100" y="2492375"/>
            <a:ext cx="4321175" cy="2970213"/>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1000" fill="hold"/>
                                        <p:tgtEl>
                                          <p:spTgt spid="348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48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48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1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3" presetClass="entr" presetSubtype="16" fill="hold" nodeType="afterEffect">
                                  <p:stCondLst>
                                    <p:cond delay="0"/>
                                  </p:stCondLst>
                                  <p:childTnLst>
                                    <p:set>
                                      <p:cBhvr>
                                        <p:cTn id="13" dur="1" fill="hold">
                                          <p:stCondLst>
                                            <p:cond delay="0"/>
                                          </p:stCondLst>
                                        </p:cTn>
                                        <p:tgtEl>
                                          <p:spTgt spid="27652"/>
                                        </p:tgtEl>
                                        <p:attrNameLst>
                                          <p:attrName>style.visibility</p:attrName>
                                        </p:attrNameLst>
                                      </p:cBhvr>
                                      <p:to>
                                        <p:strVal val="visible"/>
                                      </p:to>
                                    </p:set>
                                    <p:animEffect transition="in" filter="plus(in)">
                                      <p:cBhvr>
                                        <p:cTn id="14" dur="1000"/>
                                        <p:tgtEl>
                                          <p:spTgt spid="27652"/>
                                        </p:tgtEl>
                                      </p:cBhvr>
                                    </p:animEffect>
                                  </p:childTnLst>
                                </p:cTn>
                              </p:par>
                            </p:childTnLst>
                          </p:cTn>
                        </p:par>
                        <p:par>
                          <p:cTn id="15" fill="hold">
                            <p:stCondLst>
                              <p:cond delay="2000"/>
                            </p:stCondLst>
                            <p:childTnLst>
                              <p:par>
                                <p:cTn id="16" presetID="13" presetClass="entr" presetSubtype="16" fill="hold" nodeType="afterEffect">
                                  <p:stCondLst>
                                    <p:cond delay="0"/>
                                  </p:stCondLst>
                                  <p:childTnLst>
                                    <p:set>
                                      <p:cBhvr>
                                        <p:cTn id="17" dur="1" fill="hold">
                                          <p:stCondLst>
                                            <p:cond delay="0"/>
                                          </p:stCondLst>
                                        </p:cTn>
                                        <p:tgtEl>
                                          <p:spTgt spid="27653"/>
                                        </p:tgtEl>
                                        <p:attrNameLst>
                                          <p:attrName>style.visibility</p:attrName>
                                        </p:attrNameLst>
                                      </p:cBhvr>
                                      <p:to>
                                        <p:strVal val="visible"/>
                                      </p:to>
                                    </p:set>
                                    <p:animEffect transition="in" filter="plus(in)">
                                      <p:cBhvr>
                                        <p:cTn id="18" dur="1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1"/>
          </p:nvPr>
        </p:nvSpPr>
        <p:spPr/>
        <p:txBody>
          <a:bodyPr/>
          <a:lstStyle/>
          <a:p>
            <a:pPr eaLnBrk="1" hangingPunct="1">
              <a:buFont typeface="Wingdings" pitchFamily="2" charset="2"/>
              <a:buNone/>
            </a:pPr>
            <a:r>
              <a:rPr lang="uk-UA" smtClean="0"/>
              <a:t>	</a:t>
            </a:r>
            <a:endParaRPr lang="ru-RU" smtClean="0"/>
          </a:p>
        </p:txBody>
      </p:sp>
      <p:pic>
        <p:nvPicPr>
          <p:cNvPr id="28674"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sp>
        <p:nvSpPr>
          <p:cNvPr id="35845" name="Rectangle 5"/>
          <p:cNvSpPr>
            <a:spLocks noChangeArrowheads="1"/>
          </p:cNvSpPr>
          <p:nvPr/>
        </p:nvSpPr>
        <p:spPr bwMode="auto">
          <a:xfrm>
            <a:off x="395288" y="368300"/>
            <a:ext cx="8424862" cy="4968875"/>
          </a:xfrm>
          <a:prstGeom prst="rect">
            <a:avLst/>
          </a:prstGeom>
          <a:noFill/>
          <a:ln w="9525">
            <a:noFill/>
            <a:miter lim="800000"/>
            <a:headEnd/>
            <a:tailEnd/>
          </a:ln>
          <a:effectLst/>
        </p:spPr>
        <p:txBody>
          <a:bodyPr anchor="ctr">
            <a:spAutoFit/>
          </a:bodyPr>
          <a:lstStyle/>
          <a:p>
            <a:pPr algn="ctr">
              <a:defRPr/>
            </a:pPr>
            <a:r>
              <a:rPr lang="ru-RU" sz="2000" i="1">
                <a:solidFill>
                  <a:srgbClr val="003300"/>
                </a:solidFill>
                <a:effectLst>
                  <a:outerShdw blurRad="38100" dist="38100" dir="2700000" algn="tl">
                    <a:srgbClr val="C0C0C0"/>
                  </a:outerShdw>
                </a:effectLst>
              </a:rPr>
              <a:t>Перед Довженком на весь зріст постала дилема: чи можна залишитись вірним своєму народові, ставши комуністом? З одного боку, його приваблювали обіцяні новим ладом нечувані масштаби соціальних перетворень, а з другого - він показує самобутнє духовне життя українців, чуже тим новаціям. З одного боку, він вітає національно-визвольний рух на Україні, з другого - різко засуджує уряд УНР за кволість керівництва цим рухом. З одного боку (правда, лише в перші роки революції), він був чистим комуністом, а з другого -українська стихія так глибоко з діда-прадіда була вкорінена в його психіці, що він об'єктивно органічно був ворожий усьому совєтському, комуністичному. І саме тому українські кола звинуватили його в зраді національних ідеалів, а більшовики приписували йому український буржуазний націоналізм. Бо в житті не буває, щоб сіно було ціле і коза сита. Так настало внутрішнє роздвоєння між голосом сумління і компромісом із більшовицькою деспотією. </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p:cTn id="7" dur="2000" fill="hold"/>
                                        <p:tgtEl>
                                          <p:spTgt spid="35845"/>
                                        </p:tgtEl>
                                        <p:attrNameLst>
                                          <p:attrName>ppt_w</p:attrName>
                                        </p:attrNameLst>
                                      </p:cBhvr>
                                      <p:tavLst>
                                        <p:tav tm="0">
                                          <p:val>
                                            <p:fltVal val="0"/>
                                          </p:val>
                                        </p:tav>
                                        <p:tav tm="100000">
                                          <p:val>
                                            <p:strVal val="#ppt_w"/>
                                          </p:val>
                                        </p:tav>
                                      </p:tavLst>
                                    </p:anim>
                                    <p:anim calcmode="lin" valueType="num">
                                      <p:cBhvr>
                                        <p:cTn id="8" dur="2000" fill="hold"/>
                                        <p:tgtEl>
                                          <p:spTgt spid="358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932363" y="260350"/>
            <a:ext cx="3671887" cy="5184775"/>
          </a:xfrm>
        </p:spPr>
        <p:txBody>
          <a:bodyPr/>
          <a:lstStyle/>
          <a:p>
            <a:pPr algn="r" eaLnBrk="1" hangingPunct="1">
              <a:lnSpc>
                <a:spcPct val="90000"/>
              </a:lnSpc>
              <a:buFont typeface="Wingdings" pitchFamily="2" charset="2"/>
              <a:buNone/>
              <a:defRPr/>
            </a:pPr>
            <a:r>
              <a:rPr lang="uk-UA"/>
              <a:t>	</a:t>
            </a:r>
            <a:r>
              <a:rPr lang="ru-RU" i="1">
                <a:solidFill>
                  <a:srgbClr val="003300"/>
                </a:solidFill>
                <a:effectLst>
                  <a:outerShdw blurRad="38100" dist="38100" dir="2700000" algn="tl">
                    <a:srgbClr val="C0C0C0"/>
                  </a:outerShdw>
                </a:effectLst>
              </a:rPr>
              <a:t>І все-таки Довженко не продав душу дияволу навіть в «Арсеналі», а довів, що це душа українська. На підтвердження один-єдиний абзац із сценарію цього фільму.</a:t>
            </a:r>
          </a:p>
        </p:txBody>
      </p:sp>
      <p:pic>
        <p:nvPicPr>
          <p:cNvPr id="29698"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pic>
        <p:nvPicPr>
          <p:cNvPr id="29699" name="Picture 6" descr="image001"/>
          <p:cNvPicPr>
            <a:picLocks noChangeAspect="1" noChangeArrowheads="1"/>
          </p:cNvPicPr>
          <p:nvPr/>
        </p:nvPicPr>
        <p:blipFill>
          <a:blip r:embed="rId3"/>
          <a:srcRect/>
          <a:stretch>
            <a:fillRect/>
          </a:stretch>
        </p:blipFill>
        <p:spPr bwMode="auto">
          <a:xfrm>
            <a:off x="684213" y="333375"/>
            <a:ext cx="4032250" cy="5040313"/>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edge">
                                      <p:cBhvr>
                                        <p:cTn id="7" dur="2000"/>
                                        <p:tgtEl>
                                          <p:spTgt spid="36867">
                                            <p:txEl>
                                              <p:pRg st="0" end="0"/>
                                            </p:txEl>
                                          </p:spTgt>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29699"/>
                                        </p:tgtEl>
                                        <p:attrNameLst>
                                          <p:attrName>style.visibility</p:attrName>
                                        </p:attrNameLst>
                                      </p:cBhvr>
                                      <p:to>
                                        <p:strVal val="visible"/>
                                      </p:to>
                                    </p:set>
                                    <p:animEffect transition="in" filter="wedge">
                                      <p:cBhvr>
                                        <p:cTn id="11"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0" y="260350"/>
            <a:ext cx="4968875" cy="5184775"/>
          </a:xfrm>
        </p:spPr>
        <p:txBody>
          <a:bodyPr/>
          <a:lstStyle/>
          <a:p>
            <a:pPr eaLnBrk="1" hangingPunct="1">
              <a:lnSpc>
                <a:spcPct val="80000"/>
              </a:lnSpc>
              <a:buFont typeface="Wingdings" pitchFamily="2" charset="2"/>
              <a:buNone/>
              <a:defRPr/>
            </a:pPr>
            <a:r>
              <a:rPr lang="uk-UA" sz="1900" b="1" i="1">
                <a:solidFill>
                  <a:srgbClr val="003300"/>
                </a:solidFill>
                <a:effectLst>
                  <a:outerShdw blurRad="38100" dist="38100" dir="2700000" algn="tl">
                    <a:srgbClr val="C0C0C0"/>
                  </a:outerShdw>
                </a:effectLst>
              </a:rPr>
              <a:t>	</a:t>
            </a:r>
            <a:r>
              <a:rPr lang="ru-RU" sz="1900" b="1" i="1">
                <a:solidFill>
                  <a:srgbClr val="003300"/>
                </a:solidFill>
                <a:effectLst>
                  <a:outerShdw blurRad="38100" dist="38100" dir="2700000" algn="tl">
                    <a:srgbClr val="C0C0C0"/>
                  </a:outerShdw>
                </a:effectLst>
              </a:rPr>
              <a:t>«Гуде, лунає,  заливається багатоцерковним дзвоном столиця України. Вся Софійська площа... захаращена народом. Кого тільки немає на історичній площі! Офіцери і навіть генерали, ... чиновники.., студенти, ... тисячі обивателів міста. Урочистим гулом гудуть дзвони. Сорок і ще чотири могутні київські ієреї на чолі з митрополитом в сяючих ризах... хресний хід рушив з собору через знамениту браму на площу... Увесь цей хресний хід, сповнений таємничої врочистості, хор гучних голосів і передзвін близьких і дальніх монастирів та соборів сколихнув серця майже всіх присутніх з такою силою, що багато хто почав плакати від зворушення». </a:t>
            </a:r>
          </a:p>
        </p:txBody>
      </p:sp>
      <p:pic>
        <p:nvPicPr>
          <p:cNvPr id="30722"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pic>
        <p:nvPicPr>
          <p:cNvPr id="30723" name="Picture 6" descr="arsenal"/>
          <p:cNvPicPr>
            <a:picLocks noChangeAspect="1" noChangeArrowheads="1"/>
          </p:cNvPicPr>
          <p:nvPr/>
        </p:nvPicPr>
        <p:blipFill>
          <a:blip r:embed="rId3"/>
          <a:srcRect/>
          <a:stretch>
            <a:fillRect/>
          </a:stretch>
        </p:blipFill>
        <p:spPr bwMode="auto">
          <a:xfrm>
            <a:off x="4859338" y="333375"/>
            <a:ext cx="3708400" cy="2781300"/>
          </a:xfrm>
          <a:prstGeom prst="rect">
            <a:avLst/>
          </a:prstGeom>
          <a:noFill/>
          <a:ln w="9525">
            <a:noFill/>
            <a:miter lim="800000"/>
            <a:headEnd/>
            <a:tailEnd/>
          </a:ln>
        </p:spPr>
      </p:pic>
      <p:pic>
        <p:nvPicPr>
          <p:cNvPr id="30724" name="Picture 8" descr="1929"/>
          <p:cNvPicPr>
            <a:picLocks noChangeAspect="1" noChangeArrowheads="1"/>
          </p:cNvPicPr>
          <p:nvPr/>
        </p:nvPicPr>
        <p:blipFill>
          <a:blip r:embed="rId4"/>
          <a:srcRect/>
          <a:stretch>
            <a:fillRect/>
          </a:stretch>
        </p:blipFill>
        <p:spPr bwMode="auto">
          <a:xfrm>
            <a:off x="5688013" y="2924175"/>
            <a:ext cx="3455987" cy="2592388"/>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strips(downLeft)">
                                      <p:cBhvr>
                                        <p:cTn id="7" dur="1000"/>
                                        <p:tgtEl>
                                          <p:spTgt spid="37891">
                                            <p:txEl>
                                              <p:pRg st="0" end="0"/>
                                            </p:txEl>
                                          </p:spTgt>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p:cTn id="11" dur="1000" fill="hold"/>
                                        <p:tgtEl>
                                          <p:spTgt spid="30723"/>
                                        </p:tgtEl>
                                        <p:attrNameLst>
                                          <p:attrName>ppt_w</p:attrName>
                                        </p:attrNameLst>
                                      </p:cBhvr>
                                      <p:tavLst>
                                        <p:tav tm="0">
                                          <p:val>
                                            <p:fltVal val="0"/>
                                          </p:val>
                                        </p:tav>
                                        <p:tav tm="100000">
                                          <p:val>
                                            <p:strVal val="#ppt_w"/>
                                          </p:val>
                                        </p:tav>
                                      </p:tavLst>
                                    </p:anim>
                                    <p:anim calcmode="lin" valueType="num">
                                      <p:cBhvr>
                                        <p:cTn id="12" dur="1000" fill="hold"/>
                                        <p:tgtEl>
                                          <p:spTgt spid="30723"/>
                                        </p:tgtEl>
                                        <p:attrNameLst>
                                          <p:attrName>ppt_h</p:attrName>
                                        </p:attrNameLst>
                                      </p:cBhvr>
                                      <p:tavLst>
                                        <p:tav tm="0">
                                          <p:val>
                                            <p:fltVal val="0"/>
                                          </p:val>
                                        </p:tav>
                                        <p:tav tm="100000">
                                          <p:val>
                                            <p:strVal val="#ppt_h"/>
                                          </p:val>
                                        </p:tav>
                                      </p:tavLst>
                                    </p:anim>
                                    <p:anim calcmode="lin" valueType="num">
                                      <p:cBhvr>
                                        <p:cTn id="13" dur="1000" fill="hold"/>
                                        <p:tgtEl>
                                          <p:spTgt spid="3072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0723"/>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23" presetClass="entr" presetSubtype="16" fill="hold" nodeType="afterEffect">
                                  <p:stCondLst>
                                    <p:cond delay="0"/>
                                  </p:stCondLst>
                                  <p:childTnLst>
                                    <p:set>
                                      <p:cBhvr>
                                        <p:cTn id="17" dur="1" fill="hold">
                                          <p:stCondLst>
                                            <p:cond delay="0"/>
                                          </p:stCondLst>
                                        </p:cTn>
                                        <p:tgtEl>
                                          <p:spTgt spid="30724"/>
                                        </p:tgtEl>
                                        <p:attrNameLst>
                                          <p:attrName>style.visibility</p:attrName>
                                        </p:attrNameLst>
                                      </p:cBhvr>
                                      <p:to>
                                        <p:strVal val="visible"/>
                                      </p:to>
                                    </p:set>
                                    <p:anim calcmode="lin" valueType="num">
                                      <p:cBhvr>
                                        <p:cTn id="18" dur="1000" fill="hold"/>
                                        <p:tgtEl>
                                          <p:spTgt spid="30724"/>
                                        </p:tgtEl>
                                        <p:attrNameLst>
                                          <p:attrName>ppt_w</p:attrName>
                                        </p:attrNameLst>
                                      </p:cBhvr>
                                      <p:tavLst>
                                        <p:tav tm="0">
                                          <p:val>
                                            <p:fltVal val="0"/>
                                          </p:val>
                                        </p:tav>
                                        <p:tav tm="100000">
                                          <p:val>
                                            <p:strVal val="#ppt_w"/>
                                          </p:val>
                                        </p:tav>
                                      </p:tavLst>
                                    </p:anim>
                                    <p:anim calcmode="lin" valueType="num">
                                      <p:cBhvr>
                                        <p:cTn id="19" dur="1000" fill="hold"/>
                                        <p:tgtEl>
                                          <p:spTgt spid="307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0" y="260350"/>
            <a:ext cx="8964613" cy="2089150"/>
          </a:xfrm>
        </p:spPr>
        <p:txBody>
          <a:bodyPr/>
          <a:lstStyle/>
          <a:p>
            <a:pPr eaLnBrk="1" hangingPunct="1">
              <a:lnSpc>
                <a:spcPct val="80000"/>
              </a:lnSpc>
              <a:buFont typeface="Wingdings" pitchFamily="2" charset="2"/>
              <a:buNone/>
              <a:defRPr/>
            </a:pPr>
            <a:r>
              <a:rPr lang="uk-UA" sz="2600"/>
              <a:t>	</a:t>
            </a:r>
            <a:r>
              <a:rPr lang="ru-RU" sz="2600" i="1">
                <a:solidFill>
                  <a:srgbClr val="003300"/>
                </a:solidFill>
                <a:effectLst>
                  <a:outerShdw blurRad="38100" dist="38100" dir="2700000" algn="tl">
                    <a:srgbClr val="C0C0C0"/>
                  </a:outerShdw>
                </a:effectLst>
              </a:rPr>
              <a:t>Основні зйомки «Землі» проводились на Полтавщині, в селі Яреськах над Пслом. Нині вже тяжко уявити самобутню красу цього села, що тоді зберегло ще всі ознаки старого українського побуту, з отими розмальованими хатами й розмаїттям барвистих національних строїв. </a:t>
            </a:r>
          </a:p>
        </p:txBody>
      </p:sp>
      <p:pic>
        <p:nvPicPr>
          <p:cNvPr id="31746"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sp>
        <p:nvSpPr>
          <p:cNvPr id="31747" name="AutoShape 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31748" name="AutoShape 1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31749" name="Picture 12" descr="14868"/>
          <p:cNvPicPr>
            <a:picLocks noChangeAspect="1" noChangeArrowheads="1"/>
          </p:cNvPicPr>
          <p:nvPr/>
        </p:nvPicPr>
        <p:blipFill>
          <a:blip r:embed="rId3"/>
          <a:srcRect/>
          <a:stretch>
            <a:fillRect/>
          </a:stretch>
        </p:blipFill>
        <p:spPr bwMode="auto">
          <a:xfrm>
            <a:off x="4716463" y="1989138"/>
            <a:ext cx="3024187" cy="3455987"/>
          </a:xfrm>
          <a:prstGeom prst="rect">
            <a:avLst/>
          </a:prstGeom>
          <a:noFill/>
          <a:ln w="9525">
            <a:noFill/>
            <a:miter lim="800000"/>
            <a:headEnd/>
            <a:tailEnd/>
          </a:ln>
        </p:spPr>
      </p:pic>
      <p:pic>
        <p:nvPicPr>
          <p:cNvPr id="31750" name="Picture 14" descr="%D0%97%D0%B5%D0%BC%D0%BB%D1%8F_poster_01"/>
          <p:cNvPicPr>
            <a:picLocks noChangeAspect="1" noChangeArrowheads="1"/>
          </p:cNvPicPr>
          <p:nvPr/>
        </p:nvPicPr>
        <p:blipFill>
          <a:blip r:embed="rId4"/>
          <a:srcRect/>
          <a:stretch>
            <a:fillRect/>
          </a:stretch>
        </p:blipFill>
        <p:spPr bwMode="auto">
          <a:xfrm>
            <a:off x="971550" y="2276475"/>
            <a:ext cx="2471738" cy="3330575"/>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ox(in)">
                                      <p:cBhvr>
                                        <p:cTn id="7" dur="500"/>
                                        <p:tgtEl>
                                          <p:spTgt spid="38915">
                                            <p:txEl>
                                              <p:pRg st="0" end="0"/>
                                            </p:txEl>
                                          </p:spTgt>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1750"/>
                                        </p:tgtEl>
                                        <p:attrNameLst>
                                          <p:attrName>style.visibility</p:attrName>
                                        </p:attrNameLst>
                                      </p:cBhvr>
                                      <p:to>
                                        <p:strVal val="visible"/>
                                      </p:to>
                                    </p:set>
                                    <p:anim calcmode="lin" valueType="num">
                                      <p:cBhvr>
                                        <p:cTn id="11" dur="500" fill="hold"/>
                                        <p:tgtEl>
                                          <p:spTgt spid="31750"/>
                                        </p:tgtEl>
                                        <p:attrNameLst>
                                          <p:attrName>ppt_w</p:attrName>
                                        </p:attrNameLst>
                                      </p:cBhvr>
                                      <p:tavLst>
                                        <p:tav tm="0">
                                          <p:val>
                                            <p:fltVal val="0"/>
                                          </p:val>
                                        </p:tav>
                                        <p:tav tm="100000">
                                          <p:val>
                                            <p:strVal val="#ppt_w"/>
                                          </p:val>
                                        </p:tav>
                                      </p:tavLst>
                                    </p:anim>
                                    <p:anim calcmode="lin" valueType="num">
                                      <p:cBhvr>
                                        <p:cTn id="12" dur="500" fill="hold"/>
                                        <p:tgtEl>
                                          <p:spTgt spid="3175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31" presetClass="entr" presetSubtype="0" fill="hold" nodeType="afterEffect">
                                  <p:stCondLst>
                                    <p:cond delay="0"/>
                                  </p:stCondLst>
                                  <p:iterate type="lt">
                                    <p:tmPct val="5000"/>
                                  </p:iterate>
                                  <p:childTnLst>
                                    <p:set>
                                      <p:cBhvr>
                                        <p:cTn id="15" dur="1" fill="hold">
                                          <p:stCondLst>
                                            <p:cond delay="0"/>
                                          </p:stCondLst>
                                        </p:cTn>
                                        <p:tgtEl>
                                          <p:spTgt spid="31749"/>
                                        </p:tgtEl>
                                        <p:attrNameLst>
                                          <p:attrName>style.visibility</p:attrName>
                                        </p:attrNameLst>
                                      </p:cBhvr>
                                      <p:to>
                                        <p:strVal val="visible"/>
                                      </p:to>
                                    </p:set>
                                    <p:anim calcmode="lin" valueType="num">
                                      <p:cBhvr>
                                        <p:cTn id="16" dur="1000" fill="hold"/>
                                        <p:tgtEl>
                                          <p:spTgt spid="31749"/>
                                        </p:tgtEl>
                                        <p:attrNameLst>
                                          <p:attrName>ppt_w</p:attrName>
                                        </p:attrNameLst>
                                      </p:cBhvr>
                                      <p:tavLst>
                                        <p:tav tm="0">
                                          <p:val>
                                            <p:fltVal val="0"/>
                                          </p:val>
                                        </p:tav>
                                        <p:tav tm="100000">
                                          <p:val>
                                            <p:strVal val="#ppt_w"/>
                                          </p:val>
                                        </p:tav>
                                      </p:tavLst>
                                    </p:anim>
                                    <p:anim calcmode="lin" valueType="num">
                                      <p:cBhvr>
                                        <p:cTn id="17" dur="1000" fill="hold"/>
                                        <p:tgtEl>
                                          <p:spTgt spid="31749"/>
                                        </p:tgtEl>
                                        <p:attrNameLst>
                                          <p:attrName>ppt_h</p:attrName>
                                        </p:attrNameLst>
                                      </p:cBhvr>
                                      <p:tavLst>
                                        <p:tav tm="0">
                                          <p:val>
                                            <p:fltVal val="0"/>
                                          </p:val>
                                        </p:tav>
                                        <p:tav tm="100000">
                                          <p:val>
                                            <p:strVal val="#ppt_h"/>
                                          </p:val>
                                        </p:tav>
                                      </p:tavLst>
                                    </p:anim>
                                    <p:anim calcmode="lin" valueType="num">
                                      <p:cBhvr>
                                        <p:cTn id="18" dur="1000" fill="hold"/>
                                        <p:tgtEl>
                                          <p:spTgt spid="31749"/>
                                        </p:tgtEl>
                                        <p:attrNameLst>
                                          <p:attrName>style.rotation</p:attrName>
                                        </p:attrNameLst>
                                      </p:cBhvr>
                                      <p:tavLst>
                                        <p:tav tm="0">
                                          <p:val>
                                            <p:fltVal val="90"/>
                                          </p:val>
                                        </p:tav>
                                        <p:tav tm="100000">
                                          <p:val>
                                            <p:fltVal val="0"/>
                                          </p:val>
                                        </p:tav>
                                      </p:tavLst>
                                    </p:anim>
                                    <p:animEffect transition="in" filter="fade">
                                      <p:cBhvr>
                                        <p:cTn id="19" dur="1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850" y="260350"/>
            <a:ext cx="8686800" cy="1139825"/>
          </a:xfrm>
        </p:spPr>
        <p:txBody>
          <a:bodyPr/>
          <a:lstStyle/>
          <a:p>
            <a:pPr eaLnBrk="1" hangingPunct="1">
              <a:defRPr/>
            </a:pPr>
            <a:r>
              <a:rPr lang="uk-UA" b="1" i="1">
                <a:effectLst>
                  <a:outerShdw blurRad="38100" dist="38100" dir="2700000" algn="tl">
                    <a:srgbClr val="C0C0C0"/>
                  </a:outerShdw>
                </a:effectLst>
              </a:rPr>
              <a:t>Світ дитинства та юнацтва</a:t>
            </a:r>
            <a:endParaRPr lang="ru-RU" b="1" i="1">
              <a:effectLst>
                <a:outerShdw blurRad="38100" dist="38100" dir="2700000" algn="tl">
                  <a:srgbClr val="C0C0C0"/>
                </a:outerShdw>
              </a:effectLst>
            </a:endParaRPr>
          </a:p>
        </p:txBody>
      </p:sp>
      <p:sp>
        <p:nvSpPr>
          <p:cNvPr id="23555" name="Rectangle 3"/>
          <p:cNvSpPr>
            <a:spLocks noGrp="1" noChangeArrowheads="1"/>
          </p:cNvSpPr>
          <p:nvPr>
            <p:ph type="body" idx="1"/>
          </p:nvPr>
        </p:nvSpPr>
        <p:spPr>
          <a:xfrm>
            <a:off x="0" y="1268413"/>
            <a:ext cx="4932363" cy="5040312"/>
          </a:xfrm>
        </p:spPr>
        <p:txBody>
          <a:bodyPr/>
          <a:lstStyle/>
          <a:p>
            <a:pPr eaLnBrk="1" hangingPunct="1">
              <a:lnSpc>
                <a:spcPct val="90000"/>
              </a:lnSpc>
              <a:buFont typeface="Wingdings" pitchFamily="2" charset="2"/>
              <a:buNone/>
              <a:defRPr/>
            </a:pPr>
            <a:r>
              <a:rPr lang="uk-UA" sz="2600">
                <a:solidFill>
                  <a:srgbClr val="003300"/>
                </a:solidFill>
              </a:rPr>
              <a:t>	</a:t>
            </a:r>
            <a:r>
              <a:rPr lang="ru-RU" sz="2200" i="1">
                <a:solidFill>
                  <a:srgbClr val="003300"/>
                </a:solidFill>
                <a:effectLst>
                  <a:outerShdw blurRad="38100" dist="38100" dir="2700000" algn="tl">
                    <a:srgbClr val="C0C0C0"/>
                  </a:outerShdw>
                </a:effectLst>
              </a:rPr>
              <a:t>Рід Довженків - з козаків ще від середини XVIII століття. Найстарший з відомих предків - Карпо Довженко, який з Полтавщини переселився до Сосниці. Далі йде прадід Тарас, за ним - дід Семен, батько Петро, у котрого було чотирнадцятеро дітей, з яких залишились лише двоє: син Олександр і дочка Поліна. Решта померли, навіть не досягнувши працездатного віку. </a:t>
            </a:r>
          </a:p>
        </p:txBody>
      </p:sp>
      <p:pic>
        <p:nvPicPr>
          <p:cNvPr id="14339" name="Picture 9"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pic>
        <p:nvPicPr>
          <p:cNvPr id="14340" name="Picture 13" descr="DLG%26DOPweb"/>
          <p:cNvPicPr>
            <a:picLocks noChangeAspect="1" noChangeArrowheads="1"/>
          </p:cNvPicPr>
          <p:nvPr/>
        </p:nvPicPr>
        <p:blipFill>
          <a:blip r:embed="rId3"/>
          <a:srcRect/>
          <a:stretch>
            <a:fillRect/>
          </a:stretch>
        </p:blipFill>
        <p:spPr bwMode="auto">
          <a:xfrm>
            <a:off x="5148263" y="1412875"/>
            <a:ext cx="3311525" cy="3887788"/>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randombar(horizontal)">
                                      <p:cBhvr>
                                        <p:cTn id="7" dur="1000"/>
                                        <p:tgtEl>
                                          <p:spTgt spid="23554"/>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randombar(horizontal)">
                                      <p:cBhvr>
                                        <p:cTn id="11" dur="1000"/>
                                        <p:tgtEl>
                                          <p:spTgt spid="23555">
                                            <p:txEl>
                                              <p:pRg st="0" end="0"/>
                                            </p:txEl>
                                          </p:spTgt>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randombar(horizontal)">
                                      <p:cBhvr>
                                        <p:cTn id="15"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0" y="260350"/>
            <a:ext cx="8893175" cy="2447925"/>
          </a:xfrm>
        </p:spPr>
        <p:txBody>
          <a:bodyPr/>
          <a:lstStyle/>
          <a:p>
            <a:pPr algn="ctr" eaLnBrk="1" hangingPunct="1">
              <a:lnSpc>
                <a:spcPct val="80000"/>
              </a:lnSpc>
              <a:buFont typeface="Wingdings" pitchFamily="2" charset="2"/>
              <a:buNone/>
              <a:defRPr/>
            </a:pPr>
            <a:r>
              <a:rPr lang="uk-UA" sz="1900" i="1">
                <a:solidFill>
                  <a:srgbClr val="003300"/>
                </a:solidFill>
                <a:effectLst>
                  <a:outerShdw blurRad="38100" dist="38100" dir="2700000" algn="tl">
                    <a:srgbClr val="C0C0C0"/>
                  </a:outerShdw>
                </a:effectLst>
              </a:rPr>
              <a:t>	</a:t>
            </a:r>
            <a:r>
              <a:rPr lang="ru-RU" sz="1900" i="1">
                <a:solidFill>
                  <a:srgbClr val="003300"/>
                </a:solidFill>
                <a:effectLst>
                  <a:outerShdw blurRad="38100" dist="38100" dir="2700000" algn="tl">
                    <a:srgbClr val="C0C0C0"/>
                  </a:outerShdw>
                </a:effectLst>
              </a:rPr>
              <a:t>Ось на лоні такої божественної природи знімає свій фільм Олександр Довженко. Тому не дивно, що він священ-нодійствував, а це неодмінно передавалось і акторам. На жаль, задуманий як твір про початок нового життя в українському селі, тобто колективного господарювання, цей фільм за своїм змістом став прологом чи не найбільшої трагедії в світі (голодомору 1932-1933 р. р.), а за формою, за художніми образами - неперевершеним і досі витвором українського кіномистецтва і одним з десяти найкращих фільмів усіх часів та народів.</a:t>
            </a:r>
            <a:r>
              <a:rPr lang="ru-RU" sz="1700">
                <a:solidFill>
                  <a:srgbClr val="003300"/>
                </a:solidFill>
              </a:rPr>
              <a:t> </a:t>
            </a:r>
          </a:p>
        </p:txBody>
      </p:sp>
      <p:pic>
        <p:nvPicPr>
          <p:cNvPr id="32770"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pic>
        <p:nvPicPr>
          <p:cNvPr id="32771" name="Picture 6" descr="1269535760_2503201001"/>
          <p:cNvPicPr>
            <a:picLocks noChangeAspect="1" noChangeArrowheads="1"/>
          </p:cNvPicPr>
          <p:nvPr/>
        </p:nvPicPr>
        <p:blipFill>
          <a:blip r:embed="rId3"/>
          <a:srcRect/>
          <a:stretch>
            <a:fillRect/>
          </a:stretch>
        </p:blipFill>
        <p:spPr bwMode="auto">
          <a:xfrm>
            <a:off x="1476375" y="2492375"/>
            <a:ext cx="5903913" cy="2998788"/>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plus(in)">
                                      <p:cBhvr>
                                        <p:cTn id="7" dur="2000"/>
                                        <p:tgtEl>
                                          <p:spTgt spid="39939">
                                            <p:txEl>
                                              <p:pRg st="0" end="0"/>
                                            </p:txEl>
                                          </p:spTgt>
                                        </p:tgtEl>
                                      </p:cBhvr>
                                    </p:animEffect>
                                  </p:childTnLst>
                                </p:cTn>
                              </p:par>
                            </p:childTnLst>
                          </p:cTn>
                        </p:par>
                        <p:par>
                          <p:cTn id="8" fill="hold">
                            <p:stCondLst>
                              <p:cond delay="2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32771"/>
                                        </p:tgtEl>
                                        <p:attrNameLst>
                                          <p:attrName>style.visibility</p:attrName>
                                        </p:attrNameLst>
                                      </p:cBhvr>
                                      <p:to>
                                        <p:strVal val="visible"/>
                                      </p:to>
                                    </p:set>
                                    <p:anim calcmode="lin" valueType="num">
                                      <p:cBhvr>
                                        <p:cTn id="11" dur="500" fill="hold"/>
                                        <p:tgtEl>
                                          <p:spTgt spid="32771"/>
                                        </p:tgtEl>
                                        <p:attrNameLst>
                                          <p:attrName>ppt_w</p:attrName>
                                        </p:attrNameLst>
                                      </p:cBhvr>
                                      <p:tavLst>
                                        <p:tav tm="0">
                                          <p:val>
                                            <p:fltVal val="0"/>
                                          </p:val>
                                        </p:tav>
                                        <p:tav tm="100000">
                                          <p:val>
                                            <p:strVal val="#ppt_w"/>
                                          </p:val>
                                        </p:tav>
                                      </p:tavLst>
                                    </p:anim>
                                    <p:anim calcmode="lin" valueType="num">
                                      <p:cBhvr>
                                        <p:cTn id="12" dur="500" fill="hold"/>
                                        <p:tgtEl>
                                          <p:spTgt spid="32771"/>
                                        </p:tgtEl>
                                        <p:attrNameLst>
                                          <p:attrName>ppt_h</p:attrName>
                                        </p:attrNameLst>
                                      </p:cBhvr>
                                      <p:tavLst>
                                        <p:tav tm="0">
                                          <p:val>
                                            <p:fltVal val="0"/>
                                          </p:val>
                                        </p:tav>
                                        <p:tav tm="100000">
                                          <p:val>
                                            <p:strVal val="#ppt_h"/>
                                          </p:val>
                                        </p:tav>
                                      </p:tavLst>
                                    </p:anim>
                                    <p:anim calcmode="lin" valueType="num">
                                      <p:cBhvr>
                                        <p:cTn id="13" dur="500" fill="hold"/>
                                        <p:tgtEl>
                                          <p:spTgt spid="32771"/>
                                        </p:tgtEl>
                                        <p:attrNameLst>
                                          <p:attrName>style.rotation</p:attrName>
                                        </p:attrNameLst>
                                      </p:cBhvr>
                                      <p:tavLst>
                                        <p:tav tm="0">
                                          <p:val>
                                            <p:fltVal val="90"/>
                                          </p:val>
                                        </p:tav>
                                        <p:tav tm="100000">
                                          <p:val>
                                            <p:fltVal val="0"/>
                                          </p:val>
                                        </p:tav>
                                      </p:tavLst>
                                    </p:anim>
                                    <p:animEffect transition="in" filter="fade">
                                      <p:cBhvr>
                                        <p:cTn id="14"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33794" name="AutoShape 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33795" name="AutoShape 1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33796" name="Picture 12" descr="patterns"/>
          <p:cNvPicPr>
            <a:picLocks noChangeAspect="1" noChangeArrowheads="1"/>
          </p:cNvPicPr>
          <p:nvPr/>
        </p:nvPicPr>
        <p:blipFill>
          <a:blip r:embed="rId2"/>
          <a:srcRect/>
          <a:stretch>
            <a:fillRect/>
          </a:stretch>
        </p:blipFill>
        <p:spPr bwMode="auto">
          <a:xfrm>
            <a:off x="0" y="0"/>
            <a:ext cx="3779838" cy="6858000"/>
          </a:xfrm>
          <a:prstGeom prst="rect">
            <a:avLst/>
          </a:prstGeom>
          <a:noFill/>
          <a:ln w="9525">
            <a:noFill/>
            <a:miter lim="800000"/>
            <a:headEnd/>
            <a:tailEnd/>
          </a:ln>
        </p:spPr>
      </p:pic>
      <p:pic>
        <p:nvPicPr>
          <p:cNvPr id="33798" name="Picture 19" descr="847262_457889"/>
          <p:cNvPicPr>
            <a:picLocks noChangeAspect="1" noChangeArrowheads="1"/>
          </p:cNvPicPr>
          <p:nvPr/>
        </p:nvPicPr>
        <p:blipFill>
          <a:blip r:embed="rId3"/>
          <a:srcRect/>
          <a:stretch>
            <a:fillRect/>
          </a:stretch>
        </p:blipFill>
        <p:spPr bwMode="auto">
          <a:xfrm>
            <a:off x="3779838" y="0"/>
            <a:ext cx="5364162" cy="792163"/>
          </a:xfrm>
          <a:prstGeom prst="rect">
            <a:avLst/>
          </a:prstGeom>
          <a:noFill/>
          <a:ln w="9525">
            <a:noFill/>
            <a:miter lim="800000"/>
            <a:headEnd/>
            <a:tailEnd/>
          </a:ln>
        </p:spPr>
      </p:pic>
      <p:sp>
        <p:nvSpPr>
          <p:cNvPr id="40980" name="Rectangle 20"/>
          <p:cNvSpPr>
            <a:spLocks noChangeArrowheads="1"/>
          </p:cNvSpPr>
          <p:nvPr/>
        </p:nvSpPr>
        <p:spPr bwMode="auto">
          <a:xfrm>
            <a:off x="3238500" y="1268413"/>
            <a:ext cx="5905500" cy="3889375"/>
          </a:xfrm>
          <a:prstGeom prst="rect">
            <a:avLst/>
          </a:prstGeom>
          <a:noFill/>
          <a:ln w="9525">
            <a:noFill/>
            <a:miter lim="800000"/>
            <a:headEnd/>
            <a:tailEnd/>
          </a:ln>
          <a:effectLst/>
        </p:spPr>
        <p:txBody>
          <a:bodyPr/>
          <a:lstStyle/>
          <a:p>
            <a:pPr algn="ctr"/>
            <a:r>
              <a:rPr lang="uk-UA" sz="4600" b="1" i="1">
                <a:effectLst>
                  <a:outerShdw blurRad="38100" dist="38100" dir="2700000" algn="tl">
                    <a:srgbClr val="C0C0C0"/>
                  </a:outerShdw>
                </a:effectLst>
                <a:latin typeface="Garamond" pitchFamily="18" charset="0"/>
              </a:rPr>
              <a:t>Над презентацією працювала</a:t>
            </a:r>
            <a:br>
              <a:rPr lang="uk-UA" sz="4600" b="1" i="1">
                <a:effectLst>
                  <a:outerShdw blurRad="38100" dist="38100" dir="2700000" algn="tl">
                    <a:srgbClr val="C0C0C0"/>
                  </a:outerShdw>
                </a:effectLst>
                <a:latin typeface="Garamond" pitchFamily="18" charset="0"/>
              </a:rPr>
            </a:br>
            <a:r>
              <a:rPr lang="uk-UA" sz="4600" b="1" i="1">
                <a:effectLst>
                  <a:outerShdw blurRad="38100" dist="38100" dir="2700000" algn="tl">
                    <a:srgbClr val="C0C0C0"/>
                  </a:outerShdw>
                </a:effectLst>
                <a:latin typeface="Garamond" pitchFamily="18" charset="0"/>
              </a:rPr>
              <a:t>учениця 11-А класу </a:t>
            </a:r>
            <a:br>
              <a:rPr lang="uk-UA" sz="4600" b="1" i="1">
                <a:effectLst>
                  <a:outerShdw blurRad="38100" dist="38100" dir="2700000" algn="tl">
                    <a:srgbClr val="C0C0C0"/>
                  </a:outerShdw>
                </a:effectLst>
                <a:latin typeface="Garamond" pitchFamily="18" charset="0"/>
              </a:rPr>
            </a:br>
            <a:r>
              <a:rPr lang="uk-UA" sz="4600" b="1" i="1">
                <a:effectLst>
                  <a:outerShdw blurRad="38100" dist="38100" dir="2700000" algn="tl">
                    <a:srgbClr val="C0C0C0"/>
                  </a:outerShdw>
                </a:effectLst>
                <a:latin typeface="Garamond" pitchFamily="18" charset="0"/>
              </a:rPr>
              <a:t>СЗШ №225</a:t>
            </a:r>
            <a:br>
              <a:rPr lang="uk-UA" sz="4600" b="1" i="1">
                <a:effectLst>
                  <a:outerShdw blurRad="38100" dist="38100" dir="2700000" algn="tl">
                    <a:srgbClr val="C0C0C0"/>
                  </a:outerShdw>
                </a:effectLst>
                <a:latin typeface="Garamond" pitchFamily="18" charset="0"/>
              </a:rPr>
            </a:br>
            <a:r>
              <a:rPr lang="uk-UA" sz="4600" b="1" i="1">
                <a:effectLst>
                  <a:outerShdw blurRad="38100" dist="38100" dir="2700000" algn="tl">
                    <a:srgbClr val="C0C0C0"/>
                  </a:outerShdw>
                </a:effectLst>
                <a:latin typeface="Garamond" pitchFamily="18" charset="0"/>
              </a:rPr>
              <a:t>Бурлака Тамара</a:t>
            </a:r>
            <a:r>
              <a:rPr lang="uk-UA" sz="3800" b="1" i="1">
                <a:effectLst>
                  <a:outerShdw blurRad="38100" dist="38100" dir="2700000" algn="tl">
                    <a:srgbClr val="C0C0C0"/>
                  </a:outerShdw>
                </a:effectLst>
                <a:latin typeface="Garamond" pitchFamily="18" charset="0"/>
              </a:rPr>
              <a:t/>
            </a:r>
            <a:br>
              <a:rPr lang="uk-UA" sz="3800" b="1" i="1">
                <a:effectLst>
                  <a:outerShdw blurRad="38100" dist="38100" dir="2700000" algn="tl">
                    <a:srgbClr val="C0C0C0"/>
                  </a:outerShdw>
                </a:effectLst>
                <a:latin typeface="Garamond" pitchFamily="18" charset="0"/>
              </a:rPr>
            </a:br>
            <a:endParaRPr lang="ru-RU" sz="3800" b="1" i="1">
              <a:effectLst>
                <a:outerShdw blurRad="38100" dist="38100" dir="2700000" algn="tl">
                  <a:srgbClr val="C0C0C0"/>
                </a:outerShdw>
              </a:effectLst>
              <a:latin typeface="Garamond" pitchFamily="18" charset="0"/>
            </a:endParaRPr>
          </a:p>
        </p:txBody>
      </p:sp>
      <p:pic>
        <p:nvPicPr>
          <p:cNvPr id="33801" name="Picture 19" descr="847262_457889"/>
          <p:cNvPicPr>
            <a:picLocks noChangeAspect="1" noChangeArrowheads="1"/>
          </p:cNvPicPr>
          <p:nvPr/>
        </p:nvPicPr>
        <p:blipFill>
          <a:blip r:embed="rId3"/>
          <a:srcRect/>
          <a:stretch>
            <a:fillRect/>
          </a:stretch>
        </p:blipFill>
        <p:spPr bwMode="auto">
          <a:xfrm>
            <a:off x="3563938" y="5805488"/>
            <a:ext cx="5364162" cy="792162"/>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40980">
                                            <p:txEl>
                                              <p:pRg st="0" end="0"/>
                                            </p:txEl>
                                          </p:spTgt>
                                        </p:tgtEl>
                                        <p:attrNameLst>
                                          <p:attrName>style.visibility</p:attrName>
                                        </p:attrNameLst>
                                      </p:cBhvr>
                                      <p:to>
                                        <p:strVal val="visible"/>
                                      </p:to>
                                    </p:set>
                                    <p:anim calcmode="lin" valueType="num">
                                      <p:cBhvr additive="base">
                                        <p:cTn id="7" dur="3000" fill="hold"/>
                                        <p:tgtEl>
                                          <p:spTgt spid="40980">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409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389438" y="549275"/>
            <a:ext cx="4754562" cy="5543550"/>
          </a:xfrm>
        </p:spPr>
        <p:txBody>
          <a:bodyPr/>
          <a:lstStyle/>
          <a:p>
            <a:pPr eaLnBrk="1" hangingPunct="1">
              <a:lnSpc>
                <a:spcPct val="90000"/>
              </a:lnSpc>
              <a:buFont typeface="Wingdings" pitchFamily="2" charset="2"/>
              <a:buNone/>
              <a:defRPr/>
            </a:pPr>
            <a:r>
              <a:rPr lang="uk-UA" sz="2100"/>
              <a:t>	</a:t>
            </a:r>
            <a:r>
              <a:rPr lang="ru-RU" sz="2100" i="1">
                <a:solidFill>
                  <a:srgbClr val="003300"/>
                </a:solidFill>
                <a:effectLst>
                  <a:outerShdw blurRad="38100" dist="38100" dir="2700000" algn="tl">
                    <a:srgbClr val="C0C0C0"/>
                  </a:outerShdw>
                </a:effectLst>
              </a:rPr>
              <a:t>Особистість майбутнього митця формувала передусім отчий поріг, рідна хата. В оповіданні «Хата» Довженко згодом згадає батьківську оселю - «білу, з теплою солом'яною стріхою, що поросла зеленим оксамитовим мохом...» І все те, що навколо хати, - квітник, город. І все те, що ген далі, - квітчасті луки, неозорі поля, тіниста діброва, повновода ріка - одне слово, розкішна українська природа, його найперший після матері-батька вихователь.</a:t>
            </a:r>
            <a:r>
              <a:rPr lang="ru-RU" sz="2100"/>
              <a:t> </a:t>
            </a:r>
          </a:p>
        </p:txBody>
      </p:sp>
      <p:pic>
        <p:nvPicPr>
          <p:cNvPr id="15362" name="Picture 5" descr="ukrainska_xata_ukrtvir"/>
          <p:cNvPicPr>
            <a:picLocks noChangeAspect="1" noChangeArrowheads="1"/>
          </p:cNvPicPr>
          <p:nvPr/>
        </p:nvPicPr>
        <p:blipFill>
          <a:blip r:embed="rId2"/>
          <a:srcRect/>
          <a:stretch>
            <a:fillRect/>
          </a:stretch>
        </p:blipFill>
        <p:spPr bwMode="auto">
          <a:xfrm>
            <a:off x="323850" y="1052513"/>
            <a:ext cx="4286250" cy="3694112"/>
          </a:xfrm>
          <a:prstGeom prst="rect">
            <a:avLst/>
          </a:prstGeom>
          <a:noFill/>
          <a:ln w="9525">
            <a:noFill/>
            <a:miter lim="800000"/>
            <a:headEnd/>
            <a:tailEnd/>
          </a:ln>
        </p:spPr>
      </p:pic>
      <p:pic>
        <p:nvPicPr>
          <p:cNvPr id="15363" name="Picture 6" descr="42195"/>
          <p:cNvPicPr>
            <a:picLocks noChangeAspect="1" noChangeArrowheads="1"/>
          </p:cNvPicPr>
          <p:nvPr/>
        </p:nvPicPr>
        <p:blipFill>
          <a:blip r:embed="rId3"/>
          <a:srcRect/>
          <a:stretch>
            <a:fillRect/>
          </a:stretch>
        </p:blipFill>
        <p:spPr bwMode="auto">
          <a:xfrm>
            <a:off x="0" y="5516563"/>
            <a:ext cx="9144000" cy="1341437"/>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to="" calcmode="lin" valueType="num">
                                      <p:cBhvr>
                                        <p:cTn id="7" dur="1" fill="hold"/>
                                        <p:tgtEl>
                                          <p:spTgt spid="16387">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 to="" calcmode="lin" valueType="num">
                                      <p:cBhvr>
                                        <p:cTn id="11" dur="1" fill="hold"/>
                                        <p:tgtEl>
                                          <p:spTgt spid="153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1"/>
          </p:nvPr>
        </p:nvSpPr>
        <p:spPr/>
        <p:txBody>
          <a:bodyPr/>
          <a:lstStyle/>
          <a:p>
            <a:pPr eaLnBrk="1" hangingPunct="1">
              <a:buFont typeface="Wingdings" pitchFamily="2" charset="2"/>
              <a:buNone/>
            </a:pPr>
            <a:r>
              <a:rPr lang="uk-UA" smtClean="0"/>
              <a:t>	</a:t>
            </a:r>
            <a:endParaRPr lang="ru-RU" smtClean="0"/>
          </a:p>
        </p:txBody>
      </p:sp>
      <p:pic>
        <p:nvPicPr>
          <p:cNvPr id="16386"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sp>
        <p:nvSpPr>
          <p:cNvPr id="24581" name="Rectangle 5"/>
          <p:cNvSpPr>
            <a:spLocks noChangeArrowheads="1"/>
          </p:cNvSpPr>
          <p:nvPr/>
        </p:nvSpPr>
        <p:spPr bwMode="auto">
          <a:xfrm>
            <a:off x="323850" y="298450"/>
            <a:ext cx="3024188" cy="5035550"/>
          </a:xfrm>
          <a:prstGeom prst="rect">
            <a:avLst/>
          </a:prstGeom>
          <a:noFill/>
          <a:ln w="9525">
            <a:noFill/>
            <a:miter lim="800000"/>
            <a:headEnd/>
            <a:tailEnd/>
          </a:ln>
          <a:effectLst/>
        </p:spPr>
        <p:txBody>
          <a:bodyPr anchor="ctr">
            <a:spAutoFit/>
          </a:bodyPr>
          <a:lstStyle/>
          <a:p>
            <a:pPr algn="just">
              <a:defRPr/>
            </a:pPr>
            <a:r>
              <a:rPr lang="ru-RU" i="1">
                <a:solidFill>
                  <a:srgbClr val="003300"/>
                </a:solidFill>
                <a:effectLst>
                  <a:outerShdw blurRad="38100" dist="38100" dir="2700000" algn="tl">
                    <a:srgbClr val="C0C0C0"/>
                  </a:outerShdw>
                </a:effectLst>
              </a:rPr>
              <a:t> Неабиякий вплив на розвиток його особистості мала народна пісня. Це - від матері Одарки. Найулюбленіші пісні родини Довженків - «Ой, попід горою», «Ой, мати моя старая»; «Налетіли гуси», «Устану я в понеділок». А ще колядки та щедрівки, які він записав від матері вже на схилі її віку. І це записування було до того приємне, що «сльози наверталися од радості». </a:t>
            </a:r>
          </a:p>
        </p:txBody>
      </p:sp>
      <p:pic>
        <p:nvPicPr>
          <p:cNvPr id="16388" name="Picture 7" descr="lirichni"/>
          <p:cNvPicPr>
            <a:picLocks noChangeAspect="1" noChangeArrowheads="1"/>
          </p:cNvPicPr>
          <p:nvPr/>
        </p:nvPicPr>
        <p:blipFill>
          <a:blip r:embed="rId3"/>
          <a:srcRect/>
          <a:stretch>
            <a:fillRect/>
          </a:stretch>
        </p:blipFill>
        <p:spPr bwMode="auto">
          <a:xfrm>
            <a:off x="6791325" y="476250"/>
            <a:ext cx="2352675" cy="3743325"/>
          </a:xfrm>
          <a:prstGeom prst="rect">
            <a:avLst/>
          </a:prstGeom>
          <a:noFill/>
          <a:ln w="9525">
            <a:noFill/>
            <a:miter lim="800000"/>
            <a:headEnd/>
            <a:tailEnd/>
          </a:ln>
        </p:spPr>
      </p:pic>
      <p:pic>
        <p:nvPicPr>
          <p:cNvPr id="16389" name="Picture 9" descr="11123000290856792_f0_0"/>
          <p:cNvPicPr>
            <a:picLocks noChangeAspect="1" noChangeArrowheads="1"/>
          </p:cNvPicPr>
          <p:nvPr/>
        </p:nvPicPr>
        <p:blipFill>
          <a:blip r:embed="rId4"/>
          <a:srcRect/>
          <a:stretch>
            <a:fillRect/>
          </a:stretch>
        </p:blipFill>
        <p:spPr bwMode="auto">
          <a:xfrm>
            <a:off x="3492500" y="1125538"/>
            <a:ext cx="3240088" cy="4391025"/>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 calcmode="lin" valueType="num">
                                      <p:cBhvr>
                                        <p:cTn id="7" dur="1000" fill="hold"/>
                                        <p:tgtEl>
                                          <p:spTgt spid="2458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458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458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8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6389"/>
                                        </p:tgtEl>
                                        <p:attrNameLst>
                                          <p:attrName>style.visibility</p:attrName>
                                        </p:attrNameLst>
                                      </p:cBhvr>
                                      <p:to>
                                        <p:strVal val="visible"/>
                                      </p:to>
                                    </p:set>
                                    <p:anim calcmode="lin" valueType="num">
                                      <p:cBhvr>
                                        <p:cTn id="14" dur="1000" fill="hold"/>
                                        <p:tgtEl>
                                          <p:spTgt spid="16389"/>
                                        </p:tgtEl>
                                        <p:attrNameLst>
                                          <p:attrName>ppt_w</p:attrName>
                                        </p:attrNameLst>
                                      </p:cBhvr>
                                      <p:tavLst>
                                        <p:tav tm="0">
                                          <p:val>
                                            <p:fltVal val="0"/>
                                          </p:val>
                                        </p:tav>
                                        <p:tav tm="100000">
                                          <p:val>
                                            <p:strVal val="#ppt_w"/>
                                          </p:val>
                                        </p:tav>
                                      </p:tavLst>
                                    </p:anim>
                                    <p:anim calcmode="lin" valueType="num">
                                      <p:cBhvr>
                                        <p:cTn id="15" dur="1000" fill="hold"/>
                                        <p:tgtEl>
                                          <p:spTgt spid="16389"/>
                                        </p:tgtEl>
                                        <p:attrNameLst>
                                          <p:attrName>ppt_h</p:attrName>
                                        </p:attrNameLst>
                                      </p:cBhvr>
                                      <p:tavLst>
                                        <p:tav tm="0">
                                          <p:val>
                                            <p:fltVal val="0"/>
                                          </p:val>
                                        </p:tav>
                                        <p:tav tm="100000">
                                          <p:val>
                                            <p:strVal val="#ppt_h"/>
                                          </p:val>
                                        </p:tav>
                                      </p:tavLst>
                                    </p:anim>
                                    <p:anim calcmode="lin" valueType="num">
                                      <p:cBhvr>
                                        <p:cTn id="16" dur="1000" fill="hold"/>
                                        <p:tgtEl>
                                          <p:spTgt spid="1638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638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16388"/>
                                        </p:tgtEl>
                                        <p:attrNameLst>
                                          <p:attrName>style.visibility</p:attrName>
                                        </p:attrNameLst>
                                      </p:cBhvr>
                                      <p:to>
                                        <p:strVal val="visible"/>
                                      </p:to>
                                    </p:set>
                                    <p:anim calcmode="lin" valueType="num">
                                      <p:cBhvr>
                                        <p:cTn id="21" dur="1000" fill="hold"/>
                                        <p:tgtEl>
                                          <p:spTgt spid="16388"/>
                                        </p:tgtEl>
                                        <p:attrNameLst>
                                          <p:attrName>ppt_w</p:attrName>
                                        </p:attrNameLst>
                                      </p:cBhvr>
                                      <p:tavLst>
                                        <p:tav tm="0">
                                          <p:val>
                                            <p:fltVal val="0"/>
                                          </p:val>
                                        </p:tav>
                                        <p:tav tm="100000">
                                          <p:val>
                                            <p:strVal val="#ppt_w"/>
                                          </p:val>
                                        </p:tav>
                                      </p:tavLst>
                                    </p:anim>
                                    <p:anim calcmode="lin" valueType="num">
                                      <p:cBhvr>
                                        <p:cTn id="22" dur="1000" fill="hold"/>
                                        <p:tgtEl>
                                          <p:spTgt spid="16388"/>
                                        </p:tgtEl>
                                        <p:attrNameLst>
                                          <p:attrName>ppt_h</p:attrName>
                                        </p:attrNameLst>
                                      </p:cBhvr>
                                      <p:tavLst>
                                        <p:tav tm="0">
                                          <p:val>
                                            <p:fltVal val="0"/>
                                          </p:val>
                                        </p:tav>
                                        <p:tav tm="100000">
                                          <p:val>
                                            <p:strVal val="#ppt_h"/>
                                          </p:val>
                                        </p:tav>
                                      </p:tavLst>
                                    </p:anim>
                                    <p:anim calcmode="lin" valueType="num">
                                      <p:cBhvr>
                                        <p:cTn id="23" dur="1000" fill="hold"/>
                                        <p:tgtEl>
                                          <p:spTgt spid="1638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63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608513" y="765175"/>
            <a:ext cx="4535487" cy="4824413"/>
          </a:xfrm>
        </p:spPr>
        <p:txBody>
          <a:bodyPr/>
          <a:lstStyle/>
          <a:p>
            <a:pPr eaLnBrk="1" hangingPunct="1">
              <a:buFont typeface="Wingdings" pitchFamily="2" charset="2"/>
              <a:buNone/>
              <a:defRPr/>
            </a:pPr>
            <a:r>
              <a:rPr lang="uk-UA"/>
              <a:t>	</a:t>
            </a:r>
            <a:r>
              <a:rPr lang="ru-RU" i="1">
                <a:solidFill>
                  <a:srgbClr val="003300"/>
                </a:solidFill>
                <a:effectLst>
                  <a:outerShdw blurRad="38100" dist="38100" dir="2700000" algn="tl">
                    <a:srgbClr val="C0C0C0"/>
                  </a:outerShdw>
                </a:effectLst>
              </a:rPr>
              <a:t>Чимало пережив Олександр у роки німецької, російської і польської окупацій, був у складі 3-го полку армії УНР, бачив смерть на кожному кроці. </a:t>
            </a:r>
          </a:p>
        </p:txBody>
      </p:sp>
      <p:pic>
        <p:nvPicPr>
          <p:cNvPr id="17410"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pic>
        <p:nvPicPr>
          <p:cNvPr id="18435" name="Picture 6" descr="Dovzhenko_front_1934"/>
          <p:cNvPicPr>
            <a:picLocks noChangeAspect="1" noChangeArrowheads="1"/>
          </p:cNvPicPr>
          <p:nvPr/>
        </p:nvPicPr>
        <p:blipFill>
          <a:blip r:embed="rId3"/>
          <a:srcRect/>
          <a:stretch>
            <a:fillRect/>
          </a:stretch>
        </p:blipFill>
        <p:spPr bwMode="auto">
          <a:xfrm>
            <a:off x="468313" y="765175"/>
            <a:ext cx="4175125" cy="4319588"/>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6627">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26627">
                                            <p:txEl>
                                              <p:pRg st="0" end="0"/>
                                            </p:txEl>
                                          </p:spTgt>
                                        </p:tgtEl>
                                      </p:cBhvr>
                                    </p:animEffect>
                                  </p:childTnLst>
                                </p:cTn>
                              </p:par>
                            </p:childTnLst>
                          </p:cTn>
                        </p:par>
                        <p:par>
                          <p:cTn id="11" fill="hold">
                            <p:stCondLst>
                              <p:cond delay="347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8435"/>
                                        </p:tgtEl>
                                        <p:attrNameLst>
                                          <p:attrName>style.visibility</p:attrName>
                                        </p:attrNameLst>
                                      </p:cBhvr>
                                      <p:to>
                                        <p:strVal val="visible"/>
                                      </p:to>
                                    </p:set>
                                    <p:anim calcmode="lin" valueType="num">
                                      <p:cBhvr>
                                        <p:cTn id="14" dur="1000" fill="hold"/>
                                        <p:tgtEl>
                                          <p:spTgt spid="18435"/>
                                        </p:tgtEl>
                                        <p:attrNameLst>
                                          <p:attrName>ppt_w</p:attrName>
                                        </p:attrNameLst>
                                      </p:cBhvr>
                                      <p:tavLst>
                                        <p:tav tm="0">
                                          <p:val>
                                            <p:fltVal val="0"/>
                                          </p:val>
                                        </p:tav>
                                        <p:tav tm="100000">
                                          <p:val>
                                            <p:strVal val="#ppt_w"/>
                                          </p:val>
                                        </p:tav>
                                      </p:tavLst>
                                    </p:anim>
                                    <p:anim calcmode="lin" valueType="num">
                                      <p:cBhvr>
                                        <p:cTn id="15" dur="1000" fill="hold"/>
                                        <p:tgtEl>
                                          <p:spTgt spid="18435"/>
                                        </p:tgtEl>
                                        <p:attrNameLst>
                                          <p:attrName>ppt_h</p:attrName>
                                        </p:attrNameLst>
                                      </p:cBhvr>
                                      <p:tavLst>
                                        <p:tav tm="0">
                                          <p:val>
                                            <p:fltVal val="0"/>
                                          </p:val>
                                        </p:tav>
                                        <p:tav tm="100000">
                                          <p:val>
                                            <p:strVal val="#ppt_h"/>
                                          </p:val>
                                        </p:tav>
                                      </p:tavLst>
                                    </p:anim>
                                    <p:anim calcmode="lin" valueType="num">
                                      <p:cBhvr>
                                        <p:cTn id="16" dur="1000" fill="hold"/>
                                        <p:tgtEl>
                                          <p:spTgt spid="18435"/>
                                        </p:tgtEl>
                                        <p:attrNameLst>
                                          <p:attrName>style.rotation</p:attrName>
                                        </p:attrNameLst>
                                      </p:cBhvr>
                                      <p:tavLst>
                                        <p:tav tm="0">
                                          <p:val>
                                            <p:fltVal val="90"/>
                                          </p:val>
                                        </p:tav>
                                        <p:tav tm="100000">
                                          <p:val>
                                            <p:fltVal val="0"/>
                                          </p:val>
                                        </p:tav>
                                      </p:tavLst>
                                    </p:anim>
                                    <p:animEffect transition="in" filter="fade">
                                      <p:cBhvr>
                                        <p:cTn id="17" dur="1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1"/>
          </p:nvPr>
        </p:nvSpPr>
        <p:spPr/>
        <p:txBody>
          <a:bodyPr/>
          <a:lstStyle/>
          <a:p>
            <a:pPr eaLnBrk="1" hangingPunct="1">
              <a:buFont typeface="Wingdings" pitchFamily="2" charset="2"/>
              <a:buNone/>
            </a:pPr>
            <a:r>
              <a:rPr lang="uk-UA" smtClean="0"/>
              <a:t>	</a:t>
            </a:r>
            <a:endParaRPr lang="ru-RU" smtClean="0"/>
          </a:p>
        </p:txBody>
      </p:sp>
      <p:pic>
        <p:nvPicPr>
          <p:cNvPr id="18434"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sp>
        <p:nvSpPr>
          <p:cNvPr id="25605" name="Rectangle 5"/>
          <p:cNvSpPr>
            <a:spLocks noChangeArrowheads="1"/>
          </p:cNvSpPr>
          <p:nvPr/>
        </p:nvSpPr>
        <p:spPr bwMode="auto">
          <a:xfrm>
            <a:off x="395288" y="165100"/>
            <a:ext cx="8280400" cy="1920875"/>
          </a:xfrm>
          <a:prstGeom prst="rect">
            <a:avLst/>
          </a:prstGeom>
          <a:noFill/>
          <a:ln w="9525">
            <a:noFill/>
            <a:miter lim="800000"/>
            <a:headEnd/>
            <a:tailEnd/>
          </a:ln>
          <a:effectLst/>
        </p:spPr>
        <p:txBody>
          <a:bodyPr anchor="ctr">
            <a:spAutoFit/>
          </a:bodyPr>
          <a:lstStyle/>
          <a:p>
            <a:pPr algn="just">
              <a:defRPr/>
            </a:pPr>
            <a:r>
              <a:rPr lang="ru-RU" sz="2000" i="1">
                <a:solidFill>
                  <a:srgbClr val="003300"/>
                </a:solidFill>
                <a:effectLst>
                  <a:outerShdw blurRad="38100" dist="38100" dir="2700000" algn="tl">
                    <a:srgbClr val="C0C0C0"/>
                  </a:outerShdw>
                </a:effectLst>
              </a:rPr>
              <a:t>Школа, омріяна ним і батьком освіта. Вчився Сашко в парафіяльній школі з охотою і був першим учнем. Навчаючись, юнак-романтик линув у своїх мріях то в світ архітектури і мореплавства, то в сферу розведення риб і вчителювання. Перемогло останнє захоплення. У 1911 р. юнак вступає до Глухівського вчительського інституту. </a:t>
            </a:r>
          </a:p>
        </p:txBody>
      </p:sp>
      <p:pic>
        <p:nvPicPr>
          <p:cNvPr id="17412" name="Picture 9" descr="890901_3"/>
          <p:cNvPicPr>
            <a:picLocks noChangeAspect="1" noChangeArrowheads="1"/>
          </p:cNvPicPr>
          <p:nvPr/>
        </p:nvPicPr>
        <p:blipFill>
          <a:blip r:embed="rId3"/>
          <a:srcRect/>
          <a:stretch>
            <a:fillRect/>
          </a:stretch>
        </p:blipFill>
        <p:spPr bwMode="auto">
          <a:xfrm>
            <a:off x="611188" y="2133600"/>
            <a:ext cx="4465637" cy="3254375"/>
          </a:xfrm>
          <a:prstGeom prst="rect">
            <a:avLst/>
          </a:prstGeom>
          <a:noFill/>
          <a:ln w="9525">
            <a:noFill/>
            <a:miter lim="800000"/>
            <a:headEnd/>
            <a:tailEnd/>
          </a:ln>
        </p:spPr>
      </p:pic>
      <p:pic>
        <p:nvPicPr>
          <p:cNvPr id="17413" name="Picture 11" descr="ANd9GcRrKkC1CMFNfQZFTNWr2hxCVNV_Aqg-7NXpRYZZwVhmv_8wKuN7"/>
          <p:cNvPicPr>
            <a:picLocks noChangeAspect="1" noChangeArrowheads="1"/>
          </p:cNvPicPr>
          <p:nvPr/>
        </p:nvPicPr>
        <p:blipFill>
          <a:blip r:embed="rId4"/>
          <a:srcRect/>
          <a:stretch>
            <a:fillRect/>
          </a:stretch>
        </p:blipFill>
        <p:spPr bwMode="auto">
          <a:xfrm>
            <a:off x="5651500" y="1844675"/>
            <a:ext cx="2665413" cy="3600450"/>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 calcmode="lin" valueType="num">
                                      <p:cBhvr>
                                        <p:cTn id="7" dur="2000" fill="hold"/>
                                        <p:tgtEl>
                                          <p:spTgt spid="2560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5605">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nodeType="afterEffect">
                                  <p:stCondLst>
                                    <p:cond delay="0"/>
                                  </p:stCondLst>
                                  <p:childTnLst>
                                    <p:set>
                                      <p:cBhvr>
                                        <p:cTn id="11" dur="1" fill="hold">
                                          <p:stCondLst>
                                            <p:cond delay="0"/>
                                          </p:stCondLst>
                                        </p:cTn>
                                        <p:tgtEl>
                                          <p:spTgt spid="17412"/>
                                        </p:tgtEl>
                                        <p:attrNameLst>
                                          <p:attrName>style.visibility</p:attrName>
                                        </p:attrNameLst>
                                      </p:cBhvr>
                                      <p:to>
                                        <p:strVal val="visible"/>
                                      </p:to>
                                    </p:set>
                                    <p:anim calcmode="lin" valueType="num">
                                      <p:cBhvr>
                                        <p:cTn id="12" dur="2000" fill="hold"/>
                                        <p:tgtEl>
                                          <p:spTgt spid="17412"/>
                                        </p:tgtEl>
                                        <p:attrNameLst>
                                          <p:attrName>ppt_w</p:attrName>
                                        </p:attrNameLst>
                                      </p:cBhvr>
                                      <p:tavLst>
                                        <p:tav tm="0">
                                          <p:val>
                                            <p:fltVal val="0"/>
                                          </p:val>
                                        </p:tav>
                                        <p:tav tm="100000">
                                          <p:val>
                                            <p:strVal val="#ppt_w"/>
                                          </p:val>
                                        </p:tav>
                                      </p:tavLst>
                                    </p:anim>
                                    <p:anim calcmode="lin" valueType="num">
                                      <p:cBhvr>
                                        <p:cTn id="13" dur="2000" fill="hold"/>
                                        <p:tgtEl>
                                          <p:spTgt spid="17412"/>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nodeType="afterEffect">
                                  <p:stCondLst>
                                    <p:cond delay="0"/>
                                  </p:stCondLst>
                                  <p:childTnLst>
                                    <p:set>
                                      <p:cBhvr>
                                        <p:cTn id="16" dur="1" fill="hold">
                                          <p:stCondLst>
                                            <p:cond delay="0"/>
                                          </p:stCondLst>
                                        </p:cTn>
                                        <p:tgtEl>
                                          <p:spTgt spid="17413"/>
                                        </p:tgtEl>
                                        <p:attrNameLst>
                                          <p:attrName>style.visibility</p:attrName>
                                        </p:attrNameLst>
                                      </p:cBhvr>
                                      <p:to>
                                        <p:strVal val="visible"/>
                                      </p:to>
                                    </p:set>
                                    <p:anim calcmode="lin" valueType="num">
                                      <p:cBhvr>
                                        <p:cTn id="17" dur="2000" fill="hold"/>
                                        <p:tgtEl>
                                          <p:spTgt spid="17413"/>
                                        </p:tgtEl>
                                        <p:attrNameLst>
                                          <p:attrName>ppt_w</p:attrName>
                                        </p:attrNameLst>
                                      </p:cBhvr>
                                      <p:tavLst>
                                        <p:tav tm="0">
                                          <p:val>
                                            <p:fltVal val="0"/>
                                          </p:val>
                                        </p:tav>
                                        <p:tav tm="100000">
                                          <p:val>
                                            <p:strVal val="#ppt_w"/>
                                          </p:val>
                                        </p:tav>
                                      </p:tavLst>
                                    </p:anim>
                                    <p:anim calcmode="lin" valueType="num">
                                      <p:cBhvr>
                                        <p:cTn id="18" dur="2000" fill="hold"/>
                                        <p:tgtEl>
                                          <p:spTgt spid="174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0825" y="4149725"/>
            <a:ext cx="8229600" cy="1139825"/>
          </a:xfrm>
        </p:spPr>
        <p:txBody>
          <a:bodyPr/>
          <a:lstStyle/>
          <a:p>
            <a:pPr eaLnBrk="1" hangingPunct="1">
              <a:defRPr/>
            </a:pPr>
            <a:r>
              <a:rPr lang="ru-RU" b="1" i="1">
                <a:solidFill>
                  <a:srgbClr val="0066FF"/>
                </a:solidFill>
                <a:effectLst>
                  <a:outerShdw blurRad="38100" dist="38100" dir="2700000" algn="tl">
                    <a:srgbClr val="C0C0C0"/>
                  </a:outerShdw>
                </a:effectLst>
              </a:rPr>
              <a:t>«Мені так всього хотілося»</a:t>
            </a:r>
          </a:p>
        </p:txBody>
      </p:sp>
      <p:sp>
        <p:nvSpPr>
          <p:cNvPr id="41988" name="Rectangle 4"/>
          <p:cNvSpPr>
            <a:spLocks noChangeArrowheads="1"/>
          </p:cNvSpPr>
          <p:nvPr/>
        </p:nvSpPr>
        <p:spPr bwMode="auto">
          <a:xfrm>
            <a:off x="1954213" y="4941888"/>
            <a:ext cx="7189787" cy="457200"/>
          </a:xfrm>
          <a:prstGeom prst="rect">
            <a:avLst/>
          </a:prstGeom>
          <a:noFill/>
          <a:ln w="9525">
            <a:noFill/>
            <a:miter lim="800000"/>
            <a:headEnd/>
            <a:tailEnd/>
          </a:ln>
          <a:effectLst/>
        </p:spPr>
        <p:txBody>
          <a:bodyPr wrap="none">
            <a:spAutoFit/>
          </a:bodyPr>
          <a:lstStyle/>
          <a:p>
            <a:pPr>
              <a:defRPr/>
            </a:pPr>
            <a:r>
              <a:rPr lang="ru-RU" sz="2400" i="1">
                <a:solidFill>
                  <a:srgbClr val="0000FF"/>
                </a:solidFill>
                <a:effectLst>
                  <a:outerShdw blurRad="38100" dist="38100" dir="2700000" algn="tl">
                    <a:srgbClr val="C0C0C0"/>
                  </a:outerShdw>
                </a:effectLst>
              </a:rPr>
              <a:t>- ось основне його прагнення тих буремних літ.</a:t>
            </a:r>
          </a:p>
        </p:txBody>
      </p:sp>
      <p:pic>
        <p:nvPicPr>
          <p:cNvPr id="19459" name="Picture 5"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pic>
        <p:nvPicPr>
          <p:cNvPr id="19460" name="Picture 7" descr="3_0_pob"/>
          <p:cNvPicPr>
            <a:picLocks noChangeAspect="1" noChangeArrowheads="1"/>
          </p:cNvPicPr>
          <p:nvPr/>
        </p:nvPicPr>
        <p:blipFill>
          <a:blip r:embed="rId3"/>
          <a:srcRect/>
          <a:stretch>
            <a:fillRect/>
          </a:stretch>
        </p:blipFill>
        <p:spPr bwMode="auto">
          <a:xfrm>
            <a:off x="1619250" y="404813"/>
            <a:ext cx="5545138" cy="3816350"/>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heel(4)">
                                      <p:cBhvr>
                                        <p:cTn id="7" dur="500"/>
                                        <p:tgtEl>
                                          <p:spTgt spid="19460"/>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41986"/>
                                        </p:tgtEl>
                                        <p:attrNameLst>
                                          <p:attrName>style.visibility</p:attrName>
                                        </p:attrNameLst>
                                      </p:cBhvr>
                                      <p:to>
                                        <p:strVal val="visible"/>
                                      </p:to>
                                    </p:set>
                                    <p:animEffect transition="in" filter="wheel(4)">
                                      <p:cBhvr>
                                        <p:cTn id="11" dur="500"/>
                                        <p:tgtEl>
                                          <p:spTgt spid="41986"/>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1988">
                                            <p:txEl>
                                              <p:pRg st="0" end="0"/>
                                            </p:txEl>
                                          </p:spTgt>
                                        </p:tgtEl>
                                        <p:attrNameLst>
                                          <p:attrName>style.visibility</p:attrName>
                                        </p:attrNameLst>
                                      </p:cBhvr>
                                      <p:to>
                                        <p:strVal val="visible"/>
                                      </p:to>
                                    </p:set>
                                    <p:anim calcmode="lin" valueType="num">
                                      <p:cBhvr additive="base">
                                        <p:cTn id="15" dur="5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98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0" y="404813"/>
            <a:ext cx="4681538" cy="5040312"/>
          </a:xfrm>
        </p:spPr>
        <p:txBody>
          <a:bodyPr/>
          <a:lstStyle/>
          <a:p>
            <a:pPr eaLnBrk="1" hangingPunct="1">
              <a:buFont typeface="Wingdings" pitchFamily="2" charset="2"/>
              <a:buNone/>
              <a:defRPr/>
            </a:pPr>
            <a:r>
              <a:rPr lang="uk-UA" sz="2600">
                <a:solidFill>
                  <a:srgbClr val="003300"/>
                </a:solidFill>
              </a:rPr>
              <a:t>	</a:t>
            </a:r>
            <a:r>
              <a:rPr lang="ru-RU" sz="2200" i="1">
                <a:solidFill>
                  <a:srgbClr val="003300"/>
                </a:solidFill>
                <a:effectLst>
                  <a:outerShdw blurRad="38100" dist="38100" dir="2700000" algn="tl">
                    <a:srgbClr val="C0C0C0"/>
                  </a:outerShdw>
                </a:effectLst>
              </a:rPr>
              <a:t>Нарешті - омріяний Київ. Заходився було вступати і до Академії мистецтв, і до університету, і до географічного інституту, але зійшлося на комерційному вузі -і то вчився там неповних два роки. Наприкінці 1919-го він знову в Житомирі, працює у губнаросвіті - секретарем і завідувачем відділу мистецтв, а за сумісництвом - комісаром театру імені Тараса Шевченка.</a:t>
            </a:r>
            <a:r>
              <a:rPr lang="ru-RU" sz="2600">
                <a:solidFill>
                  <a:srgbClr val="003300"/>
                </a:solidFill>
              </a:rPr>
              <a:t> </a:t>
            </a:r>
          </a:p>
        </p:txBody>
      </p:sp>
      <p:pic>
        <p:nvPicPr>
          <p:cNvPr id="20482"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sp>
        <p:nvSpPr>
          <p:cNvPr id="20483" name="AutoShape 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0484" name="AutoShape 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0485" name="Picture 10" descr="%D0%9F%D0%B0%D0%BC'%D1%8F%D1%82%D0%BD%D0%B8%D0%BA_%D0%A8%D0%B5%D0%B2%D1%87%D0%B5%D0%BD%D0%BA%D1%83_%D0%B2_%D0%BA"/>
          <p:cNvPicPr>
            <a:picLocks noChangeAspect="1" noChangeArrowheads="1"/>
          </p:cNvPicPr>
          <p:nvPr/>
        </p:nvPicPr>
        <p:blipFill>
          <a:blip r:embed="rId3"/>
          <a:srcRect/>
          <a:stretch>
            <a:fillRect/>
          </a:stretch>
        </p:blipFill>
        <p:spPr bwMode="auto">
          <a:xfrm>
            <a:off x="4643438" y="765175"/>
            <a:ext cx="4346575" cy="4608513"/>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vertical)">
                                      <p:cBhvr>
                                        <p:cTn id="7" dur="1000"/>
                                        <p:tgtEl>
                                          <p:spTgt spid="27651">
                                            <p:txEl>
                                              <p:pRg st="0" end="0"/>
                                            </p:txEl>
                                          </p:spTgt>
                                        </p:tgtEl>
                                      </p:cBhvr>
                                    </p:animEffect>
                                  </p:childTnLst>
                                </p:cTn>
                              </p:par>
                            </p:childTnLst>
                          </p:cTn>
                        </p:par>
                        <p:par>
                          <p:cTn id="8" fill="hold">
                            <p:stCondLst>
                              <p:cond delay="1000"/>
                            </p:stCondLst>
                            <p:childTnLst>
                              <p:par>
                                <p:cTn id="9" presetID="3" presetClass="entr" presetSubtype="5" fill="hold" nodeType="afterEffect">
                                  <p:stCondLst>
                                    <p:cond delay="0"/>
                                  </p:stCondLst>
                                  <p:childTnLst>
                                    <p:set>
                                      <p:cBhvr>
                                        <p:cTn id="10" dur="1" fill="hold">
                                          <p:stCondLst>
                                            <p:cond delay="0"/>
                                          </p:stCondLst>
                                        </p:cTn>
                                        <p:tgtEl>
                                          <p:spTgt spid="20485"/>
                                        </p:tgtEl>
                                        <p:attrNameLst>
                                          <p:attrName>style.visibility</p:attrName>
                                        </p:attrNameLst>
                                      </p:cBhvr>
                                      <p:to>
                                        <p:strVal val="visible"/>
                                      </p:to>
                                    </p:set>
                                    <p:animEffect transition="in" filter="blinds(vertical)">
                                      <p:cBhvr>
                                        <p:cTn id="11" dur="1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95288" y="260350"/>
            <a:ext cx="8748712" cy="1368425"/>
          </a:xfrm>
        </p:spPr>
        <p:txBody>
          <a:bodyPr/>
          <a:lstStyle/>
          <a:p>
            <a:pPr eaLnBrk="1" hangingPunct="1">
              <a:lnSpc>
                <a:spcPct val="90000"/>
              </a:lnSpc>
              <a:buFont typeface="Wingdings" pitchFamily="2" charset="2"/>
              <a:buNone/>
              <a:defRPr/>
            </a:pPr>
            <a:r>
              <a:rPr lang="uk-UA" i="1">
                <a:solidFill>
                  <a:srgbClr val="003300"/>
                </a:solidFill>
                <a:effectLst>
                  <a:outerShdw blurRad="38100" dist="38100" dir="2700000" algn="tl">
                    <a:srgbClr val="C0C0C0"/>
                  </a:outerShdw>
                </a:effectLst>
              </a:rPr>
              <a:t>	</a:t>
            </a:r>
            <a:r>
              <a:rPr lang="ru-RU" i="1">
                <a:solidFill>
                  <a:srgbClr val="003300"/>
                </a:solidFill>
                <a:effectLst>
                  <a:outerShdw blurRad="38100" dist="38100" dir="2700000" algn="tl">
                    <a:srgbClr val="C0C0C0"/>
                  </a:outerShdw>
                </a:effectLst>
              </a:rPr>
              <a:t>На 2-ому році професійного життя Сашко покохав учительку Варвару Крилеву і невдовзі взяв з нею шлюб.</a:t>
            </a:r>
            <a:r>
              <a:rPr lang="ru-RU" sz="2200" i="1">
                <a:solidFill>
                  <a:srgbClr val="003300"/>
                </a:solidFill>
                <a:effectLst>
                  <a:outerShdw blurRad="38100" dist="38100" dir="2700000" algn="tl">
                    <a:srgbClr val="C0C0C0"/>
                  </a:outerShdw>
                </a:effectLst>
              </a:rPr>
              <a:t> </a:t>
            </a:r>
          </a:p>
        </p:txBody>
      </p:sp>
      <p:pic>
        <p:nvPicPr>
          <p:cNvPr id="21506" name="Picture 4" descr="42195"/>
          <p:cNvPicPr>
            <a:picLocks noChangeAspect="1" noChangeArrowheads="1"/>
          </p:cNvPicPr>
          <p:nvPr/>
        </p:nvPicPr>
        <p:blipFill>
          <a:blip r:embed="rId2"/>
          <a:srcRect/>
          <a:stretch>
            <a:fillRect/>
          </a:stretch>
        </p:blipFill>
        <p:spPr bwMode="auto">
          <a:xfrm>
            <a:off x="0" y="5516563"/>
            <a:ext cx="9144000" cy="1341437"/>
          </a:xfrm>
          <a:prstGeom prst="rect">
            <a:avLst/>
          </a:prstGeom>
          <a:noFill/>
          <a:ln w="9525">
            <a:noFill/>
            <a:miter lim="800000"/>
            <a:headEnd/>
            <a:tailEnd/>
          </a:ln>
        </p:spPr>
      </p:pic>
      <p:pic>
        <p:nvPicPr>
          <p:cNvPr id="21507" name="Picture 6" descr="%D0%9E%D0%BB%D0%B5%D0%BA%D1%81%D0%B0%D0%BD%D0%B4%D1%80-%D0%94%D0%BE%D0%B2%D0%B6%D0%B5%D0%BD%D0%BA%D0%BE-%D0%B1%D1%96%D0%BE%D0%B3%D1%80%D0%B0%D1%84%D1%96%D1%8F-%D1%81%D0%BA%D0%BE%D1%80%D0%BE%D1%87%D0%B5%D0%BD%D0%BE-5"/>
          <p:cNvPicPr>
            <a:picLocks noChangeAspect="1" noChangeArrowheads="1"/>
          </p:cNvPicPr>
          <p:nvPr/>
        </p:nvPicPr>
        <p:blipFill>
          <a:blip r:embed="rId3"/>
          <a:srcRect/>
          <a:stretch>
            <a:fillRect/>
          </a:stretch>
        </p:blipFill>
        <p:spPr bwMode="auto">
          <a:xfrm>
            <a:off x="323850" y="1916113"/>
            <a:ext cx="3887788" cy="3375025"/>
          </a:xfrm>
          <a:prstGeom prst="rect">
            <a:avLst/>
          </a:prstGeom>
          <a:noFill/>
          <a:ln w="9525">
            <a:noFill/>
            <a:miter lim="800000"/>
            <a:headEnd/>
            <a:tailEnd/>
          </a:ln>
        </p:spPr>
      </p:pic>
      <p:pic>
        <p:nvPicPr>
          <p:cNvPr id="21508" name="Picture 8" descr="35463"/>
          <p:cNvPicPr>
            <a:picLocks noChangeAspect="1" noChangeArrowheads="1"/>
          </p:cNvPicPr>
          <p:nvPr/>
        </p:nvPicPr>
        <p:blipFill>
          <a:blip r:embed="rId4"/>
          <a:srcRect/>
          <a:stretch>
            <a:fillRect/>
          </a:stretch>
        </p:blipFill>
        <p:spPr bwMode="auto">
          <a:xfrm>
            <a:off x="4572000" y="1916113"/>
            <a:ext cx="4248150" cy="3381375"/>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edge">
                                      <p:cBhvr>
                                        <p:cTn id="7" dur="2000"/>
                                        <p:tgtEl>
                                          <p:spTgt spid="28675">
                                            <p:txEl>
                                              <p:pRg st="0" end="0"/>
                                            </p:txEl>
                                          </p:spTgt>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wedge">
                                      <p:cBhvr>
                                        <p:cTn id="11" dur="2000"/>
                                        <p:tgtEl>
                                          <p:spTgt spid="21507"/>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wedge">
                                      <p:cBhvr>
                                        <p:cTn id="15"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theme/theme1.xml><?xml version="1.0" encoding="utf-8"?>
<a:theme xmlns:a="http://schemas.openxmlformats.org/drawingml/2006/main" name="Край">
  <a:themeElements>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Край">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467</TotalTime>
  <Words>994</Words>
  <Application>Microsoft Office PowerPoint</Application>
  <PresentationFormat>Экран (4:3)</PresentationFormat>
  <Paragraphs>29</Paragraphs>
  <Slides>21</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2</vt:i4>
      </vt:variant>
      <vt:variant>
        <vt:lpstr>Заголовки слайдов</vt:lpstr>
      </vt:variant>
      <vt:variant>
        <vt:i4>21</vt:i4>
      </vt:variant>
    </vt:vector>
  </HeadingPairs>
  <TitlesOfParts>
    <vt:vector size="27" baseType="lpstr">
      <vt:lpstr>Arial</vt:lpstr>
      <vt:lpstr>Garamond</vt:lpstr>
      <vt:lpstr>Wingdings</vt:lpstr>
      <vt:lpstr>Calibri</vt:lpstr>
      <vt:lpstr>Край</vt:lpstr>
      <vt:lpstr>Край</vt:lpstr>
      <vt:lpstr>Життя творча спадщина Олександра Довженка</vt:lpstr>
      <vt:lpstr>Світ дитинства та юнацтва</vt:lpstr>
      <vt:lpstr>Слайд 3</vt:lpstr>
      <vt:lpstr>Слайд 4</vt:lpstr>
      <vt:lpstr>Слайд 5</vt:lpstr>
      <vt:lpstr>Слайд 6</vt:lpstr>
      <vt:lpstr>«Мені так всього хотілося»</vt:lpstr>
      <vt:lpstr>Слайд 8</vt:lpstr>
      <vt:lpstr>Слайд 9</vt:lpstr>
      <vt:lpstr>Слайд 10</vt:lpstr>
      <vt:lpstr>Життя в кінематографі: тріумф і каскад трагедій</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П. Довженко</dc:title>
  <dc:creator>Admin</dc:creator>
  <cp:lastModifiedBy>Acer</cp:lastModifiedBy>
  <cp:revision>9</cp:revision>
  <dcterms:created xsi:type="dcterms:W3CDTF">2010-03-14T15:18:21Z</dcterms:created>
  <dcterms:modified xsi:type="dcterms:W3CDTF">2014-02-08T15:56:49Z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354309</vt:lpwstr>
  </property>
  <property fmtid="{D5CDD505-2E9C-101B-9397-08002B2CF9AE}" pid="3" name="NXPowerLiteSettings">
    <vt:lpwstr>F7000400038000</vt:lpwstr>
  </property>
  <property fmtid="{D5CDD505-2E9C-101B-9397-08002B2CF9AE}" pid="4" name="NXPowerLiteVersion">
    <vt:lpwstr>D5.0.6</vt:lpwstr>
  </property>
</Properties>
</file>