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lskiy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88640"/>
            <a:ext cx="3744416" cy="4032448"/>
          </a:xfrm>
          <a:prstGeom prst="ellipse">
            <a:avLst/>
          </a:prstGeom>
          <a:ln w="190500" cap="rnd">
            <a:solidFill>
              <a:schemeClr val="accent3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15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560" y="620688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Gungsuh" pitchFamily="18" charset="-127"/>
                <a:ea typeface="Gungsuh" pitchFamily="18" charset="-127"/>
              </a:rPr>
              <a:t>Рання творчість </a:t>
            </a:r>
            <a:endParaRPr lang="ru-RU" sz="48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764704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 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Pильський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почав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писати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рано, перший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вірш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надруковано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1907, перша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юнацька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поезій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білих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островах»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вийшла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1910 року.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Першою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вже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зрілою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що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визначила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появу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видатного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поета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осінніми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зорями» (1918, перевидана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понад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пал.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скороченому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вигляді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1926).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204864"/>
            <a:ext cx="3923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У 1920-х роках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вийшло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десять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книжок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поезій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серед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яких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«Синя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далечінь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(1922),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Поеми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(1925),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Крізь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бурю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сніг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(1925),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Тринадцята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весна» (1926),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Гомін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відгомін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», «Де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сходяться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дороги» (1929), та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декілька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книжок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поетичних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перекладів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зокрема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1927 року — переклад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поеми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Адама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Міцкевича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«Пан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Тадеуш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».</a:t>
            </a:r>
            <a:endParaRPr lang="ru-RU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15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560" y="620688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Gungsuh" pitchFamily="18" charset="-127"/>
                <a:ea typeface="Gungsuh" pitchFamily="18" charset="-127"/>
              </a:rPr>
              <a:t>Рання творчість </a:t>
            </a:r>
            <a:endParaRPr lang="ru-RU" sz="48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764704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 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Pильський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почав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писати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рано, перший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вірш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надруковано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1907, перша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юнацька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поезій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білих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островах»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вийшла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1910 року.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Першою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вже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зрілою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що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визначила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появу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видатного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поета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осінніми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зорями» (1918, перевидана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понад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пал.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скороченому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вигляді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1926).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204864"/>
            <a:ext cx="3923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У 1920-х роках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вийшло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десять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книжок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поезій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серед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яких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«Синя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далечінь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(1922),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Поеми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(1925),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Крізь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бурю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сніг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 (1925),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Тринадцята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весна» (1926), «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Гомін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відгомін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», «Де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сходяться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дороги» (1929), та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декілька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книжок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поетичних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перекладів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зокрема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1927 року — переклад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поеми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Адама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Міцкевича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 «Пан </a:t>
            </a:r>
            <a:r>
              <a:rPr lang="ru-RU" dirty="0" err="1" smtClean="0">
                <a:latin typeface="Gungsuh" pitchFamily="18" charset="-127"/>
                <a:ea typeface="Gungsuh" pitchFamily="18" charset="-127"/>
              </a:rPr>
              <a:t>Тадеуш</a:t>
            </a:r>
            <a:r>
              <a:rPr lang="ru-RU" dirty="0" smtClean="0">
                <a:latin typeface="Gungsuh" pitchFamily="18" charset="-127"/>
                <a:ea typeface="Gungsuh" pitchFamily="18" charset="-127"/>
              </a:rPr>
              <a:t>».</a:t>
            </a:r>
            <a:endParaRPr lang="ru-RU" dirty="0"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6" name="Рисунок 5" descr="-aFkhgua3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  <p:pic>
        <p:nvPicPr>
          <p:cNvPr id="7" name="Рисунок 6" descr="80624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2646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Як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решта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неокласиків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безпосередньо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своєю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творчістю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не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реагував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політичні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події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протягом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1920-х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років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цілковито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ізолювався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радянської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дійсності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лише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подеколи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одвертій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формі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(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наприклад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вірші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світі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є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співучий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Лянґедок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»)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чи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вигляді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іронічних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відступів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» (як у «Чумаках»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чи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поемі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Сашко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»)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виявляв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обурення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проти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ідейно-політичної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та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літературної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атмосфери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що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панувала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тоді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Така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поведінка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поета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викликала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гострі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напади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офіційної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критики,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що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врешті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закінчилося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арештом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НКВД у 1931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після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чого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майже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рік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просидів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Лук'янівській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тюрмі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товариші-неокласики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М.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Драй-Хмара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П.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Филипович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М. Зеров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були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репресовані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загинули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концтаборах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6000" t="-1000" r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Після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ув'язнення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1931 року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творчість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зазнає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змін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«Знак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терезів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» (1932) проголосив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активне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сприйняття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радянської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дійсності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завдяки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чому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єдиний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неокласиків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урятувався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сталінського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терору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зарахований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до числа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офіційних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радянських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поетів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6000" t="-1000" r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Після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ув'язнення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1931 року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творчість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зазнає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змін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збірці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«Знак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терезів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» (1932) проголосив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активне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сприйняття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радянської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дійсності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завдяки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чому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єдиний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неокласиків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урятувався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сталінського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терору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зарахований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до числа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офіційних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радянських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поетів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908720"/>
            <a:ext cx="3456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творчість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поділилася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на два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річища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—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офіційне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та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ліричне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, в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останньому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йому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вдавалося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створити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незалежні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від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політики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суто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мистецькі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твори,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які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пережили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. </a:t>
            </a:r>
            <a:endParaRPr lang="ru-RU" sz="24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013176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1964 роках Максим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директором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Інституту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мистецтвознавства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фольклору та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етнографії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АН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України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1960 року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було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присуджено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Ленінську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премію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у 1943, 1950 —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Державну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премію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СРСР.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3" name="Рисунок 2" descr="224447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528392" cy="44558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 descr="674826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88640"/>
            <a:ext cx="3600400" cy="45467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>
            <a:off x="4139952" y="1124744"/>
            <a:ext cx="720080" cy="352839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941168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Помер Максим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Тадейович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24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липня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1964 року.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Поховано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Києві</a:t>
            </a:r>
            <a:r>
              <a:rPr lang="ru-RU" sz="2400" dirty="0" smtClean="0">
                <a:latin typeface="Gungsuh" pitchFamily="18" charset="-127"/>
                <a:ea typeface="Gungsuh" pitchFamily="18" charset="-127"/>
              </a:rPr>
              <a:t>, на Байковому </a:t>
            </a:r>
            <a:r>
              <a:rPr lang="ru-RU" sz="2400" dirty="0" err="1" smtClean="0">
                <a:latin typeface="Gungsuh" pitchFamily="18" charset="-127"/>
                <a:ea typeface="Gungsuh" pitchFamily="18" charset="-127"/>
              </a:rPr>
              <a:t>кладовищі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 descr="60548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6632"/>
            <a:ext cx="4857750" cy="3400425"/>
          </a:xfrm>
          <a:prstGeom prst="rect">
            <a:avLst/>
          </a:prstGeom>
        </p:spPr>
      </p:pic>
      <p:pic>
        <p:nvPicPr>
          <p:cNvPr id="4" name="Рисунок 3" descr="18203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132856"/>
            <a:ext cx="3672408" cy="257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lskiy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88640"/>
            <a:ext cx="3744416" cy="4032448"/>
          </a:xfrm>
          <a:prstGeom prst="ellipse">
            <a:avLst/>
          </a:prstGeom>
          <a:ln w="190500" cap="rnd">
            <a:solidFill>
              <a:schemeClr val="accent3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187624" y="551723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atin typeface="Gungsuh" pitchFamily="18" charset="-127"/>
                <a:ea typeface="Gungsuh" pitchFamily="18" charset="-127"/>
              </a:rPr>
              <a:t>Максим Рильський </a:t>
            </a:r>
            <a:endParaRPr lang="ru-RU" sz="4800" b="1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67687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Gungsuh" pitchFamily="18" charset="-127"/>
                <a:ea typeface="Gungsuh" pitchFamily="18" charset="-127"/>
              </a:rPr>
              <a:t>Максим </a:t>
            </a:r>
            <a:r>
              <a:rPr lang="ru-RU" sz="3200" b="1" dirty="0" err="1" smtClean="0">
                <a:latin typeface="Gungsuh" pitchFamily="18" charset="-127"/>
                <a:ea typeface="Gungsuh" pitchFamily="18" charset="-127"/>
              </a:rPr>
              <a:t>Тадейович</a:t>
            </a:r>
            <a:r>
              <a:rPr lang="ru-RU" sz="3200" b="1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b="1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endParaRPr lang="ru-RU" sz="3200" b="1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ru-RU" dirty="0" smtClean="0"/>
              <a:t> </a:t>
            </a:r>
            <a:r>
              <a:rPr lang="ru-RU" sz="2800" b="1" dirty="0" smtClean="0"/>
              <a:t>(</a:t>
            </a:r>
            <a:r>
              <a:rPr lang="ru-RU" sz="2800" b="1" dirty="0" err="1" smtClean="0"/>
              <a:t>український</a:t>
            </a:r>
            <a:r>
              <a:rPr lang="ru-RU" sz="2800" b="1" dirty="0" smtClean="0"/>
              <a:t> поет, </a:t>
            </a:r>
            <a:r>
              <a:rPr lang="ru-RU" sz="2800" b="1" dirty="0" err="1" smtClean="0"/>
              <a:t>перекладач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публіцист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громадський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діяч</a:t>
            </a:r>
            <a:r>
              <a:rPr lang="ru-RU" sz="2800" b="1" dirty="0" smtClean="0"/>
              <a:t>)</a:t>
            </a:r>
          </a:p>
          <a:p>
            <a:endParaRPr lang="ru-RU" dirty="0" smtClean="0"/>
          </a:p>
          <a:p>
            <a:pPr>
              <a:buFontTx/>
              <a:buChar char="-"/>
            </a:pP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Народився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19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березня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1895 року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Києві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 </a:t>
            </a:r>
          </a:p>
          <a:p>
            <a:endParaRPr lang="uk-UA" sz="2000" dirty="0" smtClean="0">
              <a:latin typeface="Gungsuh" pitchFamily="18" charset="-127"/>
              <a:ea typeface="Gungsuh" pitchFamily="18" charset="-127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Один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предків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XVII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столітті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київським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міським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писарем.</a:t>
            </a:r>
          </a:p>
          <a:p>
            <a:pPr>
              <a:buFontTx/>
              <a:buChar char="-"/>
            </a:pPr>
            <a:endParaRPr lang="uk-UA" sz="2000" dirty="0" smtClean="0">
              <a:latin typeface="Gungsuh" pitchFamily="18" charset="-127"/>
              <a:ea typeface="Gungsuh" pitchFamily="18" charset="-127"/>
            </a:endParaRPr>
          </a:p>
          <a:p>
            <a:pPr>
              <a:buFontTx/>
              <a:buChar char="-"/>
            </a:pP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учнем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базиліянської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школи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під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час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взяття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Умані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гайдамаками у 1768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ледве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не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страчений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latin typeface="Gungsuh" pitchFamily="18" charset="-127"/>
                <a:ea typeface="Gungsuh" pitchFamily="18" charset="-127"/>
              </a:rPr>
              <a:t>Батьки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771800" y="548680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батько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громадський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діяч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публіцист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Тадей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Розеславович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сином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багатого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польського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пана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Розеслава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княжни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Трубецької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</a:p>
          <a:p>
            <a:endParaRPr lang="uk-UA" sz="20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uk-UA" sz="2000" dirty="0" smtClean="0">
                <a:latin typeface="Gungsuh" pitchFamily="18" charset="-127"/>
                <a:ea typeface="Gungsuh" pitchFamily="18" charset="-127"/>
              </a:rPr>
              <a:t>-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Мати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Максима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Меланія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Федорівна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була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простою селянкою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села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Романівки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.</a:t>
            </a:r>
          </a:p>
          <a:p>
            <a:endParaRPr lang="ru-RU" sz="20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-1902 року помер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батько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родина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переїхала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Києва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Романівку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Максим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спершу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навчався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домашніх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умовах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потім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приватній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гімназії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Києві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476672"/>
            <a:ext cx="56166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Gungsuh" pitchFamily="18" charset="-127"/>
                <a:ea typeface="Gungsuh" pitchFamily="18" charset="-127"/>
              </a:rPr>
              <a:t>          Дитинство</a:t>
            </a:r>
            <a:r>
              <a:rPr lang="uk-UA" dirty="0" smtClean="0"/>
              <a:t> </a:t>
            </a:r>
          </a:p>
          <a:p>
            <a:endParaRPr lang="uk-UA" dirty="0" smtClean="0"/>
          </a:p>
          <a:p>
            <a:pPr>
              <a:buFontTx/>
              <a:buChar char="-"/>
            </a:pP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Змалку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познайомився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композитором М. Лисенком,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дослідником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збирачем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українських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народних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дум та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пісень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Ревуцьким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актором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режисером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Саксаганським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та фольклористом О.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Русовим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які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справили 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нього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великий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вплив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</a:p>
          <a:p>
            <a:pPr>
              <a:buFontTx/>
              <a:buChar char="-"/>
            </a:pPr>
            <a:endParaRPr lang="uk-UA" sz="2000" dirty="0" smtClean="0">
              <a:latin typeface="Gungsuh" pitchFamily="18" charset="-127"/>
              <a:ea typeface="Gungsuh" pitchFamily="18" charset="-127"/>
            </a:endParaRPr>
          </a:p>
          <a:p>
            <a:pPr>
              <a:buFontTx/>
              <a:buChar char="-"/>
            </a:pPr>
            <a:r>
              <a:rPr lang="ru-RU" sz="2000" dirty="0" smtClean="0"/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Деякий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час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жив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виховувався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родинах М. Лисенка та О.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Русова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2699792" y="332656"/>
            <a:ext cx="3096344" cy="864096"/>
          </a:xfrm>
          <a:prstGeom prst="wav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476672"/>
            <a:ext cx="56166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Gungsuh" pitchFamily="18" charset="-127"/>
                <a:ea typeface="Gungsuh" pitchFamily="18" charset="-127"/>
              </a:rPr>
              <a:t>          Дитинство</a:t>
            </a:r>
            <a:r>
              <a:rPr lang="uk-UA" dirty="0" smtClean="0"/>
              <a:t> </a:t>
            </a:r>
          </a:p>
          <a:p>
            <a:endParaRPr lang="uk-UA" dirty="0" smtClean="0"/>
          </a:p>
          <a:p>
            <a:pPr>
              <a:buFontTx/>
              <a:buChar char="-"/>
            </a:pP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Змалку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познайомився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композитором М. Лисенком,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дослідником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збирачем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українських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народних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дум та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пісень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Д.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Ревуцьким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актором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режисером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Саксаганським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етнографом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та фольклористом О.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Русовим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які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справили 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нього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великий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вплив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</a:p>
          <a:p>
            <a:pPr>
              <a:buFontTx/>
              <a:buChar char="-"/>
            </a:pPr>
            <a:endParaRPr lang="uk-UA" sz="2000" dirty="0" smtClean="0">
              <a:latin typeface="Gungsuh" pitchFamily="18" charset="-127"/>
              <a:ea typeface="Gungsuh" pitchFamily="18" charset="-127"/>
            </a:endParaRPr>
          </a:p>
          <a:p>
            <a:pPr>
              <a:buFontTx/>
              <a:buChar char="-"/>
            </a:pPr>
            <a:r>
              <a:rPr lang="ru-RU" sz="2000" dirty="0" smtClean="0"/>
              <a:t> 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Деякий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час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він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жив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виховувався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в родинах М. Лисенка та О.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Русова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2699792" y="332656"/>
            <a:ext cx="3096344" cy="864096"/>
          </a:xfrm>
          <a:prstGeom prst="wav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nw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224" y="332656"/>
            <a:ext cx="6984776" cy="5713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86916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Gungsuh" pitchFamily="18" charset="-127"/>
                <a:ea typeface="Gungsuh" pitchFamily="18" charset="-127"/>
              </a:rPr>
              <a:t>Роки навчання </a:t>
            </a:r>
            <a:endParaRPr lang="ru-RU" sz="36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86916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Gungsuh" pitchFamily="18" charset="-127"/>
                <a:ea typeface="Gungsuh" pitchFamily="18" charset="-127"/>
              </a:rPr>
              <a:t>Роки навчання </a:t>
            </a:r>
            <a:endParaRPr lang="ru-RU" sz="36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124744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Після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приватної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гімназії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Рильський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1915 — 1918 роках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навчався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на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медичному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факультеті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Київського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університету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Св.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Володимира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потім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на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історико-філологічному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факультеті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Народного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університету</a:t>
            </a:r>
            <a:r>
              <a:rPr lang="ru-RU" sz="2000" dirty="0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000" dirty="0" err="1" smtClean="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rPr>
              <a:t>Києві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заснованому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за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гетьмана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Павла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Скоропадського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але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жодного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них не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закінчив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Займався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самоосвітою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вивченням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мов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музикою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 З 1919 до 1929 року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вчителював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селі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зокрема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Романівці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також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київській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залізничній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школі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, на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робітфаці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Київського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університету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та в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Українському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інституті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лінгвістичної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000" dirty="0" err="1" smtClean="0">
                <a:latin typeface="Gungsuh" pitchFamily="18" charset="-127"/>
                <a:ea typeface="Gungsuh" pitchFamily="18" charset="-127"/>
              </a:rPr>
              <a:t>освіти</a:t>
            </a:r>
            <a:r>
              <a:rPr lang="ru-RU" sz="20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ru-RU" sz="20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15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560" y="620688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Gungsuh" pitchFamily="18" charset="-127"/>
                <a:ea typeface="Gungsuh" pitchFamily="18" charset="-127"/>
              </a:rPr>
              <a:t>Рання творчість </a:t>
            </a:r>
            <a:endParaRPr lang="ru-RU" sz="4800" dirty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355</Words>
  <Application>Microsoft Office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8</cp:revision>
  <dcterms:created xsi:type="dcterms:W3CDTF">2014-09-19T19:17:19Z</dcterms:created>
  <dcterms:modified xsi:type="dcterms:W3CDTF">2015-04-26T12:02:02Z</dcterms:modified>
</cp:coreProperties>
</file>