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6"/>
  </p:notesMasterIdLst>
  <p:sldIdLst>
    <p:sldId id="256" r:id="rId2"/>
    <p:sldId id="257" r:id="rId3"/>
    <p:sldId id="275" r:id="rId4"/>
    <p:sldId id="258" r:id="rId5"/>
    <p:sldId id="259" r:id="rId6"/>
    <p:sldId id="260" r:id="rId7"/>
    <p:sldId id="261" r:id="rId8"/>
    <p:sldId id="265" r:id="rId9"/>
    <p:sldId id="262" r:id="rId10"/>
    <p:sldId id="263" r:id="rId11"/>
    <p:sldId id="264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6" r:id="rId22"/>
    <p:sldId id="277" r:id="rId23"/>
    <p:sldId id="278" r:id="rId24"/>
    <p:sldId id="279" r:id="rId25"/>
    <p:sldId id="280" r:id="rId26"/>
    <p:sldId id="282" r:id="rId27"/>
    <p:sldId id="281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086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A8D093-4F21-4C87-8808-17091F1DAE9E}" type="datetimeFigureOut">
              <a:rPr lang="uk-UA" smtClean="0"/>
              <a:t>04.02.2014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54B8EC-D234-4524-809C-3C093783B5F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93598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54B8EC-D234-4524-809C-3C093783B5FA}" type="slidenum">
              <a:rPr lang="uk-UA" smtClean="0"/>
              <a:t>22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58130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E55760A-F16E-4BF8-B89A-AD81CD5F32FD}" type="datetimeFigureOut">
              <a:rPr lang="uk-UA" smtClean="0"/>
              <a:t>04.02.2014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07D8AB0-24A6-4BFC-BD4D-1143CDF276A2}" type="slidenum">
              <a:rPr lang="uk-UA" smtClean="0"/>
              <a:t>‹#›</a:t>
            </a:fld>
            <a:endParaRPr lang="uk-UA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5760A-F16E-4BF8-B89A-AD81CD5F32FD}" type="datetimeFigureOut">
              <a:rPr lang="uk-UA" smtClean="0"/>
              <a:t>04.02.2014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D8AB0-24A6-4BFC-BD4D-1143CDF276A2}" type="slidenum">
              <a:rPr lang="uk-UA" smtClean="0"/>
              <a:t>‹#›</a:t>
            </a:fld>
            <a:endParaRPr lang="uk-UA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5760A-F16E-4BF8-B89A-AD81CD5F32FD}" type="datetimeFigureOut">
              <a:rPr lang="uk-UA" smtClean="0"/>
              <a:t>04.02.2014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D8AB0-24A6-4BFC-BD4D-1143CDF276A2}" type="slidenum">
              <a:rPr lang="uk-UA" smtClean="0"/>
              <a:t>‹#›</a:t>
            </a:fld>
            <a:endParaRPr lang="uk-UA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5760A-F16E-4BF8-B89A-AD81CD5F32FD}" type="datetimeFigureOut">
              <a:rPr lang="uk-UA" smtClean="0"/>
              <a:t>04.02.2014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D8AB0-24A6-4BFC-BD4D-1143CDF276A2}" type="slidenum">
              <a:rPr lang="uk-UA" smtClean="0"/>
              <a:t>‹#›</a:t>
            </a:fld>
            <a:endParaRPr lang="uk-UA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5760A-F16E-4BF8-B89A-AD81CD5F32FD}" type="datetimeFigureOut">
              <a:rPr lang="uk-UA" smtClean="0"/>
              <a:t>04.02.2014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D8AB0-24A6-4BFC-BD4D-1143CDF276A2}" type="slidenum">
              <a:rPr lang="uk-UA" smtClean="0"/>
              <a:t>‹#›</a:t>
            </a:fld>
            <a:endParaRPr lang="uk-UA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5760A-F16E-4BF8-B89A-AD81CD5F32FD}" type="datetimeFigureOut">
              <a:rPr lang="uk-UA" smtClean="0"/>
              <a:t>04.02.2014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D8AB0-24A6-4BFC-BD4D-1143CDF276A2}" type="slidenum">
              <a:rPr lang="uk-UA" smtClean="0"/>
              <a:t>‹#›</a:t>
            </a:fld>
            <a:endParaRPr lang="uk-UA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5760A-F16E-4BF8-B89A-AD81CD5F32FD}" type="datetimeFigureOut">
              <a:rPr lang="uk-UA" smtClean="0"/>
              <a:t>04.02.2014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D8AB0-24A6-4BFC-BD4D-1143CDF276A2}" type="slidenum">
              <a:rPr lang="uk-UA" smtClean="0"/>
              <a:t>‹#›</a:t>
            </a:fld>
            <a:endParaRPr lang="uk-UA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5760A-F16E-4BF8-B89A-AD81CD5F32FD}" type="datetimeFigureOut">
              <a:rPr lang="uk-UA" smtClean="0"/>
              <a:t>04.02.2014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D8AB0-24A6-4BFC-BD4D-1143CDF276A2}" type="slidenum">
              <a:rPr lang="uk-UA" smtClean="0"/>
              <a:t>‹#›</a:t>
            </a:fld>
            <a:endParaRPr lang="uk-UA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5760A-F16E-4BF8-B89A-AD81CD5F32FD}" type="datetimeFigureOut">
              <a:rPr lang="uk-UA" smtClean="0"/>
              <a:t>04.02.2014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D8AB0-24A6-4BFC-BD4D-1143CDF276A2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5760A-F16E-4BF8-B89A-AD81CD5F32FD}" type="datetimeFigureOut">
              <a:rPr lang="uk-UA" smtClean="0"/>
              <a:t>04.02.2014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D8AB0-24A6-4BFC-BD4D-1143CDF276A2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5760A-F16E-4BF8-B89A-AD81CD5F32FD}" type="datetimeFigureOut">
              <a:rPr lang="uk-UA" smtClean="0"/>
              <a:t>04.02.2014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D8AB0-24A6-4BFC-BD4D-1143CDF276A2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CE55760A-F16E-4BF8-B89A-AD81CD5F32FD}" type="datetimeFigureOut">
              <a:rPr lang="uk-UA" smtClean="0"/>
              <a:t>04.02.2014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A07D8AB0-24A6-4BFC-BD4D-1143CDF276A2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 smtClean="0"/>
              <a:t>Михайло Коцюбинський</a:t>
            </a:r>
            <a:endParaRPr lang="uk-UA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uk-UA" dirty="0" smtClean="0"/>
              <a:t>Життєвий і творчий шлях</a:t>
            </a:r>
            <a:r>
              <a:rPr lang="uk-UA" dirty="0"/>
              <a:t>. «</a:t>
            </a:r>
            <a:r>
              <a:rPr lang="en-US" dirty="0" smtClean="0"/>
              <a:t>Intermezzo</a:t>
            </a:r>
            <a:r>
              <a:rPr lang="uk-UA" dirty="0"/>
              <a:t>». </a:t>
            </a:r>
            <a:r>
              <a:rPr lang="uk-UA" dirty="0" smtClean="0"/>
              <a:t>«Тіні забутих предків».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688812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Праця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algn="ctr"/>
            <a:r>
              <a:rPr lang="ru-RU" dirty="0"/>
              <a:t> </a:t>
            </a:r>
            <a:r>
              <a:rPr lang="uk-UA" sz="2800" dirty="0" smtClean="0"/>
              <a:t>В кінці листопада 1897 року М.Коцюбинський переїхав до Житомира і протягом кількох місяців працював у редакції газети “Волинь”.</a:t>
            </a:r>
            <a:endParaRPr lang="uk-UA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>
            <a:normAutofit fontScale="92500" lnSpcReduction="20000"/>
          </a:bodyPr>
          <a:lstStyle/>
          <a:p>
            <a:pPr algn="ctr"/>
            <a:r>
              <a:rPr lang="uk-UA" sz="2800" dirty="0" smtClean="0"/>
              <a:t>Навесні 1898 року М. Коцюбинський повернувся до Чернігова. Тринадцять років працював він тут в губернському земстві діловодом, якийсь час завідував столом народної освіти, був редактором “Земського </a:t>
            </a:r>
            <a:r>
              <a:rPr lang="uk-UA" sz="2800" dirty="0" err="1" smtClean="0"/>
              <a:t>сборника</a:t>
            </a:r>
            <a:r>
              <a:rPr lang="uk-UA" sz="2800" dirty="0" smtClean="0"/>
              <a:t>”.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07337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/>
              <a:t>Родина Коцюбинського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611560" y="4365104"/>
            <a:ext cx="3888110" cy="1944216"/>
          </a:xfrm>
        </p:spPr>
        <p:txBody>
          <a:bodyPr>
            <a:normAutofit fontScale="92500" lnSpcReduction="10000"/>
          </a:bodyPr>
          <a:lstStyle/>
          <a:p>
            <a:r>
              <a:rPr lang="ru-RU" sz="2400" b="1" dirty="0" err="1"/>
              <a:t>Діти</a:t>
            </a:r>
            <a:r>
              <a:rPr lang="ru-RU" sz="2400" b="1" dirty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/>
              <a:t> </a:t>
            </a:r>
            <a:r>
              <a:rPr lang="ru-RU" dirty="0" err="1"/>
              <a:t>Юрій</a:t>
            </a:r>
            <a:endParaRPr lang="ru-RU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/>
              <a:t>Оксана</a:t>
            </a:r>
            <a:endParaRPr lang="ru-RU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/>
              <a:t> </a:t>
            </a:r>
            <a:r>
              <a:rPr lang="ru-RU" dirty="0" err="1" smtClean="0"/>
              <a:t>Ірина</a:t>
            </a:r>
            <a:r>
              <a:rPr lang="ru-RU" dirty="0" smtClean="0"/>
              <a:t> </a:t>
            </a:r>
            <a:endParaRPr lang="ru-RU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/>
              <a:t> Роман</a:t>
            </a:r>
            <a:endParaRPr lang="ru-RU" dirty="0"/>
          </a:p>
          <a:p>
            <a:endParaRPr lang="uk-UA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" t="-30635" r="-39" b="30653"/>
          <a:stretch/>
        </p:blipFill>
        <p:spPr bwMode="auto">
          <a:xfrm>
            <a:off x="539552" y="1556792"/>
            <a:ext cx="4251325" cy="23755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>
          <a:xfrm>
            <a:off x="4788024" y="5013176"/>
            <a:ext cx="4032126" cy="1728192"/>
          </a:xfrm>
        </p:spPr>
        <p:txBody>
          <a:bodyPr>
            <a:normAutofit/>
          </a:bodyPr>
          <a:lstStyle/>
          <a:p>
            <a:pPr algn="ctr"/>
            <a:r>
              <a:rPr lang="ru-RU" sz="2100" dirty="0" err="1"/>
              <a:t>Віра</a:t>
            </a:r>
            <a:r>
              <a:rPr lang="ru-RU" sz="2100" dirty="0"/>
              <a:t> </a:t>
            </a:r>
            <a:r>
              <a:rPr lang="ru-RU" sz="2100" dirty="0" err="1"/>
              <a:t>Устимівна</a:t>
            </a:r>
            <a:r>
              <a:rPr lang="ru-RU" sz="2100" dirty="0"/>
              <a:t> </a:t>
            </a:r>
            <a:r>
              <a:rPr lang="ru-RU" sz="2100" dirty="0" err="1"/>
              <a:t>Дейша</a:t>
            </a:r>
            <a:r>
              <a:rPr lang="ru-RU" sz="2100" dirty="0"/>
              <a:t> – дружина, </a:t>
            </a:r>
            <a:r>
              <a:rPr lang="ru-RU" sz="2100" dirty="0" err="1"/>
              <a:t>вірний</a:t>
            </a:r>
            <a:r>
              <a:rPr lang="ru-RU" sz="2100" dirty="0"/>
              <a:t> друг та </a:t>
            </a:r>
            <a:r>
              <a:rPr lang="ru-RU" sz="2100" dirty="0" err="1"/>
              <a:t>помічник</a:t>
            </a:r>
            <a:r>
              <a:rPr lang="ru-RU" sz="2100" dirty="0"/>
              <a:t>. </a:t>
            </a:r>
          </a:p>
          <a:p>
            <a:pPr algn="ctr"/>
            <a:endParaRPr lang="uk-UA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2276872"/>
            <a:ext cx="1872208" cy="26610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80603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67544" y="-459432"/>
            <a:ext cx="3422483" cy="1886921"/>
          </a:xfrm>
        </p:spPr>
        <p:txBody>
          <a:bodyPr/>
          <a:lstStyle/>
          <a:p>
            <a:r>
              <a:rPr lang="uk-UA" dirty="0" smtClean="0"/>
              <a:t>Творчий шлях</a:t>
            </a:r>
            <a:endParaRPr lang="uk-UA" dirty="0"/>
          </a:p>
        </p:txBody>
      </p:sp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3635896" y="908720"/>
            <a:ext cx="5063266" cy="5255480"/>
          </a:xfrm>
        </p:spPr>
        <p:txBody>
          <a:bodyPr>
            <a:normAutofit/>
          </a:bodyPr>
          <a:lstStyle/>
          <a:p>
            <a:r>
              <a:rPr lang="uk-UA" sz="2800" dirty="0" smtClean="0"/>
              <a:t>«Михайло   </a:t>
            </a:r>
            <a:r>
              <a:rPr lang="uk-UA" sz="2800" dirty="0"/>
              <a:t>Коцюбинський   напоєний   соками багатющої землі своєї - і через це він став безсмертним: великі світочі людства давно вже розступились, щоб дати місце і йому в шерензі борців, мислителів і шукачів </a:t>
            </a:r>
            <a:r>
              <a:rPr lang="uk-UA" sz="2800" dirty="0" smtClean="0"/>
              <a:t>правди».</a:t>
            </a:r>
            <a:r>
              <a:rPr lang="uk-UA" sz="2400" b="1" dirty="0" smtClean="0"/>
              <a:t>     </a:t>
            </a:r>
          </a:p>
          <a:p>
            <a:pPr marL="0" indent="0">
              <a:buNone/>
            </a:pPr>
            <a:r>
              <a:rPr lang="uk-UA" sz="2400" b="1" dirty="0" smtClean="0"/>
              <a:t>                                                 </a:t>
            </a:r>
          </a:p>
          <a:p>
            <a:pPr marL="0" indent="0">
              <a:buNone/>
            </a:pPr>
            <a:r>
              <a:rPr lang="uk-UA" b="1" dirty="0"/>
              <a:t> </a:t>
            </a:r>
            <a:r>
              <a:rPr lang="uk-UA" b="1" dirty="0" smtClean="0"/>
              <a:t>                                            </a:t>
            </a:r>
            <a:r>
              <a:rPr lang="uk-UA" sz="2400" b="1" dirty="0" smtClean="0"/>
              <a:t>П.Тичина</a:t>
            </a:r>
            <a:endParaRPr lang="uk-UA" sz="2400" b="1" dirty="0"/>
          </a:p>
          <a:p>
            <a:endParaRPr lang="uk-UA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10" y="1988840"/>
            <a:ext cx="3067050" cy="211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783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uk-UA" sz="3200" b="1" dirty="0"/>
              <a:t>Перше </a:t>
            </a:r>
            <a:r>
              <a:rPr lang="uk-UA" sz="3200" b="1" dirty="0" err="1"/>
              <a:t>оповідання-</a:t>
            </a:r>
            <a:r>
              <a:rPr lang="uk-UA" sz="3200" b="1" dirty="0"/>
              <a:t>  «Андрій Соловейко, або </a:t>
            </a:r>
            <a:r>
              <a:rPr lang="uk-UA" sz="3200" b="1" dirty="0" err="1"/>
              <a:t>Вченіє</a:t>
            </a:r>
            <a:r>
              <a:rPr lang="uk-UA" sz="3200" b="1" dirty="0"/>
              <a:t> світ, а </a:t>
            </a:r>
            <a:r>
              <a:rPr lang="uk-UA" sz="3200" b="1" dirty="0" err="1"/>
              <a:t>невченіє</a:t>
            </a:r>
            <a:r>
              <a:rPr lang="uk-UA" sz="3200" b="1" dirty="0"/>
              <a:t> </a:t>
            </a:r>
            <a:r>
              <a:rPr lang="uk-UA" sz="3600" b="1" dirty="0"/>
              <a:t>тьма».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84812" y="2239963"/>
            <a:ext cx="2805626" cy="387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Объект 6"/>
          <p:cNvSpPr>
            <a:spLocks noGrp="1"/>
          </p:cNvSpPr>
          <p:nvPr>
            <p:ph sz="quarter" idx="14"/>
          </p:nvPr>
        </p:nvSpPr>
        <p:spPr>
          <a:xfrm>
            <a:off x="4716016" y="2276872"/>
            <a:ext cx="4251960" cy="3815320"/>
          </a:xfrm>
        </p:spPr>
        <p:txBody>
          <a:bodyPr/>
          <a:lstStyle/>
          <a:p>
            <a:pPr marL="0" indent="0">
              <a:buNone/>
            </a:pPr>
            <a:r>
              <a:rPr lang="ru-RU" sz="3600" b="1" dirty="0"/>
              <a:t>Твори для </a:t>
            </a:r>
            <a:r>
              <a:rPr lang="ru-RU" sz="3600" b="1" dirty="0" err="1"/>
              <a:t>дітей</a:t>
            </a:r>
            <a:r>
              <a:rPr lang="ru-RU" sz="3600" b="1" dirty="0"/>
              <a:t>:</a:t>
            </a:r>
          </a:p>
          <a:p>
            <a:r>
              <a:rPr lang="ru-RU" sz="3600" dirty="0"/>
              <a:t>«</a:t>
            </a:r>
            <a:r>
              <a:rPr lang="ru-RU" sz="3600" dirty="0" err="1"/>
              <a:t>Харитя</a:t>
            </a:r>
            <a:r>
              <a:rPr lang="ru-RU" sz="3600" dirty="0"/>
              <a:t>», </a:t>
            </a:r>
          </a:p>
          <a:p>
            <a:r>
              <a:rPr lang="ru-RU" sz="3600" dirty="0"/>
              <a:t>«Маленький </a:t>
            </a:r>
            <a:r>
              <a:rPr lang="ru-RU" sz="3600" dirty="0" err="1"/>
              <a:t>грішник</a:t>
            </a:r>
            <a:r>
              <a:rPr lang="ru-RU" sz="3600" dirty="0"/>
              <a:t>»,</a:t>
            </a:r>
          </a:p>
          <a:p>
            <a:r>
              <a:rPr lang="ru-RU" sz="3600" dirty="0"/>
              <a:t> «</a:t>
            </a:r>
            <a:r>
              <a:rPr lang="ru-RU" sz="3600" dirty="0" err="1"/>
              <a:t>Ялинка</a:t>
            </a:r>
            <a:r>
              <a:rPr lang="ru-RU" sz="3600" dirty="0"/>
              <a:t>».</a:t>
            </a:r>
          </a:p>
          <a:p>
            <a:endParaRPr lang="uk-UA" sz="3600" dirty="0"/>
          </a:p>
        </p:txBody>
      </p:sp>
    </p:spTree>
    <p:extLst>
      <p:ext uri="{BB962C8B-B14F-4D97-AF65-F5344CB8AC3E}">
        <p14:creationId xmlns:p14="http://schemas.microsoft.com/office/powerpoint/2010/main" val="388169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51520" y="0"/>
            <a:ext cx="8591550" cy="1066800"/>
          </a:xfrm>
        </p:spPr>
        <p:txBody>
          <a:bodyPr>
            <a:normAutofit/>
          </a:bodyPr>
          <a:lstStyle/>
          <a:p>
            <a:pPr algn="ctr"/>
            <a:r>
              <a:rPr lang="uk-UA" sz="4000" b="1" dirty="0"/>
              <a:t>Ілюстрації до дитячих творів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3829050" cy="4713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87" t="-327" r="-1487" b="-26"/>
          <a:stretch/>
        </p:blipFill>
        <p:spPr bwMode="auto">
          <a:xfrm>
            <a:off x="3615577" y="1196752"/>
            <a:ext cx="2556000" cy="27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19" y="1508703"/>
            <a:ext cx="2981325" cy="473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6" y="3717032"/>
            <a:ext cx="2371725" cy="293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9016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3707" y="548680"/>
            <a:ext cx="2994025" cy="470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412776"/>
            <a:ext cx="3140075" cy="511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20" y="2187225"/>
            <a:ext cx="3263277" cy="4298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528" y="692696"/>
            <a:ext cx="23762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dirty="0" smtClean="0"/>
              <a:t>Маленький грішник</a:t>
            </a:r>
            <a:endParaRPr lang="uk-UA" sz="3200" dirty="0"/>
          </a:p>
        </p:txBody>
      </p:sp>
    </p:spTree>
    <p:extLst>
      <p:ext uri="{BB962C8B-B14F-4D97-AF65-F5344CB8AC3E}">
        <p14:creationId xmlns:p14="http://schemas.microsoft.com/office/powerpoint/2010/main" val="2835763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0" y="2781300"/>
            <a:ext cx="2927350" cy="3743325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sz="3200" dirty="0" err="1" smtClean="0"/>
              <a:t>Повість</a:t>
            </a:r>
            <a:r>
              <a:rPr lang="ru-RU" sz="3200" dirty="0" smtClean="0"/>
              <a:t> “</a:t>
            </a:r>
            <a:r>
              <a:rPr lang="ru-RU" sz="3200" dirty="0" err="1" smtClean="0"/>
              <a:t>Fata</a:t>
            </a:r>
            <a:r>
              <a:rPr lang="ru-RU" sz="3200" dirty="0" smtClean="0"/>
              <a:t> </a:t>
            </a:r>
            <a:r>
              <a:rPr lang="ru-RU" sz="3200" dirty="0" err="1" smtClean="0"/>
              <a:t>morgana</a:t>
            </a:r>
            <a:r>
              <a:rPr lang="ru-RU" sz="3200" dirty="0" smtClean="0"/>
              <a:t>” – </a:t>
            </a:r>
            <a:r>
              <a:rPr lang="ru-RU" sz="3200" dirty="0" err="1" smtClean="0"/>
              <a:t>яскраве</a:t>
            </a:r>
            <a:r>
              <a:rPr lang="ru-RU" sz="3200" dirty="0" smtClean="0"/>
              <a:t> </a:t>
            </a:r>
            <a:r>
              <a:rPr lang="ru-RU" sz="3200" dirty="0" err="1" smtClean="0"/>
              <a:t>літературно-художнє</a:t>
            </a:r>
            <a:r>
              <a:rPr lang="ru-RU" sz="3200" dirty="0" smtClean="0"/>
              <a:t> полотно про </a:t>
            </a:r>
            <a:r>
              <a:rPr lang="ru-RU" sz="3200" dirty="0" err="1" smtClean="0"/>
              <a:t>революцію</a:t>
            </a:r>
            <a:r>
              <a:rPr lang="ru-RU" sz="3200" dirty="0" smtClean="0"/>
              <a:t> 1905 року на </a:t>
            </a:r>
            <a:r>
              <a:rPr lang="ru-RU" sz="3200" dirty="0" err="1" smtClean="0"/>
              <a:t>Україні</a:t>
            </a:r>
            <a:r>
              <a:rPr lang="ru-RU" sz="3200" dirty="0" smtClean="0"/>
              <a:t>.</a:t>
            </a:r>
          </a:p>
          <a:p>
            <a:endParaRPr lang="uk-UA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4294967295"/>
          </p:nvPr>
        </p:nvSpPr>
        <p:spPr>
          <a:xfrm>
            <a:off x="3059832" y="332656"/>
            <a:ext cx="5976664" cy="6336704"/>
          </a:xfrm>
        </p:spPr>
        <p:txBody>
          <a:bodyPr>
            <a:noAutofit/>
          </a:bodyPr>
          <a:lstStyle/>
          <a:p>
            <a:pPr algn="ctr"/>
            <a:r>
              <a:rPr lang="uk-UA" sz="2200" dirty="0"/>
              <a:t>У п'ятиліття перед революцією 1905 — 1907 рр. Коцюбинський написав і опублікував оповідання «</a:t>
            </a:r>
            <a:r>
              <a:rPr lang="en-US" sz="2200" dirty="0"/>
              <a:t>Fata morgana» (</a:t>
            </a:r>
            <a:r>
              <a:rPr lang="uk-UA" sz="2200" dirty="0" err="1"/>
              <a:t>Киевская</a:t>
            </a:r>
            <a:r>
              <a:rPr lang="uk-UA" sz="2200" dirty="0"/>
              <a:t> старина, 1904), в якому вловив ті головні зрушення у свідомості селянства і нові тенденції в еволюції соціальної психології села, які на повну силу виявилися під час революції. Революція остаточно відкрила світові нове село, а Коцюбинський без будь-якого втручання в текст оповідання продовжив його як другу частину повісті. </a:t>
            </a:r>
          </a:p>
          <a:p>
            <a:pPr algn="ctr"/>
            <a:r>
              <a:rPr lang="uk-UA" sz="2200" dirty="0"/>
              <a:t>	Друга частина повісті «</a:t>
            </a:r>
            <a:r>
              <a:rPr lang="en-US" sz="2200" dirty="0"/>
              <a:t>Fata morgana» (</a:t>
            </a:r>
            <a:r>
              <a:rPr lang="uk-UA" sz="2200" dirty="0"/>
              <a:t>опублікована в квітневому номері «Літературно-наукового вісника» за 1910 р.) належить до найвизначніших творчих досягнень Коцюбинського, пов'язаних з подіями першої російської революції.</a:t>
            </a:r>
          </a:p>
          <a:p>
            <a:pPr algn="ctr"/>
            <a:endParaRPr lang="uk-UA" sz="2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32656"/>
            <a:ext cx="1905000" cy="226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729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395536" y="490514"/>
            <a:ext cx="4251325" cy="3457575"/>
          </a:xfrm>
        </p:spPr>
        <p:txBody>
          <a:bodyPr>
            <a:normAutofit fontScale="92500" lnSpcReduction="10000"/>
          </a:bodyPr>
          <a:lstStyle/>
          <a:p>
            <a:r>
              <a:rPr lang="uk-UA" dirty="0"/>
              <a:t>Оповідання  “</a:t>
            </a:r>
            <a:r>
              <a:rPr lang="uk-UA" dirty="0" err="1"/>
              <a:t>Хо</a:t>
            </a:r>
            <a:r>
              <a:rPr lang="uk-UA" dirty="0"/>
              <a:t>” і “Лялечка”. </a:t>
            </a:r>
          </a:p>
          <a:p>
            <a:r>
              <a:rPr lang="uk-UA" dirty="0"/>
              <a:t>До  справжнього сарказму  М. Коцюбинський підноситься в оповіданнях “Подарунок на іменини” та “Коні не винні”.</a:t>
            </a:r>
          </a:p>
          <a:p>
            <a:r>
              <a:rPr lang="uk-UA" dirty="0"/>
              <a:t>Художні нариси “Хвала життю” й “На острові”, написані влітку 1912 року, - останні твори М. Коцюбинського.</a:t>
            </a:r>
          </a:p>
          <a:p>
            <a:endParaRPr lang="uk-UA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4294967295"/>
          </p:nvPr>
        </p:nvSpPr>
        <p:spPr>
          <a:xfrm>
            <a:off x="4644008" y="476672"/>
            <a:ext cx="4252912" cy="5859463"/>
          </a:xfrm>
        </p:spPr>
        <p:txBody>
          <a:bodyPr>
            <a:noAutofit/>
          </a:bodyPr>
          <a:lstStyle/>
          <a:p>
            <a:r>
              <a:rPr lang="uk-UA" sz="2200" dirty="0"/>
              <a:t>У 1906 — 1912 рр. крім другої частини «</a:t>
            </a:r>
            <a:r>
              <a:rPr lang="en-US" sz="2200" dirty="0"/>
              <a:t>Fata morgana» </a:t>
            </a:r>
            <a:r>
              <a:rPr lang="uk-UA" sz="2200" dirty="0"/>
              <a:t>М. Коцюбинський створює новели «Сміх», «Він іде» (1906), «Невідомий», «</a:t>
            </a:r>
            <a:r>
              <a:rPr lang="en-US" sz="2200" dirty="0"/>
              <a:t>Intermezzo», «</a:t>
            </a:r>
            <a:r>
              <a:rPr lang="uk-UA" sz="2200" dirty="0"/>
              <a:t>В дорозі» (1907),  «</a:t>
            </a:r>
            <a:r>
              <a:rPr lang="en-US" sz="2200" dirty="0"/>
              <a:t>Persona grata», «</a:t>
            </a:r>
            <a:r>
              <a:rPr lang="uk-UA" sz="2200" dirty="0"/>
              <a:t>Як ми їздили до Криниці» (1908), </a:t>
            </a:r>
          </a:p>
          <a:p>
            <a:r>
              <a:rPr lang="uk-UA" sz="2200" dirty="0"/>
              <a:t>«Дебют» (1909), «Сон», «Лист» (1911), «Подарунок на іменини», «Коні не винні», образки-етюди «Хвала життю!», «На острові» (1912),  а також повість «Тіні забутих предків» (1911).</a:t>
            </a:r>
          </a:p>
          <a:p>
            <a:endParaRPr lang="uk-UA" sz="2200" dirty="0"/>
          </a:p>
        </p:txBody>
      </p:sp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683568" y="4077072"/>
            <a:ext cx="3240360" cy="1944216"/>
          </a:xfrm>
          <a:prstGeom prst="round2Diag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У </a:t>
            </a:r>
            <a:r>
              <a:rPr lang="ru-RU" dirty="0" err="1" smtClean="0"/>
              <a:t>цих</a:t>
            </a:r>
            <a:r>
              <a:rPr lang="ru-RU" dirty="0" smtClean="0"/>
              <a:t> </a:t>
            </a:r>
            <a:r>
              <a:rPr lang="ru-RU" dirty="0" err="1" smtClean="0"/>
              <a:t>творах</a:t>
            </a:r>
            <a:r>
              <a:rPr lang="ru-RU" dirty="0" smtClean="0"/>
              <a:t> </a:t>
            </a:r>
            <a:r>
              <a:rPr lang="ru-RU" dirty="0" err="1" smtClean="0"/>
              <a:t>письменник</a:t>
            </a:r>
            <a:r>
              <a:rPr lang="ru-RU" dirty="0" smtClean="0"/>
              <a:t> </a:t>
            </a:r>
            <a:r>
              <a:rPr lang="ru-RU" dirty="0" err="1" smtClean="0"/>
              <a:t>осуджує</a:t>
            </a:r>
            <a:r>
              <a:rPr lang="ru-RU" dirty="0" smtClean="0"/>
              <a:t> </a:t>
            </a:r>
            <a:r>
              <a:rPr lang="ru-RU" dirty="0" err="1" smtClean="0"/>
              <a:t>міщанство</a:t>
            </a:r>
            <a:r>
              <a:rPr lang="ru-RU" dirty="0" smtClean="0"/>
              <a:t>, </a:t>
            </a:r>
            <a:r>
              <a:rPr lang="ru-RU" dirty="0" err="1" smtClean="0"/>
              <a:t>декаденство</a:t>
            </a:r>
            <a:r>
              <a:rPr lang="ru-RU" dirty="0" smtClean="0"/>
              <a:t>.</a:t>
            </a:r>
            <a:endParaRPr lang="uk-UA" dirty="0"/>
          </a:p>
        </p:txBody>
      </p:sp>
      <p:cxnSp>
        <p:nvCxnSpPr>
          <p:cNvPr id="7" name="Прямая со стрелкой 6"/>
          <p:cNvCxnSpPr/>
          <p:nvPr/>
        </p:nvCxnSpPr>
        <p:spPr>
          <a:xfrm flipV="1">
            <a:off x="3923928" y="3284984"/>
            <a:ext cx="792088" cy="1296144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5801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15032" y="228253"/>
            <a:ext cx="8591550" cy="752475"/>
          </a:xfrm>
        </p:spPr>
        <p:txBody>
          <a:bodyPr/>
          <a:lstStyle/>
          <a:p>
            <a:r>
              <a:rPr lang="uk-UA" sz="4400" dirty="0"/>
              <a:t>Видання твору  «Дорогою ціною»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430588"/>
            <a:ext cx="2305050" cy="314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700808"/>
            <a:ext cx="2901950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980728"/>
            <a:ext cx="2305050" cy="314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8910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861248" y="476672"/>
            <a:ext cx="26460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 smtClean="0"/>
              <a:t>Ілюстрація</a:t>
            </a:r>
            <a:r>
              <a:rPr lang="ru-RU" sz="2000" b="1" dirty="0" smtClean="0"/>
              <a:t> до </a:t>
            </a:r>
            <a:r>
              <a:rPr lang="ru-RU" sz="2000" b="1" dirty="0" err="1" smtClean="0"/>
              <a:t>твору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>  «Дорогою </a:t>
            </a:r>
            <a:r>
              <a:rPr lang="ru-RU" sz="2000" b="1" dirty="0" err="1" smtClean="0"/>
              <a:t>ціною</a:t>
            </a:r>
            <a:r>
              <a:rPr lang="ru-RU" sz="2000" b="1" dirty="0" smtClean="0"/>
              <a:t>»</a:t>
            </a:r>
            <a:endParaRPr lang="uk-UA" sz="2000" b="1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340768"/>
            <a:ext cx="4077593" cy="5170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72792"/>
            <a:ext cx="4067175" cy="293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123" y="819024"/>
            <a:ext cx="2011363" cy="249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8640"/>
            <a:ext cx="1901825" cy="300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3025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sz="4000" dirty="0"/>
              <a:t>Михайло Коцюбинський(1864 - 1913) 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973" y="2239963"/>
            <a:ext cx="2805303" cy="38766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Объект 4"/>
          <p:cNvSpPr>
            <a:spLocks noGrp="1"/>
          </p:cNvSpPr>
          <p:nvPr>
            <p:ph sz="quarter" idx="14"/>
          </p:nvPr>
        </p:nvSpPr>
        <p:spPr>
          <a:xfrm>
            <a:off x="4572000" y="2060848"/>
            <a:ext cx="4320480" cy="43204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800" dirty="0"/>
              <a:t>....Я весь серед своїх героїв –</a:t>
            </a:r>
          </a:p>
          <a:p>
            <a:pPr marL="0" indent="0">
              <a:buNone/>
            </a:pPr>
            <a:r>
              <a:rPr lang="uk-UA" sz="2800" dirty="0"/>
              <a:t>живу їх життям,</a:t>
            </a:r>
          </a:p>
          <a:p>
            <a:pPr marL="0" indent="0">
              <a:buNone/>
            </a:pPr>
            <a:r>
              <a:rPr lang="uk-UA" sz="2800" dirty="0"/>
              <a:t> поділяю їх горе і радощі, </a:t>
            </a:r>
          </a:p>
          <a:p>
            <a:pPr marL="0" indent="0">
              <a:buNone/>
            </a:pPr>
            <a:r>
              <a:rPr lang="uk-UA" sz="2800" dirty="0"/>
              <a:t>говорю їх мовою і відданий їх інтересам</a:t>
            </a:r>
            <a:r>
              <a:rPr lang="uk-UA" sz="2800" dirty="0" smtClean="0"/>
              <a:t>.</a:t>
            </a:r>
          </a:p>
          <a:p>
            <a:pPr marL="0" indent="0">
              <a:buNone/>
            </a:pPr>
            <a:endParaRPr lang="uk-UA" sz="2800" dirty="0"/>
          </a:p>
          <a:p>
            <a:pPr marL="0" indent="0">
              <a:buNone/>
            </a:pPr>
            <a:r>
              <a:rPr lang="uk-UA" sz="2800" dirty="0" smtClean="0"/>
              <a:t>                М.Коцюбинський</a:t>
            </a:r>
            <a:endParaRPr lang="uk-UA" sz="2800" dirty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369421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95936" y="1582340"/>
            <a:ext cx="4572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dirty="0" smtClean="0"/>
              <a:t>Майже все життя він мусив служити по державних установах, щоб заробляти на хліб. </a:t>
            </a:r>
          </a:p>
          <a:p>
            <a:r>
              <a:rPr lang="uk-UA" dirty="0" smtClean="0"/>
              <a:t>	Один з дослідників підрахував,</a:t>
            </a:r>
          </a:p>
          <a:p>
            <a:r>
              <a:rPr lang="uk-UA" dirty="0" smtClean="0"/>
              <a:t> що Коцюбинський за всі свої твори одержав 400 карбованців майже за двадцять років роботи.</a:t>
            </a:r>
          </a:p>
          <a:p>
            <a:r>
              <a:rPr lang="uk-UA" dirty="0" smtClean="0"/>
              <a:t>	В листах до своїх видавців він скаржився у 1908 році:</a:t>
            </a:r>
          </a:p>
          <a:p>
            <a:r>
              <a:rPr lang="uk-UA" dirty="0" smtClean="0"/>
              <a:t> "Служба ледве-ледве дає шматок хліба, а література... Соромно навіть признатися представникові культурної нації. Сиджу без копійки, голий, як турецький святий".</a:t>
            </a:r>
            <a:endParaRPr lang="uk-UA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750303" y="404664"/>
            <a:ext cx="5063266" cy="568863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uk-UA" sz="28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1560" y="1988840"/>
            <a:ext cx="2834640" cy="4709160"/>
          </a:xfrm>
        </p:spPr>
        <p:txBody>
          <a:bodyPr>
            <a:normAutofit/>
          </a:bodyPr>
          <a:lstStyle/>
          <a:p>
            <a:r>
              <a:rPr lang="uk-UA" dirty="0"/>
              <a:t>« </a:t>
            </a:r>
            <a:r>
              <a:rPr lang="uk-UA" dirty="0" err="1"/>
              <a:t>...Ти</a:t>
            </a:r>
            <a:r>
              <a:rPr lang="uk-UA" dirty="0"/>
              <a:t> з нами будеш вічно жити, Як сяйво сонця, як вечірній спів, Ти так любив землі своєї квіти. І так, як квіти, ти людей любив</a:t>
            </a:r>
            <a:r>
              <a:rPr lang="uk-UA" dirty="0" smtClean="0"/>
              <a:t>».</a:t>
            </a:r>
          </a:p>
          <a:p>
            <a:endParaRPr lang="uk-UA" dirty="0"/>
          </a:p>
          <a:p>
            <a:r>
              <a:rPr lang="uk-UA" dirty="0" smtClean="0"/>
              <a:t>                                   В.Сосюра</a:t>
            </a:r>
          </a:p>
          <a:p>
            <a:endParaRPr lang="uk-UA" dirty="0"/>
          </a:p>
          <a:p>
            <a:r>
              <a:rPr lang="uk-UA" dirty="0" smtClean="0"/>
              <a:t>«Шануймо </a:t>
            </a:r>
            <a:r>
              <a:rPr lang="uk-UA" dirty="0"/>
              <a:t>Коцюбинського, вчімось у Коцюбинського, плекаймо його в нашій літературі, оскільки він є взірцем   праці,   творчості,   </a:t>
            </a:r>
            <a:r>
              <a:rPr lang="uk-UA" dirty="0" smtClean="0"/>
              <a:t>боротьби».</a:t>
            </a:r>
          </a:p>
          <a:p>
            <a:endParaRPr lang="uk-UA" dirty="0"/>
          </a:p>
          <a:p>
            <a:r>
              <a:rPr lang="uk-UA" dirty="0" smtClean="0"/>
              <a:t>                                    В.Земляк</a:t>
            </a:r>
            <a:endParaRPr lang="uk-UA" dirty="0"/>
          </a:p>
          <a:p>
            <a:endParaRPr lang="uk-UA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60648"/>
            <a:ext cx="1800200" cy="150347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7742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51520" y="-99392"/>
            <a:ext cx="8591550" cy="1066800"/>
          </a:xfrm>
        </p:spPr>
        <p:txBody>
          <a:bodyPr/>
          <a:lstStyle/>
          <a:p>
            <a:pPr algn="ctr"/>
            <a:r>
              <a:rPr lang="uk-UA" sz="3600" dirty="0"/>
              <a:t>Музей М.М.Коцюбинського у Чернігові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5" y="1124744"/>
            <a:ext cx="4060825" cy="3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44824"/>
            <a:ext cx="3657600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657" y="3789040"/>
            <a:ext cx="3462337" cy="2597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788024" y="5070570"/>
            <a:ext cx="380161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i="1" dirty="0" smtClean="0"/>
              <a:t>В цьому будинку Коцюбинський оселився із сім’єю у 1898 і прожив тут 15 останніх років життя.</a:t>
            </a:r>
            <a:endParaRPr lang="uk-UA" sz="2000" i="1" dirty="0"/>
          </a:p>
        </p:txBody>
      </p:sp>
    </p:spTree>
    <p:extLst>
      <p:ext uri="{BB962C8B-B14F-4D97-AF65-F5344CB8AC3E}">
        <p14:creationId xmlns:p14="http://schemas.microsoft.com/office/powerpoint/2010/main" val="2309022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50937" y="2204864"/>
            <a:ext cx="5120640" cy="944161"/>
          </a:xfrm>
        </p:spPr>
        <p:txBody>
          <a:bodyPr>
            <a:normAutofit/>
          </a:bodyPr>
          <a:lstStyle/>
          <a:p>
            <a:pPr algn="ctr"/>
            <a:r>
              <a:rPr lang="uk-UA" b="1" dirty="0" smtClean="0"/>
              <a:t>«</a:t>
            </a:r>
            <a:r>
              <a:rPr lang="en-US" b="1" dirty="0" smtClean="0"/>
              <a:t>Intermezzo</a:t>
            </a:r>
            <a:r>
              <a:rPr lang="uk-UA" b="1" dirty="0" smtClean="0"/>
              <a:t>»</a:t>
            </a:r>
            <a:endParaRPr lang="uk-UA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3789040"/>
            <a:ext cx="1662690" cy="23488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6282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051720" y="116632"/>
            <a:ext cx="5129212" cy="966787"/>
          </a:xfrm>
        </p:spPr>
        <p:txBody>
          <a:bodyPr>
            <a:normAutofit/>
          </a:bodyPr>
          <a:lstStyle/>
          <a:p>
            <a:r>
              <a:rPr lang="uk-UA" sz="4000" b="1" dirty="0"/>
              <a:t>Історія написання</a:t>
            </a:r>
          </a:p>
        </p:txBody>
      </p:sp>
      <p:sp>
        <p:nvSpPr>
          <p:cNvPr id="3" name="Объект 2"/>
          <p:cNvSpPr>
            <a:spLocks noGrp="1"/>
          </p:cNvSpPr>
          <p:nvPr>
            <p:ph type="body" idx="4294967295"/>
          </p:nvPr>
        </p:nvSpPr>
        <p:spPr>
          <a:xfrm>
            <a:off x="467545" y="1556792"/>
            <a:ext cx="8136903" cy="4824958"/>
          </a:xfrm>
        </p:spPr>
        <p:txBody>
          <a:bodyPr>
            <a:normAutofit/>
          </a:bodyPr>
          <a:lstStyle/>
          <a:p>
            <a:pPr algn="ctr"/>
            <a:r>
              <a:rPr lang="uk-UA" dirty="0"/>
              <a:t>Літо 1908 р. Революція закінчилася поразкою й жорстоким державним терором. Коцюбинський, засмучений картинами людських страждань, украй виснажений службою й громадською діяльністю, поліційним наглядом, знесилений хворобою й родинними проблемами, мріє про відпустку. Саме в цей час його запрошує в гості до свого маєтку (с. </a:t>
            </a:r>
            <a:r>
              <a:rPr lang="uk-UA" dirty="0" err="1"/>
              <a:t>Кононівка</a:t>
            </a:r>
            <a:r>
              <a:rPr lang="uk-UA" dirty="0"/>
              <a:t>, нині — у </a:t>
            </a:r>
            <a:r>
              <a:rPr lang="uk-UA" dirty="0" err="1"/>
              <a:t>Драбівському</a:t>
            </a:r>
            <a:r>
              <a:rPr lang="uk-UA" dirty="0"/>
              <a:t> районі на Черкащині) Євген </a:t>
            </a:r>
            <a:r>
              <a:rPr lang="uk-UA" dirty="0" err="1"/>
              <a:t>Чикаленко</a:t>
            </a:r>
            <a:r>
              <a:rPr lang="uk-UA" dirty="0"/>
              <a:t>, видатний український меценат і </a:t>
            </a:r>
            <a:r>
              <a:rPr lang="uk-UA" dirty="0" err="1"/>
              <a:t>фомадський</a:t>
            </a:r>
            <a:r>
              <a:rPr lang="uk-UA" dirty="0"/>
              <a:t> діяч. Тут у письменника й визрів задум «</a:t>
            </a:r>
            <a:r>
              <a:rPr lang="en-US" dirty="0"/>
              <a:t>Intermezzo» (</a:t>
            </a:r>
            <a:r>
              <a:rPr lang="uk-UA" dirty="0"/>
              <a:t>хоча цей шедевр був написаний трохи згодом у Чернігові).</a:t>
            </a:r>
          </a:p>
        </p:txBody>
      </p:sp>
    </p:spTree>
    <p:extLst>
      <p:ext uri="{BB962C8B-B14F-4D97-AF65-F5344CB8AC3E}">
        <p14:creationId xmlns:p14="http://schemas.microsoft.com/office/powerpoint/2010/main" val="2038570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2051720" y="188640"/>
            <a:ext cx="5129212" cy="749300"/>
          </a:xfrm>
        </p:spPr>
        <p:txBody>
          <a:bodyPr/>
          <a:lstStyle/>
          <a:p>
            <a:pPr algn="ctr"/>
            <a:r>
              <a:rPr lang="uk-UA" b="1" dirty="0"/>
              <a:t>Назва й жанр</a:t>
            </a:r>
          </a:p>
        </p:txBody>
      </p:sp>
      <p:sp>
        <p:nvSpPr>
          <p:cNvPr id="2" name="Подзаголовок 1"/>
          <p:cNvSpPr>
            <a:spLocks noGrp="1"/>
          </p:cNvSpPr>
          <p:nvPr>
            <p:ph type="body" idx="4294967295"/>
          </p:nvPr>
        </p:nvSpPr>
        <p:spPr>
          <a:xfrm>
            <a:off x="827584" y="1340768"/>
            <a:ext cx="7704856" cy="4681537"/>
          </a:xfrm>
        </p:spPr>
        <p:txBody>
          <a:bodyPr>
            <a:norm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uk-UA" dirty="0" err="1" smtClean="0"/>
              <a:t>Intermezzo</a:t>
            </a:r>
            <a:r>
              <a:rPr lang="uk-UA" dirty="0" smtClean="0"/>
              <a:t> (італ.) — «перерва». Так називали невеликий музичний твір, що виконувався в перервах між актами трагедії чи опери. Коцюбинський вкладає в назву ширший зміст: у нього це не просто перепочинок, а духовне відродження людини на природі.</a:t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>За жанром це лірична імпресіоністична новела (тобто увага тут зосереджується не на подіях, а на переживаннях ліричного героя, на зміні його настрою).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296189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-180528" y="-9628"/>
            <a:ext cx="8591550" cy="1066801"/>
          </a:xfrm>
        </p:spPr>
        <p:txBody>
          <a:bodyPr/>
          <a:lstStyle/>
          <a:p>
            <a:pPr algn="ctr"/>
            <a:r>
              <a:rPr lang="uk-UA" sz="4400" b="1" dirty="0" smtClean="0"/>
              <a:t>Дійові особи</a:t>
            </a:r>
            <a:endParaRPr lang="uk-UA" sz="4400" b="1" dirty="0"/>
          </a:p>
        </p:txBody>
      </p:sp>
      <p:sp>
        <p:nvSpPr>
          <p:cNvPr id="5" name="Объект 4"/>
          <p:cNvSpPr>
            <a:spLocks noGrp="1"/>
          </p:cNvSpPr>
          <p:nvPr>
            <p:ph idx="4294967295"/>
          </p:nvPr>
        </p:nvSpPr>
        <p:spPr>
          <a:xfrm>
            <a:off x="2123728" y="1112883"/>
            <a:ext cx="4319588" cy="5038725"/>
          </a:xfrm>
        </p:spPr>
        <p:txBody>
          <a:bodyPr>
            <a:normAutofit/>
          </a:bodyPr>
          <a:lstStyle/>
          <a:p>
            <a:pPr algn="ctr"/>
            <a:r>
              <a:rPr lang="ru-RU" sz="2800" dirty="0"/>
              <a:t>Моя </a:t>
            </a:r>
            <a:r>
              <a:rPr lang="ru-RU" sz="2800" dirty="0" err="1"/>
              <a:t>утома</a:t>
            </a:r>
            <a:r>
              <a:rPr lang="ru-RU" sz="2800" dirty="0"/>
              <a:t>, </a:t>
            </a:r>
            <a:br>
              <a:rPr lang="ru-RU" sz="2800" dirty="0"/>
            </a:br>
            <a:r>
              <a:rPr lang="ru-RU" sz="2800" dirty="0" err="1"/>
              <a:t>Ниви</a:t>
            </a:r>
            <a:r>
              <a:rPr lang="ru-RU" sz="2800" dirty="0"/>
              <a:t> у </a:t>
            </a:r>
            <a:r>
              <a:rPr lang="ru-RU" sz="2800" dirty="0" err="1"/>
              <a:t>червні</a:t>
            </a:r>
            <a:r>
              <a:rPr lang="ru-RU" sz="2800" dirty="0"/>
              <a:t>,</a:t>
            </a:r>
            <a:br>
              <a:rPr lang="ru-RU" sz="2800" dirty="0"/>
            </a:br>
            <a:r>
              <a:rPr lang="ru-RU" sz="2800" dirty="0"/>
              <a:t> </a:t>
            </a:r>
            <a:r>
              <a:rPr lang="ru-RU" sz="2800" dirty="0" err="1"/>
              <a:t>Залізна</a:t>
            </a:r>
            <a:r>
              <a:rPr lang="ru-RU" sz="2800" dirty="0"/>
              <a:t> рука города, </a:t>
            </a:r>
            <a:br>
              <a:rPr lang="ru-RU" sz="2800" dirty="0"/>
            </a:br>
            <a:r>
              <a:rPr lang="ru-RU" sz="2800" dirty="0"/>
              <a:t>Три </a:t>
            </a:r>
            <a:r>
              <a:rPr lang="ru-RU" sz="2800" dirty="0" err="1"/>
              <a:t>білі</a:t>
            </a:r>
            <a:r>
              <a:rPr lang="ru-RU" sz="2800" dirty="0"/>
              <a:t> </a:t>
            </a:r>
            <a:r>
              <a:rPr lang="ru-RU" sz="2800" dirty="0" err="1"/>
              <a:t>вівчарки</a:t>
            </a:r>
            <a:r>
              <a:rPr lang="ru-RU" sz="2800" dirty="0"/>
              <a:t>, </a:t>
            </a:r>
            <a:br>
              <a:rPr lang="ru-RU" sz="2800" dirty="0"/>
            </a:br>
            <a:r>
              <a:rPr lang="ru-RU" sz="2800" dirty="0" err="1"/>
              <a:t>Сонце</a:t>
            </a:r>
            <a:r>
              <a:rPr lang="ru-RU" sz="2800" dirty="0"/>
              <a:t>, </a:t>
            </a:r>
            <a:br>
              <a:rPr lang="ru-RU" sz="2800" dirty="0"/>
            </a:br>
            <a:r>
              <a:rPr lang="ru-RU" sz="2800" dirty="0"/>
              <a:t>Зозуля, </a:t>
            </a:r>
            <a:br>
              <a:rPr lang="ru-RU" sz="2800" dirty="0"/>
            </a:br>
            <a:r>
              <a:rPr lang="ru-RU" sz="2800" dirty="0" err="1"/>
              <a:t>Жайворонок</a:t>
            </a:r>
            <a:r>
              <a:rPr lang="ru-RU" sz="2800" dirty="0"/>
              <a:t>, </a:t>
            </a:r>
            <a:r>
              <a:rPr lang="ru-RU" sz="2800" dirty="0" err="1"/>
              <a:t>Людське</a:t>
            </a:r>
            <a:r>
              <a:rPr lang="ru-RU" sz="2800" dirty="0"/>
              <a:t> горе… </a:t>
            </a:r>
            <a:endParaRPr lang="uk-UA" sz="2800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568" y="4711673"/>
            <a:ext cx="3149432" cy="2166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12231"/>
            <a:ext cx="3150977" cy="2538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9628"/>
            <a:ext cx="2160240" cy="274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090" y="2456645"/>
            <a:ext cx="2481068" cy="1972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9099" y="0"/>
            <a:ext cx="3364901" cy="2245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048" y="2352600"/>
            <a:ext cx="2827048" cy="2076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2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5088777"/>
            <a:ext cx="2464372" cy="1785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1118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60648"/>
            <a:ext cx="53823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Атмосфера похмура. Ліричний герой виснажений</a:t>
            </a:r>
          </a:p>
          <a:p>
            <a:r>
              <a:rPr lang="uk-UA" dirty="0" smtClean="0"/>
              <a:t>важкою роботою, справами,боротьбою. Краса світу</a:t>
            </a:r>
          </a:p>
          <a:p>
            <a:r>
              <a:rPr lang="uk-UA" dirty="0" smtClean="0"/>
              <a:t>відступає. Утома, сірість, байдужість заполонили його...</a:t>
            </a:r>
            <a:endParaRPr lang="uk-UA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69776" y="1460977"/>
            <a:ext cx="536408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Та ось герой опиняється за містом серед природи і вперше помічає: “Ах, як всього багато неба, сонця, веселої зелені...”</a:t>
            </a:r>
          </a:p>
          <a:p>
            <a:r>
              <a:rPr lang="uk-UA" dirty="0" smtClean="0"/>
              <a:t>Краса світу ще існує незалежно від героя, вона немов протистоїть йому.</a:t>
            </a:r>
            <a:endParaRPr lang="uk-UA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259632" y="4161166"/>
            <a:ext cx="608416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2000" dirty="0" err="1" smtClean="0"/>
              <a:t>Ліричний</a:t>
            </a:r>
            <a:r>
              <a:rPr lang="ru-RU" sz="2000" dirty="0" smtClean="0"/>
              <a:t> герой, </a:t>
            </a:r>
            <a:r>
              <a:rPr lang="ru-RU" sz="2000" dirty="0" err="1" smtClean="0"/>
              <a:t>його</a:t>
            </a:r>
            <a:r>
              <a:rPr lang="ru-RU" sz="2000" dirty="0" smtClean="0"/>
              <a:t> </a:t>
            </a:r>
            <a:r>
              <a:rPr lang="ru-RU" sz="2000" dirty="0" err="1" smtClean="0"/>
              <a:t>переживання</a:t>
            </a:r>
            <a:r>
              <a:rPr lang="ru-RU" sz="2000" dirty="0" smtClean="0"/>
              <a:t>;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2000" dirty="0" smtClean="0"/>
              <a:t> Невеликий </a:t>
            </a:r>
            <a:r>
              <a:rPr lang="ru-RU" sz="2000" dirty="0" err="1" smtClean="0"/>
              <a:t>перепочинок</a:t>
            </a:r>
            <a:r>
              <a:rPr lang="ru-RU" sz="2000" dirty="0" smtClean="0"/>
              <a:t> героя на </a:t>
            </a:r>
            <a:r>
              <a:rPr lang="ru-RU" sz="2000" dirty="0" err="1" smtClean="0"/>
              <a:t>дорозі</a:t>
            </a:r>
            <a:r>
              <a:rPr lang="ru-RU" sz="2000" dirty="0" smtClean="0"/>
              <a:t> </a:t>
            </a:r>
            <a:r>
              <a:rPr lang="ru-RU" sz="2000" dirty="0" err="1" smtClean="0"/>
              <a:t>боротьби</a:t>
            </a:r>
            <a:endParaRPr lang="ru-RU" sz="2000" dirty="0" smtClean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2000" dirty="0" smtClean="0"/>
              <a:t> </a:t>
            </a:r>
            <a:r>
              <a:rPr lang="ru-RU" sz="2000" dirty="0" err="1" smtClean="0"/>
              <a:t>Митець</a:t>
            </a:r>
            <a:r>
              <a:rPr lang="ru-RU" sz="2000" dirty="0" smtClean="0"/>
              <a:t> і </a:t>
            </a:r>
            <a:r>
              <a:rPr lang="ru-RU" sz="2000" dirty="0" err="1" smtClean="0"/>
              <a:t>суспільство</a:t>
            </a:r>
            <a:r>
              <a:rPr lang="ru-RU" sz="2000" dirty="0" smtClean="0"/>
              <a:t>;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2000" dirty="0" smtClean="0"/>
              <a:t> </a:t>
            </a:r>
            <a:r>
              <a:rPr lang="ru-RU" sz="2000" dirty="0" err="1" smtClean="0"/>
              <a:t>Втома</a:t>
            </a:r>
            <a:r>
              <a:rPr lang="ru-RU" sz="2000" dirty="0" smtClean="0"/>
              <a:t> – </a:t>
            </a:r>
            <a:r>
              <a:rPr lang="ru-RU" sz="2000" dirty="0" err="1" smtClean="0"/>
              <a:t>рівновага</a:t>
            </a:r>
            <a:r>
              <a:rPr lang="ru-RU" sz="2000" dirty="0" smtClean="0"/>
              <a:t> – </a:t>
            </a:r>
            <a:r>
              <a:rPr lang="ru-RU" sz="2000" dirty="0" err="1" smtClean="0"/>
              <a:t>відновлення</a:t>
            </a:r>
            <a:r>
              <a:rPr lang="ru-RU" sz="2000" dirty="0" smtClean="0"/>
              <a:t> </a:t>
            </a:r>
            <a:r>
              <a:rPr lang="ru-RU" sz="2000" dirty="0" err="1" smtClean="0"/>
              <a:t>душевних</a:t>
            </a:r>
            <a:r>
              <a:rPr lang="ru-RU" sz="2000" dirty="0" smtClean="0"/>
              <a:t> сил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2000" dirty="0" smtClean="0"/>
              <a:t> </a:t>
            </a:r>
            <a:r>
              <a:rPr lang="ru-RU" sz="2000" dirty="0" err="1" smtClean="0"/>
              <a:t>Бажання</a:t>
            </a:r>
            <a:r>
              <a:rPr lang="ru-RU" sz="2000" dirty="0" smtClean="0"/>
              <a:t> </a:t>
            </a:r>
            <a:r>
              <a:rPr lang="ru-RU" sz="2000" dirty="0" err="1" smtClean="0"/>
              <a:t>знову</a:t>
            </a:r>
            <a:r>
              <a:rPr lang="ru-RU" sz="2000" dirty="0" smtClean="0"/>
              <a:t> </a:t>
            </a:r>
            <a:r>
              <a:rPr lang="ru-RU" sz="2000" dirty="0" err="1" smtClean="0"/>
              <a:t>виконувати</a:t>
            </a:r>
            <a:r>
              <a:rPr lang="ru-RU" sz="2000" dirty="0" smtClean="0"/>
              <a:t> </a:t>
            </a:r>
            <a:r>
              <a:rPr lang="ru-RU" sz="2000" dirty="0" err="1" smtClean="0"/>
              <a:t>свої</a:t>
            </a:r>
            <a:r>
              <a:rPr lang="ru-RU" sz="2000" dirty="0" smtClean="0"/>
              <a:t> </a:t>
            </a:r>
            <a:r>
              <a:rPr lang="ru-RU" sz="2000" dirty="0" err="1" smtClean="0"/>
              <a:t>обов’язки</a:t>
            </a:r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285998" y="3140968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 smtClean="0"/>
              <a:t>Тематика і проблематика: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587699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3568" y="764704"/>
            <a:ext cx="799288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/>
              <a:t>Психолог</a:t>
            </a:r>
            <a:r>
              <a:rPr lang="en-US" sz="2400" dirty="0" err="1" smtClean="0"/>
              <a:t>i</a:t>
            </a:r>
            <a:r>
              <a:rPr lang="uk-UA" sz="2400" dirty="0" err="1" smtClean="0"/>
              <a:t>чна</a:t>
            </a:r>
            <a:r>
              <a:rPr lang="uk-UA" sz="2400" dirty="0" smtClean="0"/>
              <a:t> новела М. Коцюбинського «</a:t>
            </a:r>
            <a:r>
              <a:rPr lang="en-US" sz="2400" dirty="0" smtClean="0"/>
              <a:t>Intermezzo» </a:t>
            </a:r>
            <a:r>
              <a:rPr lang="uk-UA" sz="2400" dirty="0" smtClean="0"/>
              <a:t>дуже близька за жанровими ознаками до «</a:t>
            </a:r>
            <a:r>
              <a:rPr lang="uk-UA" sz="2400" dirty="0" err="1" smtClean="0"/>
              <a:t>поез</a:t>
            </a:r>
            <a:r>
              <a:rPr lang="en-US" sz="2400" dirty="0" err="1" smtClean="0"/>
              <a:t>iï</a:t>
            </a:r>
            <a:r>
              <a:rPr lang="en-US" sz="2400" dirty="0" smtClean="0"/>
              <a:t> </a:t>
            </a:r>
            <a:r>
              <a:rPr lang="uk-UA" sz="2400" dirty="0" smtClean="0"/>
              <a:t>в проз</a:t>
            </a:r>
            <a:r>
              <a:rPr lang="en-US" sz="2400" dirty="0" err="1" smtClean="0"/>
              <a:t>i</a:t>
            </a:r>
            <a:r>
              <a:rPr lang="en-US" sz="2400" dirty="0" smtClean="0"/>
              <a:t>», </a:t>
            </a:r>
            <a:r>
              <a:rPr lang="uk-UA" sz="2400" dirty="0" smtClean="0"/>
              <a:t>має </a:t>
            </a:r>
            <a:r>
              <a:rPr lang="uk-UA" sz="2400" dirty="0" err="1" smtClean="0"/>
              <a:t>автоб</a:t>
            </a:r>
            <a:r>
              <a:rPr lang="en-US" sz="2400" dirty="0" err="1" smtClean="0"/>
              <a:t>i</a:t>
            </a:r>
            <a:r>
              <a:rPr lang="uk-UA" sz="2400" dirty="0" err="1" smtClean="0"/>
              <a:t>ограф</a:t>
            </a:r>
            <a:r>
              <a:rPr lang="en-US" sz="2400" dirty="0" err="1" smtClean="0"/>
              <a:t>i</a:t>
            </a:r>
            <a:r>
              <a:rPr lang="uk-UA" sz="2400" dirty="0" err="1" smtClean="0"/>
              <a:t>чний</a:t>
            </a:r>
            <a:r>
              <a:rPr lang="uk-UA" sz="2400" dirty="0" smtClean="0"/>
              <a:t> характер. Л</a:t>
            </a:r>
            <a:r>
              <a:rPr lang="en-US" sz="2400" dirty="0" err="1" smtClean="0"/>
              <a:t>i</a:t>
            </a:r>
            <a:r>
              <a:rPr lang="uk-UA" sz="2400" dirty="0" err="1" smtClean="0"/>
              <a:t>ричний</a:t>
            </a:r>
            <a:r>
              <a:rPr lang="uk-UA" sz="2400" dirty="0" smtClean="0"/>
              <a:t> герой, утомлений в</a:t>
            </a:r>
            <a:r>
              <a:rPr lang="en-US" sz="2400" dirty="0" err="1" smtClean="0"/>
              <a:t>i</a:t>
            </a:r>
            <a:r>
              <a:rPr lang="uk-UA" sz="2400" dirty="0" smtClean="0"/>
              <a:t>д </a:t>
            </a:r>
            <a:r>
              <a:rPr lang="uk-UA" sz="2400" dirty="0" err="1" smtClean="0"/>
              <a:t>метушн</a:t>
            </a:r>
            <a:r>
              <a:rPr lang="en-US" sz="2400" dirty="0" err="1" smtClean="0"/>
              <a:t>i</a:t>
            </a:r>
            <a:r>
              <a:rPr lang="en-US" sz="2400" dirty="0" smtClean="0"/>
              <a:t>, </a:t>
            </a:r>
            <a:r>
              <a:rPr lang="uk-UA" sz="2400" dirty="0" smtClean="0"/>
              <a:t>галасу в м</a:t>
            </a:r>
            <a:r>
              <a:rPr lang="en-US" sz="2400" dirty="0" err="1" smtClean="0"/>
              <a:t>i</a:t>
            </a:r>
            <a:r>
              <a:rPr lang="uk-UA" sz="2400" dirty="0" err="1" smtClean="0"/>
              <a:t>ст</a:t>
            </a:r>
            <a:r>
              <a:rPr lang="en-US" sz="2400" dirty="0" err="1" smtClean="0"/>
              <a:t>i</a:t>
            </a:r>
            <a:r>
              <a:rPr lang="en-US" sz="2400" dirty="0" smtClean="0"/>
              <a:t>, </a:t>
            </a:r>
            <a:r>
              <a:rPr lang="uk-UA" sz="2400" dirty="0" smtClean="0"/>
              <a:t>в</a:t>
            </a:r>
            <a:r>
              <a:rPr lang="en-US" sz="2400" dirty="0" err="1" smtClean="0"/>
              <a:t>i</a:t>
            </a:r>
            <a:r>
              <a:rPr lang="uk-UA" sz="2400" dirty="0" smtClean="0"/>
              <a:t>д сприйняття людського горя, втомився </a:t>
            </a:r>
            <a:r>
              <a:rPr lang="en-US" sz="2400" dirty="0" err="1" smtClean="0"/>
              <a:t>i</a:t>
            </a:r>
            <a:r>
              <a:rPr lang="en-US" sz="2400" dirty="0" smtClean="0"/>
              <a:t> </a:t>
            </a:r>
            <a:r>
              <a:rPr lang="uk-UA" sz="2400" dirty="0" smtClean="0"/>
              <a:t>по</a:t>
            </a:r>
            <a:r>
              <a:rPr lang="en-US" sz="2400" dirty="0" smtClean="0"/>
              <a:t>ï</a:t>
            </a:r>
            <a:r>
              <a:rPr lang="uk-UA" sz="2400" dirty="0" err="1" smtClean="0"/>
              <a:t>хав</a:t>
            </a:r>
            <a:r>
              <a:rPr lang="uk-UA" sz="2400" dirty="0" smtClean="0"/>
              <a:t> в</a:t>
            </a:r>
            <a:r>
              <a:rPr lang="en-US" sz="2400" dirty="0" err="1" smtClean="0"/>
              <a:t>i</a:t>
            </a:r>
            <a:r>
              <a:rPr lang="uk-UA" sz="2400" dirty="0" err="1" smtClean="0"/>
              <a:t>дпочити</a:t>
            </a:r>
            <a:r>
              <a:rPr lang="uk-UA" sz="2400" dirty="0" smtClean="0"/>
              <a:t> в с. Конон</a:t>
            </a:r>
            <a:r>
              <a:rPr lang="en-US" sz="2400" dirty="0" err="1" smtClean="0"/>
              <a:t>i</a:t>
            </a:r>
            <a:r>
              <a:rPr lang="uk-UA" sz="2400" dirty="0" err="1" smtClean="0"/>
              <a:t>вку</a:t>
            </a:r>
            <a:r>
              <a:rPr lang="uk-UA" sz="2400" dirty="0" smtClean="0"/>
              <a:t>. Спочатку не м</a:t>
            </a:r>
            <a:r>
              <a:rPr lang="en-US" sz="2400" dirty="0" err="1" smtClean="0"/>
              <a:t>i</a:t>
            </a:r>
            <a:r>
              <a:rPr lang="uk-UA" sz="2400" dirty="0" smtClean="0"/>
              <a:t>г </a:t>
            </a:r>
            <a:r>
              <a:rPr lang="uk-UA" sz="2400" dirty="0" err="1" smtClean="0"/>
              <a:t>заспоко</a:t>
            </a:r>
            <a:r>
              <a:rPr lang="en-US" sz="2400" dirty="0" smtClean="0"/>
              <a:t>ï</a:t>
            </a:r>
            <a:r>
              <a:rPr lang="uk-UA" sz="2400" dirty="0" err="1" smtClean="0"/>
              <a:t>тися</a:t>
            </a:r>
            <a:r>
              <a:rPr lang="uk-UA" sz="2400" dirty="0" smtClean="0"/>
              <a:t>, в</a:t>
            </a:r>
            <a:r>
              <a:rPr lang="en-US" sz="2400" dirty="0" err="1" smtClean="0"/>
              <a:t>i</a:t>
            </a:r>
            <a:r>
              <a:rPr lang="uk-UA" sz="2400" dirty="0" smtClean="0"/>
              <a:t>д</a:t>
            </a:r>
            <a:r>
              <a:rPr lang="en-US" sz="2400" dirty="0" err="1" smtClean="0"/>
              <a:t>i</a:t>
            </a:r>
            <a:r>
              <a:rPr lang="uk-UA" sz="2400" dirty="0" smtClean="0"/>
              <a:t>йти в</a:t>
            </a:r>
            <a:r>
              <a:rPr lang="en-US" sz="2400" dirty="0" err="1" smtClean="0"/>
              <a:t>i</a:t>
            </a:r>
            <a:r>
              <a:rPr lang="uk-UA" sz="2400" dirty="0" smtClean="0"/>
              <a:t>д картин </a:t>
            </a:r>
            <a:r>
              <a:rPr lang="en-US" sz="2400" dirty="0" err="1" smtClean="0"/>
              <a:t>i</a:t>
            </a:r>
            <a:r>
              <a:rPr lang="en-US" sz="2400" dirty="0" smtClean="0"/>
              <a:t> </a:t>
            </a:r>
            <a:r>
              <a:rPr lang="uk-UA" sz="2400" dirty="0" smtClean="0"/>
              <a:t>думок, його переповнювали. </a:t>
            </a:r>
            <a:r>
              <a:rPr lang="uk-UA" sz="2400" dirty="0" err="1" smtClean="0"/>
              <a:t>Пот</a:t>
            </a:r>
            <a:r>
              <a:rPr lang="en-US" sz="2400" dirty="0" err="1" smtClean="0"/>
              <a:t>i</a:t>
            </a:r>
            <a:r>
              <a:rPr lang="uk-UA" sz="2400" dirty="0" smtClean="0"/>
              <a:t>м краса природи, тиша </a:t>
            </a:r>
            <a:r>
              <a:rPr lang="uk-UA" sz="2400" dirty="0" err="1" smtClean="0"/>
              <a:t>розв</a:t>
            </a:r>
            <a:r>
              <a:rPr lang="en-US" sz="2400" dirty="0" err="1" smtClean="0"/>
              <a:t>i</a:t>
            </a:r>
            <a:r>
              <a:rPr lang="uk-UA" sz="2400" dirty="0" smtClean="0"/>
              <a:t>яли втому й п</a:t>
            </a:r>
            <a:r>
              <a:rPr lang="en-US" sz="2400" dirty="0" err="1" smtClean="0"/>
              <a:t>i</a:t>
            </a:r>
            <a:r>
              <a:rPr lang="uk-UA" sz="2400" dirty="0" err="1" smtClean="0"/>
              <a:t>дготували</a:t>
            </a:r>
            <a:r>
              <a:rPr lang="uk-UA" sz="2400" dirty="0" smtClean="0"/>
              <a:t> до сприйняття людського горя, викликали бажання ось йому зарадити.</a:t>
            </a:r>
            <a:br>
              <a:rPr lang="uk-UA" sz="2400" dirty="0" smtClean="0"/>
            </a:br>
            <a:r>
              <a:rPr lang="uk-UA" sz="2400" dirty="0" smtClean="0"/>
              <a:t> </a:t>
            </a:r>
            <a:r>
              <a:rPr lang="uk-UA" sz="2400" dirty="0" err="1" smtClean="0"/>
              <a:t>Авторов</a:t>
            </a:r>
            <a:r>
              <a:rPr lang="en-US" sz="2400" dirty="0" err="1" smtClean="0"/>
              <a:t>i</a:t>
            </a:r>
            <a:r>
              <a:rPr lang="en-US" sz="2400" dirty="0" smtClean="0"/>
              <a:t> </a:t>
            </a:r>
            <a:r>
              <a:rPr lang="uk-UA" sz="2400" dirty="0" smtClean="0"/>
              <a:t>вдалося психолог</a:t>
            </a:r>
            <a:r>
              <a:rPr lang="en-US" sz="2400" dirty="0" err="1" smtClean="0"/>
              <a:t>i</a:t>
            </a:r>
            <a:r>
              <a:rPr lang="uk-UA" sz="2400" dirty="0" err="1" smtClean="0"/>
              <a:t>чно</a:t>
            </a:r>
            <a:r>
              <a:rPr lang="uk-UA" sz="2400" dirty="0" smtClean="0"/>
              <a:t> переконливо розкрити </a:t>
            </a:r>
            <a:r>
              <a:rPr lang="uk-UA" sz="2400" dirty="0" err="1" smtClean="0"/>
              <a:t>внутр</a:t>
            </a:r>
            <a:r>
              <a:rPr lang="en-US" sz="2400" dirty="0" err="1" smtClean="0"/>
              <a:t>i</a:t>
            </a:r>
            <a:r>
              <a:rPr lang="uk-UA" sz="2400" dirty="0" err="1" smtClean="0"/>
              <a:t>шн</a:t>
            </a:r>
            <a:r>
              <a:rPr lang="en-US" sz="2400" dirty="0" err="1" smtClean="0"/>
              <a:t>i</a:t>
            </a:r>
            <a:r>
              <a:rPr lang="uk-UA" sz="2400" dirty="0" smtClean="0"/>
              <a:t>й стан людини за допомогою </a:t>
            </a:r>
            <a:r>
              <a:rPr lang="en-US" sz="2400" dirty="0" err="1" smtClean="0"/>
              <a:t>i</a:t>
            </a:r>
            <a:r>
              <a:rPr lang="uk-UA" sz="2400" dirty="0" err="1" smtClean="0"/>
              <a:t>мпрес</a:t>
            </a:r>
            <a:r>
              <a:rPr lang="en-US" sz="2400" dirty="0" err="1" smtClean="0"/>
              <a:t>i</a:t>
            </a:r>
            <a:r>
              <a:rPr lang="uk-UA" sz="2400" dirty="0" smtClean="0"/>
              <a:t>он</a:t>
            </a:r>
            <a:r>
              <a:rPr lang="en-US" sz="2400" dirty="0" err="1" smtClean="0"/>
              <a:t>i</a:t>
            </a:r>
            <a:r>
              <a:rPr lang="uk-UA" sz="2400" dirty="0" err="1" smtClean="0"/>
              <a:t>стично</a:t>
            </a:r>
            <a:r>
              <a:rPr lang="en-US" sz="2400" dirty="0" smtClean="0"/>
              <a:t>ï </a:t>
            </a:r>
            <a:r>
              <a:rPr lang="uk-UA" sz="2400" dirty="0" smtClean="0"/>
              <a:t>поетики: пейзаж</a:t>
            </a:r>
            <a:r>
              <a:rPr lang="en-US" sz="2400" dirty="0" err="1" smtClean="0"/>
              <a:t>i</a:t>
            </a:r>
            <a:r>
              <a:rPr lang="uk-UA" sz="2400" dirty="0" smtClean="0"/>
              <a:t>в, звукових образ</a:t>
            </a:r>
            <a:r>
              <a:rPr lang="en-US" sz="2400" dirty="0" err="1" smtClean="0"/>
              <a:t>i</a:t>
            </a:r>
            <a:r>
              <a:rPr lang="uk-UA" sz="2400" dirty="0" smtClean="0"/>
              <a:t>в, </a:t>
            </a:r>
            <a:r>
              <a:rPr lang="uk-UA" sz="2400" dirty="0" err="1" smtClean="0"/>
              <a:t>св</a:t>
            </a:r>
            <a:r>
              <a:rPr lang="en-US" sz="2400" dirty="0" err="1" smtClean="0"/>
              <a:t>i</a:t>
            </a:r>
            <a:r>
              <a:rPr lang="uk-UA" sz="2400" dirty="0" err="1" smtClean="0"/>
              <a:t>тлот</a:t>
            </a:r>
            <a:r>
              <a:rPr lang="en-US" sz="2400" dirty="0" err="1" smtClean="0"/>
              <a:t>i</a:t>
            </a:r>
            <a:r>
              <a:rPr lang="uk-UA" sz="2400" dirty="0" smtClean="0"/>
              <a:t>н</a:t>
            </a:r>
            <a:r>
              <a:rPr lang="en-US" sz="2400" dirty="0" err="1" smtClean="0"/>
              <a:t>i</a:t>
            </a:r>
            <a:r>
              <a:rPr lang="en-US" sz="2400" dirty="0" smtClean="0"/>
              <a:t>, </a:t>
            </a:r>
            <a:r>
              <a:rPr lang="uk-UA" sz="2400" dirty="0" err="1" smtClean="0"/>
              <a:t>внутр</a:t>
            </a:r>
            <a:r>
              <a:rPr lang="en-US" sz="2400" dirty="0" err="1" smtClean="0"/>
              <a:t>i</a:t>
            </a:r>
            <a:r>
              <a:rPr lang="uk-UA" sz="2400" dirty="0" err="1" smtClean="0"/>
              <a:t>шн</a:t>
            </a:r>
            <a:r>
              <a:rPr lang="en-US" sz="2400" dirty="0" err="1" smtClean="0"/>
              <a:t>i</a:t>
            </a:r>
            <a:r>
              <a:rPr lang="uk-UA" sz="2400" dirty="0" smtClean="0"/>
              <a:t>х монолог</a:t>
            </a:r>
            <a:r>
              <a:rPr lang="en-US" sz="2400" dirty="0" err="1" smtClean="0"/>
              <a:t>i</a:t>
            </a:r>
            <a:r>
              <a:rPr lang="uk-UA" sz="2400" dirty="0" smtClean="0"/>
              <a:t>в, контраст</a:t>
            </a:r>
            <a:r>
              <a:rPr lang="en-US" sz="2400" dirty="0" err="1" smtClean="0"/>
              <a:t>i</a:t>
            </a:r>
            <a:r>
              <a:rPr lang="uk-UA" sz="2400" dirty="0" smtClean="0"/>
              <a:t>в </a:t>
            </a:r>
            <a:r>
              <a:rPr lang="en-US" sz="2400" dirty="0" err="1" smtClean="0"/>
              <a:t>i</a:t>
            </a:r>
            <a:r>
              <a:rPr lang="en-US" sz="2400" dirty="0" smtClean="0"/>
              <a:t> </a:t>
            </a:r>
            <a:r>
              <a:rPr lang="uk-UA" sz="2400" dirty="0" smtClean="0"/>
              <a:t>ускладнених метафор та символ</a:t>
            </a:r>
            <a:r>
              <a:rPr lang="en-US" sz="2400" dirty="0" err="1" smtClean="0"/>
              <a:t>i</a:t>
            </a:r>
            <a:r>
              <a:rPr lang="uk-UA" sz="2400" dirty="0" smtClean="0"/>
              <a:t>в.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985273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387737"/>
            <a:ext cx="7416824" cy="1731982"/>
          </a:xfrm>
        </p:spPr>
        <p:txBody>
          <a:bodyPr/>
          <a:lstStyle/>
          <a:p>
            <a:r>
              <a:rPr lang="uk-UA" dirty="0" smtClean="0"/>
              <a:t>«Тіні забутих предків»</a:t>
            </a:r>
            <a:endParaRPr lang="uk-UA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1022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1560" y="404664"/>
            <a:ext cx="7733659" cy="2880320"/>
          </a:xfrm>
        </p:spPr>
        <p:txBody>
          <a:bodyPr>
            <a:normAutofit/>
          </a:bodyPr>
          <a:lstStyle/>
          <a:p>
            <a:r>
              <a:rPr lang="uk-UA" dirty="0"/>
              <a:t>Протягом 1910-1913 рр. Михайло Коцюбинський побував в "українських </a:t>
            </a:r>
            <a:r>
              <a:rPr lang="uk-UA" dirty="0" err="1"/>
              <a:t>Аф</a:t>
            </a:r>
            <a:r>
              <a:rPr lang="en-US" dirty="0" err="1"/>
              <a:t>i</a:t>
            </a:r>
            <a:r>
              <a:rPr lang="uk-UA" dirty="0" err="1"/>
              <a:t>нах</a:t>
            </a:r>
            <a:r>
              <a:rPr lang="uk-UA" dirty="0"/>
              <a:t>» - так жартома називав село </a:t>
            </a:r>
            <a:r>
              <a:rPr lang="uk-UA" dirty="0" err="1"/>
              <a:t>Кривор</a:t>
            </a:r>
            <a:r>
              <a:rPr lang="en-US" dirty="0" err="1"/>
              <a:t>i</a:t>
            </a:r>
            <a:r>
              <a:rPr lang="uk-UA" dirty="0" err="1"/>
              <a:t>вню</a:t>
            </a:r>
            <a:r>
              <a:rPr lang="uk-UA" dirty="0"/>
              <a:t> на </a:t>
            </a:r>
            <a:r>
              <a:rPr lang="uk-UA" dirty="0" err="1"/>
              <a:t>Гуцульщин</a:t>
            </a:r>
            <a:r>
              <a:rPr lang="en-US" dirty="0" err="1"/>
              <a:t>i</a:t>
            </a:r>
            <a:r>
              <a:rPr lang="en-US" dirty="0"/>
              <a:t>. </a:t>
            </a:r>
          </a:p>
          <a:p>
            <a:r>
              <a:rPr lang="en-US" dirty="0"/>
              <a:t>	</a:t>
            </a:r>
            <a:r>
              <a:rPr lang="uk-UA" dirty="0"/>
              <a:t>Письменник захоплювався цим краєм: "Я з головою поринув у Гуцульщину... Який </a:t>
            </a:r>
            <a:r>
              <a:rPr lang="uk-UA" dirty="0" err="1"/>
              <a:t>ориг</a:t>
            </a:r>
            <a:r>
              <a:rPr lang="en-US" dirty="0" err="1"/>
              <a:t>i</a:t>
            </a:r>
            <a:r>
              <a:rPr lang="uk-UA" dirty="0" err="1"/>
              <a:t>нальний</a:t>
            </a:r>
            <a:r>
              <a:rPr lang="uk-UA" dirty="0"/>
              <a:t> край. Який незвичайний казковий народ!" </a:t>
            </a:r>
          </a:p>
          <a:p>
            <a:r>
              <a:rPr lang="uk-UA" dirty="0"/>
              <a:t>	Зачарувала його не лише дивна природа, але й люди - </a:t>
            </a:r>
            <a:r>
              <a:rPr lang="uk-UA" dirty="0" err="1"/>
              <a:t>талановит</a:t>
            </a:r>
            <a:r>
              <a:rPr lang="en-US" dirty="0" err="1"/>
              <a:t>i</a:t>
            </a:r>
            <a:r>
              <a:rPr lang="en-US" dirty="0"/>
              <a:t>, </a:t>
            </a:r>
            <a:r>
              <a:rPr lang="uk-UA" dirty="0" err="1"/>
              <a:t>горд</a:t>
            </a:r>
            <a:r>
              <a:rPr lang="en-US" dirty="0" err="1"/>
              <a:t>i</a:t>
            </a:r>
            <a:r>
              <a:rPr lang="en-US" dirty="0"/>
              <a:t>, </a:t>
            </a:r>
            <a:r>
              <a:rPr lang="uk-UA" dirty="0" err="1"/>
              <a:t>мужн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uk-UA" dirty="0"/>
              <a:t>й </a:t>
            </a:r>
            <a:r>
              <a:rPr lang="uk-UA" dirty="0" err="1"/>
              <a:t>вродлив</a:t>
            </a:r>
            <a:r>
              <a:rPr lang="en-US" dirty="0" err="1"/>
              <a:t>i</a:t>
            </a:r>
            <a:r>
              <a:rPr lang="en-US" dirty="0"/>
              <a:t>. </a:t>
            </a:r>
          </a:p>
          <a:p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50" y="3645024"/>
            <a:ext cx="3511581" cy="28446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698875"/>
            <a:ext cx="3528392" cy="2790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8205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491880" y="507444"/>
            <a:ext cx="507605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/>
              <a:t>Сучасник письменника, критик</a:t>
            </a:r>
          </a:p>
          <a:p>
            <a:r>
              <a:rPr lang="uk-UA" sz="2400" dirty="0" smtClean="0"/>
              <a:t> С. Єфремов так сказав про нього: «Людина культурна, до найменших подробиць, європеєць з голови до п'ят … був справжнім аристократом Духа без жодного силування з свого боку…».</a:t>
            </a:r>
          </a:p>
          <a:p>
            <a:r>
              <a:rPr lang="uk-UA" sz="2400" dirty="0" smtClean="0"/>
              <a:t> 	Був дуже акуратний, благородний, внутрішньо дисциплінований.</a:t>
            </a:r>
            <a:endParaRPr lang="uk-UA" sz="24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437112"/>
            <a:ext cx="5840413" cy="217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535113"/>
            <a:ext cx="2406316" cy="3368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36016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1560" y="548680"/>
            <a:ext cx="410445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dirty="0" smtClean="0"/>
              <a:t>Як  і  в казках,  легендах,  </a:t>
            </a:r>
            <a:r>
              <a:rPr lang="uk-UA" sz="2400" dirty="0" err="1" smtClean="0"/>
              <a:t>пе</a:t>
            </a:r>
            <a:r>
              <a:rPr lang="en-US" sz="2400" dirty="0" smtClean="0"/>
              <a:t>p</a:t>
            </a:r>
            <a:r>
              <a:rPr lang="uk-UA" sz="2400" dirty="0" err="1" smtClean="0"/>
              <a:t>еказах</a:t>
            </a:r>
            <a:r>
              <a:rPr lang="uk-UA" sz="2400" dirty="0" smtClean="0"/>
              <a:t>,  так  і  в  повісті М.Коцюбинського  оживають  ліс, </a:t>
            </a:r>
            <a:r>
              <a:rPr lang="uk-UA" sz="2400" dirty="0" err="1" smtClean="0"/>
              <a:t>го</a:t>
            </a:r>
            <a:r>
              <a:rPr lang="en-US" sz="2400" dirty="0" smtClean="0"/>
              <a:t>p</a:t>
            </a:r>
            <a:r>
              <a:rPr lang="uk-UA" sz="2400" dirty="0" smtClean="0"/>
              <a:t>и, </a:t>
            </a:r>
            <a:r>
              <a:rPr lang="uk-UA" sz="2400" dirty="0" err="1" smtClean="0"/>
              <a:t>Че</a:t>
            </a:r>
            <a:r>
              <a:rPr lang="en-US" sz="2400" dirty="0" smtClean="0"/>
              <a:t>p</a:t>
            </a:r>
            <a:r>
              <a:rPr lang="uk-UA" sz="2400" dirty="0" err="1" smtClean="0"/>
              <a:t>емош</a:t>
            </a:r>
            <a:r>
              <a:rPr lang="uk-UA" sz="2400" dirty="0" smtClean="0"/>
              <a:t>, незвичайні  </a:t>
            </a:r>
            <a:r>
              <a:rPr lang="uk-UA" sz="2400" dirty="0" err="1" smtClean="0"/>
              <a:t>ге</a:t>
            </a:r>
            <a:r>
              <a:rPr lang="en-US" sz="2400" dirty="0" smtClean="0"/>
              <a:t>p</a:t>
            </a:r>
            <a:r>
              <a:rPr lang="uk-UA" sz="2400" dirty="0" err="1" smtClean="0"/>
              <a:t>ої</a:t>
            </a:r>
            <a:r>
              <a:rPr lang="uk-UA" sz="2400" dirty="0" smtClean="0"/>
              <a:t>. </a:t>
            </a:r>
          </a:p>
          <a:p>
            <a:pPr algn="ctr"/>
            <a:r>
              <a:rPr lang="uk-UA" sz="2400" dirty="0" smtClean="0"/>
              <a:t>Оживає  казка.  Казка </a:t>
            </a:r>
            <a:r>
              <a:rPr lang="uk-UA" sz="2400" dirty="0" err="1" smtClean="0"/>
              <a:t>доб</a:t>
            </a:r>
            <a:r>
              <a:rPr lang="en-US" sz="2400" dirty="0" smtClean="0"/>
              <a:t>p</a:t>
            </a:r>
            <a:r>
              <a:rPr lang="uk-UA" sz="2400" dirty="0" smtClean="0"/>
              <a:t>а і зла. Казка любові і ненависті. </a:t>
            </a:r>
          </a:p>
          <a:p>
            <a:pPr algn="ctr"/>
            <a:r>
              <a:rPr lang="uk-UA" sz="2400" dirty="0" smtClean="0"/>
              <a:t>	І цій  казці  немає ні початку, ні кінця. Тут </a:t>
            </a:r>
            <a:r>
              <a:rPr lang="uk-UA" sz="2400" dirty="0" err="1" smtClean="0"/>
              <a:t>го</a:t>
            </a:r>
            <a:r>
              <a:rPr lang="en-US" sz="2400" dirty="0" smtClean="0"/>
              <a:t>p</a:t>
            </a:r>
            <a:r>
              <a:rPr lang="uk-UA" sz="2400" dirty="0" smtClean="0"/>
              <a:t>и, полонини, потоки </a:t>
            </a:r>
            <a:r>
              <a:rPr lang="en-US" sz="2400" dirty="0" smtClean="0"/>
              <a:t>p</a:t>
            </a:r>
            <a:r>
              <a:rPr lang="uk-UA" sz="2400" dirty="0" err="1" smtClean="0"/>
              <a:t>ік</a:t>
            </a:r>
            <a:r>
              <a:rPr lang="uk-UA" sz="2400" dirty="0" smtClean="0"/>
              <a:t>, ліси і люди, гуцули зі своїми звичаями, </a:t>
            </a:r>
            <a:r>
              <a:rPr lang="uk-UA" sz="2400" dirty="0" err="1" smtClean="0"/>
              <a:t>ві</a:t>
            </a:r>
            <a:r>
              <a:rPr lang="en-US" sz="2400" dirty="0" smtClean="0"/>
              <a:t>p</a:t>
            </a:r>
            <a:r>
              <a:rPr lang="uk-UA" sz="2400" dirty="0" err="1" smtClean="0"/>
              <a:t>уваннями</a:t>
            </a:r>
            <a:r>
              <a:rPr lang="uk-UA" sz="2400" dirty="0" smtClean="0"/>
              <a:t>, </a:t>
            </a:r>
            <a:r>
              <a:rPr lang="uk-UA" sz="2400" dirty="0" err="1" smtClean="0"/>
              <a:t>пові</a:t>
            </a:r>
            <a:r>
              <a:rPr lang="en-US" sz="2400" dirty="0" smtClean="0"/>
              <a:t>p'</a:t>
            </a:r>
            <a:r>
              <a:rPr lang="uk-UA" sz="2400" dirty="0" smtClean="0"/>
              <a:t>ями,</a:t>
            </a:r>
          </a:p>
          <a:p>
            <a:pPr algn="ctr"/>
            <a:r>
              <a:rPr lang="uk-UA" sz="2400" dirty="0" smtClean="0"/>
              <a:t> зі своїми на</a:t>
            </a:r>
            <a:r>
              <a:rPr lang="en-US" sz="2400" dirty="0" smtClean="0"/>
              <a:t>p</a:t>
            </a:r>
            <a:r>
              <a:rPr lang="uk-UA" sz="2400" dirty="0" smtClean="0"/>
              <a:t>одними символами.</a:t>
            </a:r>
            <a:endParaRPr lang="uk-UA" sz="24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627191"/>
            <a:ext cx="3803650" cy="5475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2257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692001" y="559399"/>
            <a:ext cx="4024015" cy="3661690"/>
          </a:xfrm>
        </p:spPr>
        <p:txBody>
          <a:bodyPr/>
          <a:lstStyle/>
          <a:p>
            <a:r>
              <a:rPr lang="uk-UA" sz="2000" dirty="0" err="1"/>
              <a:t>Фолькло</a:t>
            </a:r>
            <a:r>
              <a:rPr lang="en-US" sz="2000" dirty="0"/>
              <a:t>p</a:t>
            </a:r>
            <a:r>
              <a:rPr lang="uk-UA" sz="2000" dirty="0"/>
              <a:t>ними  </a:t>
            </a:r>
            <a:r>
              <a:rPr lang="uk-UA" sz="2000" dirty="0" err="1"/>
              <a:t>дже</a:t>
            </a:r>
            <a:r>
              <a:rPr lang="en-US" sz="2000" dirty="0"/>
              <a:t>p</a:t>
            </a:r>
            <a:r>
              <a:rPr lang="uk-UA" sz="2000" dirty="0" err="1"/>
              <a:t>елами</a:t>
            </a:r>
            <a:r>
              <a:rPr lang="uk-UA" sz="2000" dirty="0"/>
              <a:t>  п</a:t>
            </a:r>
            <a:r>
              <a:rPr lang="en-US" sz="2000" dirty="0"/>
              <a:t>p</a:t>
            </a:r>
            <a:r>
              <a:rPr lang="uk-UA" sz="2000" dirty="0" err="1"/>
              <a:t>ек</a:t>
            </a:r>
            <a:r>
              <a:rPr lang="en-US" sz="2000" dirty="0"/>
              <a:t>p</a:t>
            </a:r>
            <a:r>
              <a:rPr lang="uk-UA" sz="2000" dirty="0" err="1"/>
              <a:t>асної</a:t>
            </a:r>
            <a:r>
              <a:rPr lang="uk-UA" sz="2000" dirty="0"/>
              <a:t>  повісті  стали і власні </a:t>
            </a:r>
            <a:r>
              <a:rPr lang="uk-UA" sz="2000" dirty="0" err="1"/>
              <a:t>спосте</a:t>
            </a:r>
            <a:r>
              <a:rPr lang="en-US" sz="2000" dirty="0"/>
              <a:t>p</a:t>
            </a:r>
            <a:r>
              <a:rPr lang="uk-UA" sz="2000" dirty="0" err="1"/>
              <a:t>еження</a:t>
            </a:r>
            <a:r>
              <a:rPr lang="uk-UA" sz="2000" dirty="0"/>
              <a:t>  Михайла Коцюбинського, і </a:t>
            </a:r>
            <a:r>
              <a:rPr lang="uk-UA" sz="2000" dirty="0" err="1"/>
              <a:t>моног</a:t>
            </a:r>
            <a:r>
              <a:rPr lang="en-US" sz="2000" dirty="0"/>
              <a:t>p</a:t>
            </a:r>
            <a:r>
              <a:rPr lang="uk-UA" sz="2000" dirty="0" err="1"/>
              <a:t>афії</a:t>
            </a:r>
            <a:r>
              <a:rPr lang="uk-UA" sz="2000" dirty="0"/>
              <a:t> Онищука А. та Шухевича В.,  </a:t>
            </a:r>
            <a:r>
              <a:rPr lang="uk-UA" sz="2000" dirty="0" err="1"/>
              <a:t>фолькло</a:t>
            </a:r>
            <a:r>
              <a:rPr lang="en-US" sz="2000" dirty="0"/>
              <a:t>p</a:t>
            </a:r>
            <a:r>
              <a:rPr lang="uk-UA" sz="2000" dirty="0"/>
              <a:t>ні </a:t>
            </a:r>
            <a:r>
              <a:rPr lang="uk-UA" sz="2000" dirty="0" err="1"/>
              <a:t>збі</a:t>
            </a:r>
            <a:r>
              <a:rPr lang="en-US" sz="2000" dirty="0"/>
              <a:t>p</a:t>
            </a:r>
            <a:r>
              <a:rPr lang="uk-UA" sz="2000" dirty="0" err="1"/>
              <a:t>ники</a:t>
            </a:r>
            <a:r>
              <a:rPr lang="uk-UA" sz="2000" dirty="0"/>
              <a:t> В.Гнатюка.</a:t>
            </a:r>
          </a:p>
          <a:p>
            <a:endParaRPr lang="uk-UA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2555776" y="3690113"/>
            <a:ext cx="3929909" cy="3137556"/>
          </a:xfrm>
        </p:spPr>
        <p:txBody>
          <a:bodyPr>
            <a:normAutofit/>
          </a:bodyPr>
          <a:lstStyle/>
          <a:p>
            <a:r>
              <a:rPr lang="uk-UA" sz="2000" dirty="0"/>
              <a:t>"Тіні  забутих  п</a:t>
            </a:r>
            <a:r>
              <a:rPr lang="en-US" sz="2000" dirty="0"/>
              <a:t>p</a:t>
            </a:r>
            <a:r>
              <a:rPr lang="uk-UA" sz="2000" dirty="0" err="1"/>
              <a:t>едків</a:t>
            </a:r>
            <a:r>
              <a:rPr lang="uk-UA" sz="2000" dirty="0"/>
              <a:t>"  дихають  на</a:t>
            </a:r>
            <a:r>
              <a:rPr lang="en-US" sz="2000" dirty="0"/>
              <a:t>p</a:t>
            </a:r>
            <a:r>
              <a:rPr lang="uk-UA" sz="2000" dirty="0"/>
              <a:t>одною  </a:t>
            </a:r>
            <a:r>
              <a:rPr lang="uk-UA" sz="2000" dirty="0" err="1"/>
              <a:t>тво</a:t>
            </a:r>
            <a:r>
              <a:rPr lang="en-US" sz="2000" dirty="0"/>
              <a:t>p</a:t>
            </a:r>
            <a:r>
              <a:rPr lang="uk-UA" sz="2000" dirty="0" err="1"/>
              <a:t>чістю</a:t>
            </a:r>
            <a:r>
              <a:rPr lang="uk-UA" sz="2000" dirty="0"/>
              <a:t>. </a:t>
            </a:r>
          </a:p>
          <a:p>
            <a:r>
              <a:rPr lang="uk-UA" sz="2000" dirty="0"/>
              <a:t>	Уже з </a:t>
            </a:r>
            <a:r>
              <a:rPr lang="uk-UA" sz="2000" dirty="0" err="1"/>
              <a:t>пе</a:t>
            </a:r>
            <a:r>
              <a:rPr lang="en-US" sz="2000" dirty="0"/>
              <a:t>p</a:t>
            </a:r>
            <a:r>
              <a:rPr lang="uk-UA" sz="2000" dirty="0" err="1"/>
              <a:t>ших</a:t>
            </a:r>
            <a:r>
              <a:rPr lang="uk-UA" sz="2000" dirty="0"/>
              <a:t> сто</a:t>
            </a:r>
            <a:r>
              <a:rPr lang="en-US" sz="2000" dirty="0"/>
              <a:t>p</a:t>
            </a:r>
            <a:r>
              <a:rPr lang="uk-UA" sz="2000" dirty="0" err="1"/>
              <a:t>інок</a:t>
            </a:r>
            <a:r>
              <a:rPr lang="uk-UA" sz="2000" dirty="0"/>
              <a:t> повісті </a:t>
            </a:r>
            <a:r>
              <a:rPr lang="uk-UA" sz="2000" dirty="0" err="1"/>
              <a:t>пот</a:t>
            </a:r>
            <a:r>
              <a:rPr lang="en-US" sz="2000" dirty="0"/>
              <a:t>p</a:t>
            </a:r>
            <a:r>
              <a:rPr lang="uk-UA" sz="2000" dirty="0" err="1"/>
              <a:t>апляємо</a:t>
            </a:r>
            <a:r>
              <a:rPr lang="uk-UA" sz="2000" dirty="0"/>
              <a:t> в </a:t>
            </a:r>
            <a:r>
              <a:rPr lang="uk-UA" sz="2000" dirty="0" err="1"/>
              <a:t>атмосфе</a:t>
            </a:r>
            <a:r>
              <a:rPr lang="en-US" sz="2000" dirty="0"/>
              <a:t>p</a:t>
            </a:r>
            <a:r>
              <a:rPr lang="uk-UA" sz="2000" dirty="0"/>
              <a:t>у</a:t>
            </a:r>
          </a:p>
          <a:p>
            <a:r>
              <a:rPr lang="uk-UA" sz="2000" dirty="0"/>
              <a:t> п</a:t>
            </a:r>
            <a:r>
              <a:rPr lang="en-US" sz="2000" dirty="0"/>
              <a:t>p</a:t>
            </a:r>
            <a:r>
              <a:rPr lang="uk-UA" sz="2000" dirty="0" err="1"/>
              <a:t>адавніх</a:t>
            </a:r>
            <a:r>
              <a:rPr lang="uk-UA" sz="2000" dirty="0"/>
              <a:t> </a:t>
            </a:r>
            <a:r>
              <a:rPr lang="uk-UA" sz="2000" dirty="0" err="1"/>
              <a:t>ві</a:t>
            </a:r>
            <a:r>
              <a:rPr lang="en-US" sz="2000" dirty="0"/>
              <a:t>p</a:t>
            </a:r>
            <a:r>
              <a:rPr lang="uk-UA" sz="2000" dirty="0" err="1"/>
              <a:t>увань</a:t>
            </a:r>
            <a:r>
              <a:rPr lang="uk-UA" sz="2000" dirty="0"/>
              <a:t> гуцулів  у  </a:t>
            </a:r>
            <a:r>
              <a:rPr lang="uk-UA" sz="2000" dirty="0" err="1"/>
              <a:t>доб</a:t>
            </a:r>
            <a:r>
              <a:rPr lang="en-US" sz="2000" dirty="0"/>
              <a:t>p</a:t>
            </a:r>
            <a:r>
              <a:rPr lang="uk-UA" sz="2000" dirty="0"/>
              <a:t>і </a:t>
            </a:r>
            <a:r>
              <a:rPr lang="uk-UA" sz="2000" dirty="0" err="1"/>
              <a:t>і</a:t>
            </a:r>
            <a:r>
              <a:rPr lang="uk-UA" sz="2000" dirty="0"/>
              <a:t> злі сили.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466065"/>
            <a:ext cx="2422251" cy="33232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5421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11560" y="476672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2400" dirty="0" smtClean="0">
                <a:solidFill>
                  <a:schemeClr val="tx2">
                    <a:lumMod val="75000"/>
                  </a:schemeClr>
                </a:solidFill>
              </a:rPr>
              <a:t>Тема повісті</a:t>
            </a:r>
            <a:r>
              <a:rPr lang="uk-UA" dirty="0" smtClean="0"/>
              <a:t>: </a:t>
            </a:r>
            <a:r>
              <a:rPr lang="uk-UA" sz="2000" dirty="0" smtClean="0"/>
              <a:t>зображення гуцулів, їхніх звичаїв, побуту, фольклору; показ єдності людини і світу природи.</a:t>
            </a:r>
            <a:endParaRPr lang="uk-UA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403648" y="1553890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err="1" smtClean="0">
                <a:solidFill>
                  <a:schemeClr val="tx2">
                    <a:lumMod val="75000"/>
                  </a:schemeClr>
                </a:solidFill>
              </a:rPr>
              <a:t>Ідея</a:t>
            </a:r>
            <a:r>
              <a:rPr lang="ru-RU" dirty="0" smtClean="0"/>
              <a:t>: </a:t>
            </a:r>
            <a:r>
              <a:rPr lang="ru-RU" sz="2000" dirty="0" err="1" smtClean="0"/>
              <a:t>гімн</a:t>
            </a:r>
            <a:r>
              <a:rPr lang="ru-RU" sz="2000" dirty="0" smtClean="0"/>
              <a:t> </a:t>
            </a:r>
            <a:r>
              <a:rPr lang="ru-RU" sz="2000" dirty="0" err="1" smtClean="0"/>
              <a:t>природі</a:t>
            </a:r>
            <a:r>
              <a:rPr lang="ru-RU" sz="2000" dirty="0" smtClean="0"/>
              <a:t>, </a:t>
            </a:r>
            <a:r>
              <a:rPr lang="ru-RU" sz="2000" dirty="0" err="1" smtClean="0"/>
              <a:t>чистоті</a:t>
            </a:r>
            <a:r>
              <a:rPr lang="ru-RU" sz="2000" dirty="0" smtClean="0"/>
              <a:t> </a:t>
            </a:r>
            <a:r>
              <a:rPr lang="ru-RU" sz="2000" dirty="0" err="1" smtClean="0"/>
              <a:t>людських</a:t>
            </a:r>
            <a:r>
              <a:rPr lang="ru-RU" sz="2000" dirty="0" smtClean="0"/>
              <a:t> </a:t>
            </a:r>
            <a:r>
              <a:rPr lang="ru-RU" sz="2000" dirty="0" err="1" smtClean="0"/>
              <a:t>взаємин</a:t>
            </a:r>
            <a:r>
              <a:rPr lang="ru-RU" sz="2000" dirty="0" smtClean="0"/>
              <a:t> і </a:t>
            </a:r>
            <a:r>
              <a:rPr lang="ru-RU" sz="2000" dirty="0" err="1" smtClean="0"/>
              <a:t>почуттів</a:t>
            </a:r>
            <a:r>
              <a:rPr lang="ru-RU" sz="2000" dirty="0" smtClean="0"/>
              <a:t>, </a:t>
            </a:r>
            <a:r>
              <a:rPr lang="ru-RU" sz="2000" dirty="0" err="1" smtClean="0"/>
              <a:t>засудження</a:t>
            </a:r>
            <a:r>
              <a:rPr lang="ru-RU" sz="2000" dirty="0" smtClean="0"/>
              <a:t> бездуховного </a:t>
            </a:r>
            <a:r>
              <a:rPr lang="ru-RU" sz="2000" dirty="0" err="1" smtClean="0"/>
              <a:t>життя</a:t>
            </a:r>
            <a:r>
              <a:rPr lang="ru-RU" sz="2000" dirty="0" smtClean="0"/>
              <a:t>, </a:t>
            </a:r>
            <a:r>
              <a:rPr lang="ru-RU" sz="2000" dirty="0" err="1" smtClean="0"/>
              <a:t>обмеженого</a:t>
            </a:r>
            <a:r>
              <a:rPr lang="ru-RU" sz="2000" dirty="0" smtClean="0"/>
              <a:t> </a:t>
            </a:r>
            <a:r>
              <a:rPr lang="ru-RU" sz="2000" dirty="0" err="1" smtClean="0"/>
              <a:t>дрібними</a:t>
            </a:r>
            <a:r>
              <a:rPr lang="ru-RU" sz="2000" dirty="0" smtClean="0"/>
              <a:t> потребами й </a:t>
            </a:r>
            <a:r>
              <a:rPr lang="ru-RU" sz="2000" dirty="0" err="1" smtClean="0"/>
              <a:t>інтересами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715984" y="2940913"/>
            <a:ext cx="19473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dirty="0" smtClean="0">
                <a:solidFill>
                  <a:schemeClr val="tx2">
                    <a:lumMod val="75000"/>
                  </a:schemeClr>
                </a:solidFill>
              </a:rPr>
              <a:t>Конфлікт твору:</a:t>
            </a:r>
            <a:endParaRPr lang="uk-UA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47664" y="350100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 smtClean="0"/>
              <a:t>Між</a:t>
            </a:r>
            <a:r>
              <a:rPr lang="ru-RU" dirty="0" smtClean="0"/>
              <a:t> родами (</a:t>
            </a:r>
            <a:r>
              <a:rPr lang="ru-RU" dirty="0" err="1" smtClean="0"/>
              <a:t>Палійчуки</a:t>
            </a:r>
            <a:r>
              <a:rPr lang="ru-RU" dirty="0" smtClean="0"/>
              <a:t> - </a:t>
            </a:r>
            <a:r>
              <a:rPr lang="ru-RU" dirty="0" err="1" smtClean="0"/>
              <a:t>Гутенюки</a:t>
            </a:r>
            <a:r>
              <a:rPr lang="ru-RU" dirty="0" smtClean="0"/>
              <a:t>) – </a:t>
            </a:r>
            <a:r>
              <a:rPr lang="ru-RU" dirty="0" err="1" smtClean="0"/>
              <a:t>Іван</a:t>
            </a:r>
            <a:r>
              <a:rPr lang="ru-RU" dirty="0" smtClean="0"/>
              <a:t> – </a:t>
            </a:r>
            <a:r>
              <a:rPr lang="ru-RU" dirty="0" err="1" smtClean="0"/>
              <a:t>кохання</a:t>
            </a:r>
            <a:r>
              <a:rPr lang="ru-RU" dirty="0" smtClean="0"/>
              <a:t> – </a:t>
            </a:r>
            <a:r>
              <a:rPr lang="ru-RU" dirty="0" err="1" smtClean="0"/>
              <a:t>Марічка</a:t>
            </a:r>
            <a:r>
              <a:rPr lang="ru-RU" dirty="0" smtClean="0"/>
              <a:t>;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547664" y="422108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 smtClean="0"/>
              <a:t>Людини</a:t>
            </a:r>
            <a:r>
              <a:rPr lang="ru-RU" dirty="0" smtClean="0"/>
              <a:t> з дикою  </a:t>
            </a:r>
            <a:r>
              <a:rPr lang="ru-RU" dirty="0" err="1" smtClean="0"/>
              <a:t>гірською</a:t>
            </a:r>
            <a:r>
              <a:rPr lang="ru-RU" dirty="0" smtClean="0"/>
              <a:t> природою</a:t>
            </a:r>
          </a:p>
          <a:p>
            <a:r>
              <a:rPr lang="ru-RU" dirty="0" smtClean="0"/>
              <a:t>(</a:t>
            </a:r>
            <a:r>
              <a:rPr lang="ru-RU" dirty="0" err="1" smtClean="0"/>
              <a:t>Іван</a:t>
            </a:r>
            <a:r>
              <a:rPr lang="ru-RU" dirty="0" smtClean="0"/>
              <a:t> – </a:t>
            </a:r>
            <a:r>
              <a:rPr lang="ru-RU" dirty="0" err="1" smtClean="0"/>
              <a:t>Чугайстир</a:t>
            </a:r>
            <a:r>
              <a:rPr lang="ru-RU" dirty="0" smtClean="0"/>
              <a:t>).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519815" y="4955229"/>
            <a:ext cx="48883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 smtClean="0"/>
              <a:t>Людини</a:t>
            </a:r>
            <a:r>
              <a:rPr lang="ru-RU" dirty="0" smtClean="0"/>
              <a:t> </a:t>
            </a:r>
            <a:r>
              <a:rPr lang="ru-RU" dirty="0" err="1" smtClean="0"/>
              <a:t>із</a:t>
            </a:r>
            <a:r>
              <a:rPr lang="ru-RU" dirty="0" smtClean="0"/>
              <a:t> </a:t>
            </a:r>
            <a:r>
              <a:rPr lang="ru-RU" dirty="0" err="1" smtClean="0"/>
              <a:t>власним</a:t>
            </a:r>
            <a:r>
              <a:rPr lang="ru-RU" dirty="0" smtClean="0"/>
              <a:t> “ я” (</a:t>
            </a:r>
            <a:r>
              <a:rPr lang="ru-RU" dirty="0" err="1" smtClean="0"/>
              <a:t>роздвоєність</a:t>
            </a:r>
            <a:r>
              <a:rPr lang="ru-RU" dirty="0" smtClean="0"/>
              <a:t> </a:t>
            </a:r>
            <a:r>
              <a:rPr lang="ru-RU" dirty="0" err="1" smtClean="0"/>
              <a:t>Івана</a:t>
            </a:r>
            <a:r>
              <a:rPr lang="ru-RU" dirty="0" smtClean="0"/>
              <a:t>).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541513" y="5430681"/>
            <a:ext cx="31134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 smtClean="0"/>
              <a:t>Побутовий (</a:t>
            </a:r>
            <a:r>
              <a:rPr lang="uk-UA" dirty="0" err="1" smtClean="0"/>
              <a:t>Іван-Палагна</a:t>
            </a:r>
            <a:r>
              <a:rPr lang="uk-UA" dirty="0" smtClean="0"/>
              <a:t>).</a:t>
            </a:r>
            <a:endParaRPr lang="uk-UA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547664" y="581641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 smtClean="0"/>
              <a:t>Людини</a:t>
            </a:r>
            <a:r>
              <a:rPr lang="ru-RU" dirty="0" smtClean="0"/>
              <a:t> з </a:t>
            </a:r>
            <a:r>
              <a:rPr lang="ru-RU" dirty="0" err="1" smtClean="0"/>
              <a:t>людським</a:t>
            </a:r>
            <a:r>
              <a:rPr lang="ru-RU" dirty="0" smtClean="0"/>
              <a:t> </a:t>
            </a:r>
            <a:r>
              <a:rPr lang="ru-RU" dirty="0" err="1" smtClean="0"/>
              <a:t>буттям</a:t>
            </a:r>
            <a:r>
              <a:rPr lang="ru-RU" dirty="0" smtClean="0"/>
              <a:t> </a:t>
            </a:r>
          </a:p>
          <a:p>
            <a:r>
              <a:rPr lang="ru-RU" dirty="0" smtClean="0"/>
              <a:t>(</a:t>
            </a:r>
            <a:r>
              <a:rPr lang="ru-RU" dirty="0" err="1" smtClean="0"/>
              <a:t>Іван</a:t>
            </a:r>
            <a:r>
              <a:rPr lang="ru-RU" dirty="0" smtClean="0"/>
              <a:t> – смерть)</a:t>
            </a:r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244" y="0"/>
            <a:ext cx="3520413" cy="2636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9450" y="4724400"/>
            <a:ext cx="172561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392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476672"/>
            <a:ext cx="4896544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“Іванові не довелося загинути разом з коханою. </a:t>
            </a:r>
          </a:p>
          <a:p>
            <a:r>
              <a:rPr lang="uk-UA" dirty="0" smtClean="0"/>
              <a:t>	Він залишається на землі – він навіть переживає плотську низьку любов до іншої жінки. Але поезія, що жила в ньому, не може примиритися з цим. Він хоче доброї і благотворної пристрасті – тої, яка осяває людину як натхнення, благодать.</a:t>
            </a:r>
          </a:p>
          <a:p>
            <a:r>
              <a:rPr lang="uk-UA" dirty="0" smtClean="0"/>
              <a:t>Хоче близькості в єдності з коханою. Як Ромео, чи </a:t>
            </a:r>
            <a:r>
              <a:rPr lang="uk-UA" dirty="0" err="1" smtClean="0"/>
              <a:t>Трістан</a:t>
            </a:r>
            <a:r>
              <a:rPr lang="uk-UA" dirty="0" smtClean="0"/>
              <a:t>, чи </a:t>
            </a:r>
            <a:r>
              <a:rPr lang="uk-UA" dirty="0" err="1" smtClean="0"/>
              <a:t>Ферхад</a:t>
            </a:r>
            <a:r>
              <a:rPr lang="uk-UA" dirty="0" smtClean="0"/>
              <a:t>.</a:t>
            </a:r>
          </a:p>
          <a:p>
            <a:r>
              <a:rPr lang="uk-UA" dirty="0" smtClean="0"/>
              <a:t> 	І тому порятунок для Івана – у смерті, в небутті. Тільки там, за межею присутності, він бачить можливість злитися зі своєю коханою і музою. </a:t>
            </a:r>
          </a:p>
          <a:p>
            <a:r>
              <a:rPr lang="uk-UA" dirty="0" smtClean="0"/>
              <a:t>	Схожий мотив народжувався в багатьох народів, і в цій темі, звичайно ж, є інтернаціональне звучання. Ми відкрили для себе Карпати не як етнографічний матеріал. 	Любов, відчай, самотність, смерть – ось фрески з життя людини, які ми створювали.»    </a:t>
            </a:r>
          </a:p>
          <a:p>
            <a:endParaRPr lang="uk-UA" dirty="0"/>
          </a:p>
          <a:p>
            <a:r>
              <a:rPr lang="uk-UA" dirty="0" smtClean="0"/>
              <a:t>                                                Сергій Параджанов</a:t>
            </a:r>
            <a:endParaRPr lang="uk-UA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76672"/>
            <a:ext cx="3505200" cy="254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212976"/>
            <a:ext cx="1871663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653136"/>
            <a:ext cx="1798637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5450026"/>
            <a:ext cx="1750627" cy="1253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8453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55976" y="1556666"/>
            <a:ext cx="4572000" cy="3970318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Любов і краса – це ті діаманти, які він вишліфовував із непоказних камінчиків та заховував у вічний скарб нашої національної культури.</a:t>
            </a:r>
          </a:p>
          <a:p>
            <a:endParaRPr lang="uk-UA" sz="28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r>
              <a:rPr lang="uk-UA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     Володимир Гнатюк</a:t>
            </a:r>
            <a:endParaRPr lang="uk-UA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92696"/>
            <a:ext cx="3328764" cy="52594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94222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63963" y="94271"/>
            <a:ext cx="3422483" cy="1534530"/>
          </a:xfrm>
        </p:spPr>
        <p:txBody>
          <a:bodyPr/>
          <a:lstStyle/>
          <a:p>
            <a:r>
              <a:rPr lang="uk-UA" dirty="0" smtClean="0"/>
              <a:t>Життєвий шлях</a:t>
            </a:r>
            <a:endParaRPr lang="uk-UA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-315416"/>
            <a:ext cx="4015776" cy="6623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72313"/>
            <a:ext cx="2679409" cy="3876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788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Батьки</a:t>
            </a:r>
            <a:endParaRPr lang="uk-UA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47802" y="2239963"/>
            <a:ext cx="2679645" cy="387667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Объект 9"/>
          <p:cNvSpPr>
            <a:spLocks noGrp="1"/>
          </p:cNvSpPr>
          <p:nvPr>
            <p:ph sz="quarter" idx="14"/>
          </p:nvPr>
        </p:nvSpPr>
        <p:spPr>
          <a:xfrm>
            <a:off x="4572000" y="1628800"/>
            <a:ext cx="3863726" cy="493776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ru-RU" sz="2400" b="1" dirty="0" smtClean="0"/>
          </a:p>
          <a:p>
            <a:pPr marL="0" indent="0" algn="ctr">
              <a:buNone/>
            </a:pPr>
            <a:r>
              <a:rPr lang="ru-RU" sz="2400" b="1" dirty="0" smtClean="0"/>
              <a:t>Г</a:t>
            </a:r>
            <a:r>
              <a:rPr lang="uk-UA" sz="2400" b="1" dirty="0" err="1" smtClean="0"/>
              <a:t>ликерія</a:t>
            </a:r>
            <a:r>
              <a:rPr lang="uk-UA" sz="2400" b="1" dirty="0" smtClean="0"/>
              <a:t> Максимівна Абаз</a:t>
            </a:r>
          </a:p>
          <a:p>
            <a:pPr marL="0" indent="0">
              <a:buNone/>
            </a:pPr>
            <a:endParaRPr lang="uk-UA" sz="2400" dirty="0" smtClean="0"/>
          </a:p>
          <a:p>
            <a:pPr algn="ctr"/>
            <a:r>
              <a:rPr lang="uk-UA" sz="2200" dirty="0" smtClean="0"/>
              <a:t>Мати відзначалась лагідною вдачею і сердечністю, любила літературу, мистецтво й природу. </a:t>
            </a:r>
          </a:p>
          <a:p>
            <a:pPr marL="342900" indent="-342900" algn="ctr"/>
            <a:r>
              <a:rPr lang="uk-UA" sz="2200" dirty="0" smtClean="0"/>
              <a:t>Під впливом матері у хлопчика рано </a:t>
            </a:r>
            <a:r>
              <a:rPr lang="uk-UA" sz="2200" dirty="0" err="1" smtClean="0"/>
              <a:t>розвинувся</a:t>
            </a:r>
            <a:r>
              <a:rPr lang="uk-UA" sz="2200" dirty="0" smtClean="0"/>
              <a:t> інтерес до читання. У 9-10 років сам почав складати пісні на зразок народних.</a:t>
            </a:r>
          </a:p>
          <a:p>
            <a:pPr marL="0" indent="0">
              <a:buNone/>
            </a:pP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941018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Батьки</a:t>
            </a:r>
            <a:endParaRPr lang="uk-UA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40292" y="2257894"/>
            <a:ext cx="2694666" cy="384081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>
            <a:normAutofit fontScale="92500" lnSpcReduction="20000"/>
          </a:bodyPr>
          <a:lstStyle/>
          <a:p>
            <a:endParaRPr lang="uk-UA" dirty="0" smtClean="0"/>
          </a:p>
          <a:p>
            <a:pPr marL="0" indent="0" algn="ctr">
              <a:buNone/>
            </a:pPr>
            <a:r>
              <a:rPr lang="uk-UA" sz="2800" dirty="0"/>
              <a:t>Михайло Матвійович</a:t>
            </a:r>
          </a:p>
          <a:p>
            <a:pPr marL="342900" indent="-342900"/>
            <a:endParaRPr lang="uk-UA" dirty="0" smtClean="0"/>
          </a:p>
          <a:p>
            <a:pPr marL="342900" indent="-342900" algn="ctr"/>
            <a:r>
              <a:rPr lang="uk-UA" sz="2800" dirty="0" smtClean="0"/>
              <a:t>Батько був чоловіком добрим, чесним, непримиренним до неправди і кривд, чинних начальством, тому й доводилось йому часто міняти місце роботи. </a:t>
            </a:r>
          </a:p>
          <a:p>
            <a:pPr marL="342900" indent="-342900"/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283475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Навчання</a:t>
            </a:r>
            <a:endParaRPr lang="uk-UA" dirty="0"/>
          </a:p>
        </p:txBody>
      </p:sp>
      <p:sp>
        <p:nvSpPr>
          <p:cNvPr id="6" name="Подзаголовок 5"/>
          <p:cNvSpPr>
            <a:spLocks noGrp="1"/>
          </p:cNvSpPr>
          <p:nvPr>
            <p:ph type="body" idx="4294967295"/>
          </p:nvPr>
        </p:nvSpPr>
        <p:spPr>
          <a:xfrm>
            <a:off x="611561" y="2348880"/>
            <a:ext cx="7848871" cy="4104308"/>
          </a:xfrm>
        </p:spPr>
        <p:txBody>
          <a:bodyPr>
            <a:norm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uk-UA" dirty="0"/>
              <a:t>Навчаючись у Барській початковій школі (1875-1876 рр.) та </a:t>
            </a:r>
            <a:r>
              <a:rPr lang="uk-UA" dirty="0" err="1"/>
              <a:t>Шаргородському</a:t>
            </a:r>
            <a:r>
              <a:rPr lang="uk-UA" dirty="0"/>
              <a:t> духовному училищі (1876-1880) М.Коцюбинський виділявся серед своїх однокласників умінням писати цікаві, оригінальні твори.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uk-UA" dirty="0"/>
              <a:t>По закінченні духовного училища через нестатки не зміг далі вчитися.(Після смерті батька  в 1886 році на нього лягли родинні турботи).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uk-UA" dirty="0"/>
              <a:t>Самоосвіта</a:t>
            </a:r>
          </a:p>
          <a:p>
            <a:pPr algn="ctr"/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576527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body" idx="4294967295"/>
          </p:nvPr>
        </p:nvSpPr>
        <p:spPr>
          <a:xfrm>
            <a:off x="251520" y="765175"/>
            <a:ext cx="8496944" cy="5832475"/>
          </a:xfrm>
        </p:spPr>
        <p:txBody>
          <a:bodyPr>
            <a:norm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uk-UA" dirty="0" smtClean="0"/>
              <a:t>У зв'язку зі смертю батька М.Коцюбинський змушений був узяти на себе всю відповідальність за родину. Заробляв на шматок хліба репетиторством. У 1886 р. готував дітей священика А.</a:t>
            </a:r>
            <a:r>
              <a:rPr lang="uk-UA" dirty="0" err="1" smtClean="0"/>
              <a:t>Мончинського</a:t>
            </a:r>
            <a:r>
              <a:rPr lang="uk-UA" dirty="0" smtClean="0"/>
              <a:t> в </a:t>
            </a:r>
            <a:r>
              <a:rPr lang="uk-UA" dirty="0" err="1" smtClean="0"/>
              <a:t>с.Михайлівці</a:t>
            </a:r>
            <a:r>
              <a:rPr lang="uk-UA" dirty="0" smtClean="0"/>
              <a:t> </a:t>
            </a:r>
            <a:r>
              <a:rPr lang="uk-UA" dirty="0" err="1" smtClean="0"/>
              <a:t>Шаргородського</a:t>
            </a:r>
            <a:r>
              <a:rPr lang="uk-UA" dirty="0" smtClean="0"/>
              <a:t> району до вступних екзаменів у середню школу, був домашнім учителем у родин відомих вінничан, етнографа Ц.</a:t>
            </a:r>
            <a:r>
              <a:rPr lang="uk-UA" dirty="0" err="1" smtClean="0"/>
              <a:t>Неймана</a:t>
            </a:r>
            <a:r>
              <a:rPr lang="uk-UA" dirty="0" smtClean="0"/>
              <a:t>.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uk-UA" dirty="0" smtClean="0"/>
              <a:t>1888 р. його обрали гласним Вінницької міської думи. У червні 1890 р. побував у Львові, де познайомився з І.Франком, М.Павликом, з видавцями й редакторами тамтешніх журналів і газет. Того ж року здійснив подорож у Канів, де уклонився могилі Т.Шевченка, а </a:t>
            </a:r>
            <a:r>
              <a:rPr lang="uk-UA" dirty="0" err="1" smtClean="0"/>
              <a:t>наступного-</a:t>
            </a:r>
            <a:r>
              <a:rPr lang="uk-UA" dirty="0" smtClean="0"/>
              <a:t> при Вінницькому реальному училищі - склав екзамен на звання народного учителя. 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97931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4000" dirty="0" smtClean="0"/>
              <a:t>Праця</a:t>
            </a:r>
            <a:endParaRPr lang="uk-UA" sz="4000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85000" lnSpcReduction="10000"/>
          </a:bodyPr>
          <a:lstStyle/>
          <a:p>
            <a:pPr algn="ctr"/>
            <a:r>
              <a:rPr lang="uk-UA" sz="2400" dirty="0"/>
              <a:t>З 16 років  був у складі Одеської філоксерної комісії, яка боролася зі шкідником  винограду — філоксерою. Працює  в </a:t>
            </a:r>
            <a:r>
              <a:rPr lang="uk-UA" sz="2400" dirty="0" err="1"/>
              <a:t>Бесарабії</a:t>
            </a:r>
            <a:r>
              <a:rPr lang="uk-UA" sz="2400" dirty="0"/>
              <a:t> і </a:t>
            </a:r>
            <a:r>
              <a:rPr lang="uk-UA" sz="2400" dirty="0" smtClean="0"/>
              <a:t>Криму.</a:t>
            </a:r>
          </a:p>
          <a:p>
            <a:endParaRPr lang="uk-UA" sz="2400" dirty="0"/>
          </a:p>
          <a:p>
            <a:endParaRPr lang="uk-UA" sz="2400" dirty="0"/>
          </a:p>
          <a:p>
            <a:r>
              <a:rPr lang="vi-VN" i="1" dirty="0">
                <a:solidFill>
                  <a:schemeClr val="tx2">
                    <a:lumMod val="75000"/>
                  </a:schemeClr>
                </a:solidFill>
              </a:rPr>
              <a:t>Філоксе́ра (</a:t>
            </a:r>
            <a:r>
              <a:rPr lang="en-US" i="1" dirty="0" err="1">
                <a:solidFill>
                  <a:schemeClr val="tx2">
                    <a:lumMod val="75000"/>
                  </a:schemeClr>
                </a:solidFill>
              </a:rPr>
              <a:t>Daktulosphaira</a:t>
            </a:r>
            <a:r>
              <a:rPr lang="en-US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i="1" dirty="0" err="1">
                <a:solidFill>
                  <a:schemeClr val="tx2">
                    <a:lumMod val="75000"/>
                  </a:schemeClr>
                </a:solidFill>
              </a:rPr>
              <a:t>vitifoliae</a:t>
            </a:r>
            <a:r>
              <a:rPr lang="en-US" i="1" dirty="0">
                <a:solidFill>
                  <a:schemeClr val="tx2">
                    <a:lumMod val="75000"/>
                  </a:schemeClr>
                </a:solidFill>
              </a:rPr>
              <a:t>) — </a:t>
            </a:r>
            <a:r>
              <a:rPr lang="vi-VN" i="1" dirty="0">
                <a:solidFill>
                  <a:schemeClr val="tx2">
                    <a:lumMod val="75000"/>
                  </a:schemeClr>
                </a:solidFill>
              </a:rPr>
              <a:t>коренева попелиця із ряду рівнокрилих, що вражає листя і кореневу систему винограду.</a:t>
            </a:r>
          </a:p>
          <a:p>
            <a:endParaRPr lang="uk-UA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14"/>
          </p:nvPr>
        </p:nvSpPr>
        <p:spPr/>
        <p:txBody>
          <a:bodyPr>
            <a:normAutofit fontScale="92500" lnSpcReduction="10000"/>
          </a:bodyPr>
          <a:lstStyle/>
          <a:p>
            <a:pPr algn="ctr"/>
            <a:r>
              <a:rPr lang="uk-UA" sz="2800" dirty="0" smtClean="0"/>
              <a:t>Робота в селах Бессарабії дала йому матеріал для написання циклу молдавських оповідань: «Для загального добра», «</a:t>
            </a:r>
            <a:r>
              <a:rPr lang="uk-UA" sz="2800" dirty="0" err="1" smtClean="0"/>
              <a:t>Пе-Коптьор</a:t>
            </a:r>
            <a:r>
              <a:rPr lang="uk-UA" sz="2800" dirty="0" smtClean="0"/>
              <a:t>», «Дорогою </a:t>
            </a:r>
            <a:r>
              <a:rPr lang="uk-UA" sz="2800" dirty="0"/>
              <a:t>ціною», «</a:t>
            </a:r>
            <a:r>
              <a:rPr lang="uk-UA" sz="2800" dirty="0" err="1"/>
              <a:t>Ціпов’яз</a:t>
            </a:r>
            <a:r>
              <a:rPr lang="uk-UA" sz="2800" dirty="0" smtClean="0"/>
              <a:t>».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623775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вердый переплет">
  <a:themeElements>
    <a:clrScheme name="Твердый переплет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166</TotalTime>
  <Words>1512</Words>
  <Application>Microsoft Office PowerPoint</Application>
  <PresentationFormat>Экран (4:3)</PresentationFormat>
  <Paragraphs>134</Paragraphs>
  <Slides>34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Твердый переплет</vt:lpstr>
      <vt:lpstr>Михайло Коцюбинський</vt:lpstr>
      <vt:lpstr>Михайло Коцюбинський(1864 - 1913) </vt:lpstr>
      <vt:lpstr>Презентация PowerPoint</vt:lpstr>
      <vt:lpstr>Життєвий шлях</vt:lpstr>
      <vt:lpstr>Батьки</vt:lpstr>
      <vt:lpstr>Батьки</vt:lpstr>
      <vt:lpstr>Навчання</vt:lpstr>
      <vt:lpstr>Презентация PowerPoint</vt:lpstr>
      <vt:lpstr>Праця</vt:lpstr>
      <vt:lpstr>Праця</vt:lpstr>
      <vt:lpstr>Родина Коцюбинського</vt:lpstr>
      <vt:lpstr>Творчий шлях</vt:lpstr>
      <vt:lpstr>Перше оповідання-  «Андрій Соловейко, або Вченіє світ, а невченіє тьма».</vt:lpstr>
      <vt:lpstr>Ілюстрації до дитячих творів</vt:lpstr>
      <vt:lpstr>Презентация PowerPoint</vt:lpstr>
      <vt:lpstr>Презентация PowerPoint</vt:lpstr>
      <vt:lpstr>Презентация PowerPoint</vt:lpstr>
      <vt:lpstr>Видання твору  «Дорогою ціною»</vt:lpstr>
      <vt:lpstr>Презентация PowerPoint</vt:lpstr>
      <vt:lpstr>Презентация PowerPoint</vt:lpstr>
      <vt:lpstr>Музей М.М.Коцюбинського у Чернігові</vt:lpstr>
      <vt:lpstr>«Intermezzo»</vt:lpstr>
      <vt:lpstr>Історія написання</vt:lpstr>
      <vt:lpstr>Назва й жанр</vt:lpstr>
      <vt:lpstr>Дійові особи</vt:lpstr>
      <vt:lpstr>Презентация PowerPoint</vt:lpstr>
      <vt:lpstr>Презентация PowerPoint</vt:lpstr>
      <vt:lpstr>«Тіні забутих предків»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*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Михайло Коцюбинський</dc:title>
  <dc:creator>Лізет</dc:creator>
  <cp:lastModifiedBy>Лізет</cp:lastModifiedBy>
  <cp:revision>16</cp:revision>
  <dcterms:created xsi:type="dcterms:W3CDTF">2014-02-04T00:12:19Z</dcterms:created>
  <dcterms:modified xsi:type="dcterms:W3CDTF">2014-02-04T02:58:25Z</dcterms:modified>
</cp:coreProperties>
</file>