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0FB9-74EB-4721-A1B1-BF7069AFB7DE}" type="datetimeFigureOut">
              <a:rPr lang="uk-UA" smtClean="0"/>
              <a:t>06.10.2014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460F-8C7A-4AB9-81A0-7CBFDBCA8D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0FB9-74EB-4721-A1B1-BF7069AFB7DE}" type="datetimeFigureOut">
              <a:rPr lang="uk-UA" smtClean="0"/>
              <a:t>06.10.2014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460F-8C7A-4AB9-81A0-7CBFDBCA8D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0FB9-74EB-4721-A1B1-BF7069AFB7DE}" type="datetimeFigureOut">
              <a:rPr lang="uk-UA" smtClean="0"/>
              <a:t>06.10.2014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460F-8C7A-4AB9-81A0-7CBFDBCA8D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0FB9-74EB-4721-A1B1-BF7069AFB7DE}" type="datetimeFigureOut">
              <a:rPr lang="uk-UA" smtClean="0"/>
              <a:t>06.10.2014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460F-8C7A-4AB9-81A0-7CBFDBCA8D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0FB9-74EB-4721-A1B1-BF7069AFB7DE}" type="datetimeFigureOut">
              <a:rPr lang="uk-UA" smtClean="0"/>
              <a:t>06.10.2014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460F-8C7A-4AB9-81A0-7CBFDBCA8D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0FB9-74EB-4721-A1B1-BF7069AFB7DE}" type="datetimeFigureOut">
              <a:rPr lang="uk-UA" smtClean="0"/>
              <a:t>06.10.2014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460F-8C7A-4AB9-81A0-7CBFDBCA8D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0FB9-74EB-4721-A1B1-BF7069AFB7DE}" type="datetimeFigureOut">
              <a:rPr lang="uk-UA" smtClean="0"/>
              <a:t>06.10.2014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460F-8C7A-4AB9-81A0-7CBFDBCA8D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0FB9-74EB-4721-A1B1-BF7069AFB7DE}" type="datetimeFigureOut">
              <a:rPr lang="uk-UA" smtClean="0"/>
              <a:t>06.10.2014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460F-8C7A-4AB9-81A0-7CBFDBCA8D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0FB9-74EB-4721-A1B1-BF7069AFB7DE}" type="datetimeFigureOut">
              <a:rPr lang="uk-UA" smtClean="0"/>
              <a:t>06.10.2014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460F-8C7A-4AB9-81A0-7CBFDBCA8D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0FB9-74EB-4721-A1B1-BF7069AFB7DE}" type="datetimeFigureOut">
              <a:rPr lang="uk-UA" smtClean="0"/>
              <a:t>06.10.2014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460F-8C7A-4AB9-81A0-7CBFDBCA8D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0FB9-74EB-4721-A1B1-BF7069AFB7DE}" type="datetimeFigureOut">
              <a:rPr lang="uk-UA" smtClean="0"/>
              <a:t>06.10.2014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460F-8C7A-4AB9-81A0-7CBFDBCA8D8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E0FB9-74EB-4721-A1B1-BF7069AFB7DE}" type="datetimeFigureOut">
              <a:rPr lang="uk-UA" smtClean="0"/>
              <a:t>06.10.2014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B460F-8C7A-4AB9-81A0-7CBFDBCA8D8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1%80%D0%B0%D0%BD%D0%BA%D0%BE_%D0%86%D0%B2%D0%B0%D0%BD_%D0%AF%D0%BA%D0%BE%D0%B2%D0%B8%D1%87" TargetMode="External"/><Relationship Id="rId2" Type="http://schemas.openxmlformats.org/officeDocument/2006/relationships/hyperlink" Target="http://uk.wikipedia.org/wiki/%D0%92%D0%B8%D0%BD%D0%BD%D0%B8%D1%87%D0%B5%D0%BD%D0%BA%D0%BE_%D0%92%D0%BE%D0%BB%D0%BE%D0%B4%D0%B8%D0%BC%D0%B8%D1%80_%D0%9A%D0%B8%D1%80%D0%B8%D0%BB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E%D0%BB%D0%B5%D0%BA%D1%81%D0%B0%D0%BD%D0%B4%D1%80_%D0%9E%D0%BB%D0%B5%D1%81%D1%8C" TargetMode="External"/><Relationship Id="rId4" Type="http://schemas.openxmlformats.org/officeDocument/2006/relationships/hyperlink" Target="http://uk.wikipedia.org/wiki/%D0%9A%D0%BE%D1%86%D1%8E%D0%B1%D0%B8%D0%BD%D1%81%D1%8C%D0%BA%D0%B8%D0%B9_%D0%9C%D0%B8%D1%85%D0%B0%D0%B9%D0%BB%D0%BE_%D0%9C%D0%B8%D1%85%D0%B0%D0%B9%D0%BB%D0%BE%D0%B2%D0%B8%D1%87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Розвиток української літератури на початку ХХ ст.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293096"/>
            <a:ext cx="2520280" cy="1584176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Виконали</a:t>
            </a:r>
          </a:p>
          <a:p>
            <a:r>
              <a:rPr lang="uk-UA" dirty="0">
                <a:solidFill>
                  <a:schemeClr val="tx1"/>
                </a:solidFill>
              </a:rPr>
              <a:t>л</a:t>
            </a:r>
            <a:r>
              <a:rPr lang="uk-UA" dirty="0" smtClean="0">
                <a:solidFill>
                  <a:schemeClr val="tx1"/>
                </a:solidFill>
              </a:rPr>
              <a:t>іцеїсти групи Е-2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Окрепкий</a:t>
            </a:r>
            <a:r>
              <a:rPr lang="uk-UA" dirty="0" smtClean="0">
                <a:solidFill>
                  <a:schemeClr val="tx1"/>
                </a:solidFill>
              </a:rPr>
              <a:t> Роман та </a:t>
            </a:r>
            <a:r>
              <a:rPr lang="uk-UA" dirty="0" err="1">
                <a:solidFill>
                  <a:schemeClr val="tx1"/>
                </a:solidFill>
              </a:rPr>
              <a:t>Л</a:t>
            </a:r>
            <a:r>
              <a:rPr lang="uk-UA" dirty="0" err="1" smtClean="0">
                <a:solidFill>
                  <a:schemeClr val="tx1"/>
                </a:solidFill>
              </a:rPr>
              <a:t>іщук</a:t>
            </a:r>
            <a:r>
              <a:rPr lang="uk-UA" dirty="0" smtClean="0">
                <a:solidFill>
                  <a:schemeClr val="tx1"/>
                </a:solidFill>
              </a:rPr>
              <a:t> Назарій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2606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Золочівський</a:t>
            </a:r>
            <a:r>
              <a:rPr lang="uk-UA" dirty="0" smtClean="0"/>
              <a:t> економічний ліцей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ам'ятник_М.М.Коцюбинському_у_Вінниц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60648"/>
            <a:ext cx="3241626" cy="4320480"/>
          </a:xfrm>
          <a:prstGeom prst="rect">
            <a:avLst/>
          </a:prstGeom>
        </p:spPr>
      </p:pic>
      <p:pic>
        <p:nvPicPr>
          <p:cNvPr id="6" name="Рисунок 5" descr="Могила_Михаила_Коцюбинск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3257143" cy="4402232"/>
          </a:xfrm>
          <a:prstGeom prst="rect">
            <a:avLst/>
          </a:prstGeom>
        </p:spPr>
      </p:pic>
      <p:pic>
        <p:nvPicPr>
          <p:cNvPr id="4" name="Содержимое 3" descr="800px-Kotsjubynskyj-2-2007-07-3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835696" y="3789040"/>
            <a:ext cx="4034301" cy="2692896"/>
          </a:xfrm>
        </p:spPr>
      </p:pic>
      <p:sp>
        <p:nvSpPr>
          <p:cNvPr id="7" name="TextBox 6"/>
          <p:cNvSpPr txBox="1"/>
          <p:nvPr/>
        </p:nvSpPr>
        <p:spPr>
          <a:xfrm>
            <a:off x="6156176" y="472514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Пам’ятник М. Коцюбинському у Вінниці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72514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Пам’ятник у Чернігові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Іван Франко</a:t>
            </a:r>
            <a:endParaRPr lang="uk-UA" dirty="0"/>
          </a:p>
        </p:txBody>
      </p:sp>
      <p:pic>
        <p:nvPicPr>
          <p:cNvPr id="4" name="Содержимое 3" descr="Ivan_Franko_(1898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2736304" cy="4176464"/>
          </a:xfrm>
        </p:spPr>
      </p:pic>
      <p:sp>
        <p:nvSpPr>
          <p:cNvPr id="5" name="TextBox 4"/>
          <p:cNvSpPr txBox="1"/>
          <p:nvPr/>
        </p:nvSpPr>
        <p:spPr>
          <a:xfrm>
            <a:off x="4211960" y="1268760"/>
            <a:ext cx="46805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Український письменник, поет, публіцист, перекладач, вчений , громадський і політичний діяч, доктор філософії. Був членом </a:t>
            </a:r>
            <a:r>
              <a:rPr lang="uk-UA" sz="2400" dirty="0" err="1" smtClean="0"/>
              <a:t>РУРП</a:t>
            </a:r>
            <a:r>
              <a:rPr lang="uk-UA" sz="2400" dirty="0" smtClean="0"/>
              <a:t>, згодом УНДП. Найвідоміші твори/збірки: </a:t>
            </a:r>
            <a:r>
              <a:rPr lang="ru-RU" sz="2400" dirty="0" smtClean="0"/>
              <a:t>: «</a:t>
            </a:r>
            <a:r>
              <a:rPr lang="ru-RU" sz="2400" dirty="0" err="1" smtClean="0"/>
              <a:t>Каменярі</a:t>
            </a:r>
            <a:r>
              <a:rPr lang="ru-RU" sz="2400" dirty="0" smtClean="0"/>
              <a:t>» (1878),«</a:t>
            </a:r>
            <a:r>
              <a:rPr lang="ru-RU" sz="2400" dirty="0" err="1" smtClean="0"/>
              <a:t>Вічний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революціонер</a:t>
            </a:r>
            <a:r>
              <a:rPr lang="ru-RU" sz="2400" dirty="0" smtClean="0"/>
              <a:t>» (1880), «Не пора…» (1880).</a:t>
            </a:r>
            <a:br>
              <a:rPr lang="ru-RU" sz="2400" dirty="0" smtClean="0"/>
            </a:br>
            <a:r>
              <a:rPr lang="ru-RU" sz="2400" dirty="0" err="1" smtClean="0"/>
              <a:t>Повісті</a:t>
            </a:r>
            <a:r>
              <a:rPr lang="ru-RU" sz="2400" dirty="0" smtClean="0"/>
              <a:t>: «Борислав </a:t>
            </a:r>
            <a:r>
              <a:rPr lang="ru-RU" sz="2400" dirty="0" err="1" smtClean="0"/>
              <a:t>сміється</a:t>
            </a:r>
            <a:r>
              <a:rPr lang="ru-RU" sz="2400" dirty="0" smtClean="0"/>
              <a:t>»(1881), «Захар Беркут»(1882) 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 </a:t>
            </a:r>
            <a:r>
              <a:rPr lang="ru-RU" sz="2400" dirty="0" err="1" smtClean="0"/>
              <a:t>Переклав</a:t>
            </a:r>
            <a:r>
              <a:rPr lang="ru-RU" sz="2400" dirty="0" smtClean="0"/>
              <a:t> </a:t>
            </a:r>
            <a:r>
              <a:rPr lang="ru-RU" sz="2400" dirty="0" err="1" smtClean="0"/>
              <a:t>Біблію</a:t>
            </a:r>
            <a:r>
              <a:rPr lang="ru-RU" sz="2400" dirty="0" smtClean="0"/>
              <a:t> «Книгу </a:t>
            </a:r>
            <a:r>
              <a:rPr lang="ru-RU" sz="2400" dirty="0" err="1" smtClean="0"/>
              <a:t>Буття</a:t>
            </a:r>
            <a:r>
              <a:rPr lang="ru-RU" sz="2400" dirty="0" smtClean="0"/>
              <a:t>».</a:t>
            </a:r>
            <a:br>
              <a:rPr lang="ru-RU" sz="2400" dirty="0" smtClean="0"/>
            </a:b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ьвів,_пам._І.Франк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2664296" cy="4333240"/>
          </a:xfrm>
          <a:prstGeom prst="rect">
            <a:avLst/>
          </a:prstGeom>
        </p:spPr>
      </p:pic>
      <p:pic>
        <p:nvPicPr>
          <p:cNvPr id="6" name="Рисунок 5" descr="Olha_and_Ivan_Frank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04664"/>
            <a:ext cx="2880320" cy="4075652"/>
          </a:xfrm>
          <a:prstGeom prst="rect">
            <a:avLst/>
          </a:prstGeom>
        </p:spPr>
      </p:pic>
      <p:pic>
        <p:nvPicPr>
          <p:cNvPr id="4" name="Содержимое 3" descr="Івана_Франка_будинок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55776" y="3501008"/>
            <a:ext cx="3251200" cy="3098800"/>
          </a:xfrm>
        </p:spPr>
      </p:pic>
      <p:sp>
        <p:nvSpPr>
          <p:cNvPr id="7" name="TextBox 6"/>
          <p:cNvSpPr txBox="1"/>
          <p:nvPr/>
        </p:nvSpPr>
        <p:spPr>
          <a:xfrm>
            <a:off x="6012160" y="465313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Іван Франко з дружиною Ольгою </a:t>
            </a:r>
            <a:r>
              <a:rPr lang="uk-UA" dirty="0" err="1" smtClean="0"/>
              <a:t>Хоружинською</a:t>
            </a:r>
            <a:r>
              <a:rPr lang="uk-UA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Володимир Винниченко</a:t>
            </a:r>
            <a:endParaRPr lang="uk-UA" dirty="0"/>
          </a:p>
        </p:txBody>
      </p:sp>
      <p:pic>
        <p:nvPicPr>
          <p:cNvPr id="4" name="Содержимое 3" descr="Vynnychen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076374" cy="4165923"/>
          </a:xfrm>
        </p:spPr>
      </p:pic>
      <p:sp>
        <p:nvSpPr>
          <p:cNvPr id="5" name="TextBox 4"/>
          <p:cNvSpPr txBox="1"/>
          <p:nvPr/>
        </p:nvSpPr>
        <p:spPr>
          <a:xfrm>
            <a:off x="4067944" y="1772816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Український політичний та громадський діяч, прозаїк, драматург та художник. Був членом РУП ( згодом УСДРП). Найвідоміші твори : </a:t>
            </a:r>
            <a:r>
              <a:rPr lang="uk-UA" sz="2400" dirty="0" err="1" smtClean="0"/>
              <a:t>“Сонячна</a:t>
            </a:r>
            <a:r>
              <a:rPr lang="uk-UA" sz="2400" dirty="0" smtClean="0"/>
              <a:t> </a:t>
            </a:r>
            <a:r>
              <a:rPr lang="uk-UA" sz="2400" dirty="0" err="1" smtClean="0"/>
              <a:t>машина”</a:t>
            </a:r>
            <a:r>
              <a:rPr lang="uk-UA" sz="2400" dirty="0" smtClean="0"/>
              <a:t>, </a:t>
            </a:r>
            <a:r>
              <a:rPr lang="ru-RU" sz="2400" dirty="0" smtClean="0"/>
              <a:t>«Краса </a:t>
            </a:r>
            <a:r>
              <a:rPr lang="ru-RU" sz="2400" dirty="0" err="1" smtClean="0"/>
              <a:t>і</a:t>
            </a:r>
            <a:r>
              <a:rPr lang="ru-RU" sz="2400" dirty="0" smtClean="0"/>
              <a:t> сила», «</a:t>
            </a:r>
            <a:r>
              <a:rPr lang="ru-RU" sz="2400" dirty="0" err="1" smtClean="0"/>
              <a:t>Хто</a:t>
            </a:r>
            <a:r>
              <a:rPr lang="ru-RU" sz="2400" dirty="0" smtClean="0"/>
              <a:t> ворог?», «Голод»,  «</a:t>
            </a:r>
            <a:r>
              <a:rPr lang="ru-RU" sz="2400" dirty="0" err="1" smtClean="0"/>
              <a:t>Чорна</a:t>
            </a:r>
            <a:r>
              <a:rPr lang="ru-RU" sz="2400" dirty="0" smtClean="0"/>
              <a:t> Пантера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Медвідь</a:t>
            </a:r>
            <a:r>
              <a:rPr lang="ru-RU" sz="2400" dirty="0" smtClean="0"/>
              <a:t>» 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</a:t>
            </a:r>
          </a:p>
          <a:p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“Сонячна</a:t>
            </a:r>
            <a:r>
              <a:rPr lang="uk-UA" dirty="0" smtClean="0"/>
              <a:t> </a:t>
            </a:r>
            <a:r>
              <a:rPr lang="uk-UA" dirty="0" err="1" smtClean="0"/>
              <a:t>машина”</a:t>
            </a:r>
            <a:r>
              <a:rPr lang="uk-UA" dirty="0" smtClean="0"/>
              <a:t> – перший український фантастичний роман</a:t>
            </a:r>
            <a:endParaRPr lang="uk-UA" dirty="0"/>
          </a:p>
        </p:txBody>
      </p:sp>
      <p:pic>
        <p:nvPicPr>
          <p:cNvPr id="4" name="Содержимое 3" descr="1551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844824"/>
            <a:ext cx="2286000" cy="3619500"/>
          </a:xfrm>
        </p:spPr>
      </p:pic>
      <p:pic>
        <p:nvPicPr>
          <p:cNvPr id="5" name="Рисунок 4" descr="Volodymyr_vynnychen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72816"/>
            <a:ext cx="2640293" cy="396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4" y="573325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Пам’ятник В. Винниченку у Кіровограді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968552"/>
          </a:xfrm>
        </p:spPr>
        <p:txBody>
          <a:bodyPr/>
          <a:lstStyle/>
          <a:p>
            <a:r>
              <a:rPr lang="uk-UA" dirty="0" smtClean="0"/>
              <a:t>Українська література початку ХХ ст. об’єднувала в собі ідеї соборності України, теми українського національного руху, побут та традиції, життя людей цього періоду історії. Своїми творами письменники хотіли розповсюдити </a:t>
            </a:r>
            <a:r>
              <a:rPr lang="uk-UA" dirty="0" err="1" smtClean="0"/>
              <a:t>їдеї</a:t>
            </a:r>
            <a:r>
              <a:rPr lang="uk-UA" dirty="0" smtClean="0"/>
              <a:t> національного руху України, незалежності та об’єднання України.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Використана література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1600" dirty="0" smtClean="0">
                <a:hlinkClick r:id="rId2"/>
              </a:rPr>
              <a:t>http://uk.wikipedia.org/wiki/%D0%92%D0%B8%D0%BD%D0%BD%D0%B8%D1%87%D0%B5%D0%BD%D0%BA%D0%BE_%D0%92%D0%BE%D0%BB%D0%BE%D0%B4%D0%B8%D0%BC%D0%B8%D1%80_%D0%9A%D0%B8%D1%80%D0%B8%D0%BB%D0%BE%D0%B2%D0%B8%D1%87</a:t>
            </a:r>
            <a:endParaRPr lang="uk-UA" sz="1600" dirty="0" smtClean="0"/>
          </a:p>
          <a:p>
            <a:r>
              <a:rPr lang="de-DE" sz="1600" dirty="0" smtClean="0">
                <a:hlinkClick r:id="rId3"/>
              </a:rPr>
              <a:t>http://uk.wikipedia.org/wiki/%D0%A4%D1%80%D0%B0%D0%BD%D0%BA%D0%BE_%D0%86%D0%B2%D0%B0%D0%BD_%D0%AF%D0%BA%D0%BE%D0%B2%D0%B8%D1%87</a:t>
            </a:r>
            <a:endParaRPr lang="uk-UA" sz="1600" dirty="0" smtClean="0"/>
          </a:p>
          <a:p>
            <a:r>
              <a:rPr lang="uk-UA" sz="1600" dirty="0" smtClean="0"/>
              <a:t>Історія України : довідник для абітурієнтів та учнів загальноосвітніх навчальних закладів/ С.В. </a:t>
            </a:r>
            <a:r>
              <a:rPr lang="uk-UA" sz="1600" dirty="0" err="1" smtClean="0"/>
              <a:t>Кульчицький</a:t>
            </a:r>
            <a:r>
              <a:rPr lang="uk-UA" sz="1600" dirty="0" smtClean="0"/>
              <a:t>, Ю.А. Мицик, В. С. Власов/</a:t>
            </a:r>
            <a:r>
              <a:rPr lang="uk-UA" sz="1600" dirty="0" err="1" smtClean="0"/>
              <a:t>”Літера</a:t>
            </a:r>
            <a:r>
              <a:rPr lang="uk-UA" sz="1600" dirty="0" smtClean="0"/>
              <a:t> ЛТД” с. 276-279.</a:t>
            </a:r>
          </a:p>
          <a:p>
            <a:r>
              <a:rPr lang="de-DE" sz="1600" dirty="0" smtClean="0">
                <a:hlinkClick r:id="rId4"/>
              </a:rPr>
              <a:t>http://uk.wikipedia.org/wiki/%D0%9A%D0%BE%D1%86%D1%8E%D0%B1%D0%B8%D0%BD%D1%81%D1%8C%D0%BA%D0%B8%D0%B9_%D0%9C%D0%B8%D1%85%D0%B0%D0%B9%D0%BB%D0%BE_%D0%9C%D0%B8%D1%85%D0%B0%D0%B9%D0%BB%D0%BE%D0%B2%D0%B8%D1%87</a:t>
            </a:r>
            <a:endParaRPr lang="uk-UA" sz="1600" dirty="0" smtClean="0"/>
          </a:p>
          <a:p>
            <a:r>
              <a:rPr lang="de-DE" sz="1600" dirty="0" smtClean="0">
                <a:hlinkClick r:id="rId5"/>
              </a:rPr>
              <a:t>http://uk.wikipedia.org/wiki/%D0%9E%D0%BB%D0%B5%D0%BA%D1%81%D0%B0%D0%BD%D0%B4%D1%80_%D0%9E%D0%BB%D0%B5%D1%81%D1%8C</a:t>
            </a:r>
            <a:endParaRPr lang="uk-UA" sz="1600" dirty="0" smtClean="0"/>
          </a:p>
          <a:p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Дякуємо за увагу!</a:t>
            </a:r>
            <a:endParaRPr lang="uk-UA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Сприятливі умови для розвитку української літератури.</a:t>
            </a:r>
          </a:p>
          <a:p>
            <a:r>
              <a:rPr lang="uk-UA" dirty="0" smtClean="0"/>
              <a:t>Поширення української преси.</a:t>
            </a:r>
          </a:p>
          <a:p>
            <a:r>
              <a:rPr lang="uk-UA" dirty="0" smtClean="0"/>
              <a:t>Переважно писали на селянську тематику.</a:t>
            </a:r>
          </a:p>
          <a:p>
            <a:r>
              <a:rPr lang="uk-UA" dirty="0" smtClean="0"/>
              <a:t>Нові течії – модернізм, реалізм.</a:t>
            </a:r>
          </a:p>
          <a:p>
            <a:r>
              <a:rPr lang="uk-UA" dirty="0" smtClean="0"/>
              <a:t>Основні жанри – роман , оповідання, новела.</a:t>
            </a:r>
          </a:p>
          <a:p>
            <a:r>
              <a:rPr lang="uk-UA" dirty="0" smtClean="0"/>
              <a:t>Основні представники – Леся Українка, Іван Франко, Михайло Коцюбинський, Володимир Винниченко, </a:t>
            </a:r>
            <a:r>
              <a:rPr lang="uk-UA" dirty="0"/>
              <a:t>О</a:t>
            </a:r>
            <a:r>
              <a:rPr lang="uk-UA" dirty="0" smtClean="0"/>
              <a:t>лександр Олесь, Василь Стефаник.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Леся Українка </a:t>
            </a:r>
            <a:endParaRPr lang="uk-UA" dirty="0"/>
          </a:p>
        </p:txBody>
      </p:sp>
      <p:pic>
        <p:nvPicPr>
          <p:cNvPr id="4" name="Содержимое 3" descr="ukraink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2880320" cy="4205266"/>
          </a:xfrm>
        </p:spPr>
      </p:pic>
      <p:sp>
        <p:nvSpPr>
          <p:cNvPr id="5" name="TextBox 4"/>
          <p:cNvSpPr txBox="1"/>
          <p:nvPr/>
        </p:nvSpPr>
        <p:spPr>
          <a:xfrm>
            <a:off x="4139952" y="1484784"/>
            <a:ext cx="4248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Українська письменниця, перекладач, культурний діяч. Брала активну участь в українському національному русі. Входила в УСДС. Найвідоміші твори/збірки творів : </a:t>
            </a:r>
            <a:r>
              <a:rPr lang="ru-RU" sz="2400" dirty="0" smtClean="0"/>
              <a:t>«Одно слово» (1903),</a:t>
            </a:r>
          </a:p>
          <a:p>
            <a:r>
              <a:rPr lang="ru-RU" sz="2400" dirty="0" smtClean="0"/>
              <a:t>драм «</a:t>
            </a:r>
            <a:r>
              <a:rPr lang="ru-RU" sz="2400" dirty="0" err="1" smtClean="0"/>
              <a:t>Бояриня</a:t>
            </a:r>
            <a:r>
              <a:rPr lang="ru-RU" sz="2400" dirty="0" smtClean="0"/>
              <a:t>» (1913), «Кассандра» (1903–1907), «В катакомбах» (1905), «</a:t>
            </a:r>
            <a:r>
              <a:rPr lang="ru-RU" sz="2400" dirty="0" err="1" smtClean="0"/>
              <a:t>Лісова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пісня</a:t>
            </a:r>
            <a:r>
              <a:rPr lang="ru-RU" sz="2400" dirty="0" smtClean="0"/>
              <a:t>»(1911) 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62373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1871-1913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sya_ukrainka_-_tela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2809409" cy="3744416"/>
          </a:xfrm>
        </p:spPr>
      </p:pic>
      <p:pic>
        <p:nvPicPr>
          <p:cNvPr id="5" name="Рисунок 4" descr="Група_українських_письменників,_що_зібрались_у_Полтаві_на_відкритті_пам’ятника_Котляревськом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04664"/>
            <a:ext cx="2690039" cy="3672408"/>
          </a:xfrm>
          <a:prstGeom prst="rect">
            <a:avLst/>
          </a:prstGeom>
        </p:spPr>
      </p:pic>
      <p:pic>
        <p:nvPicPr>
          <p:cNvPr id="6" name="Рисунок 5" descr="800px-Будинок,_де_жила_Леся_Українка_(“сірий_будинок_Косачів”)_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924944"/>
            <a:ext cx="3384376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87727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Пам’ятник Лесі Українки у м. </a:t>
            </a:r>
            <a:r>
              <a:rPr lang="uk-UA" dirty="0" err="1" smtClean="0"/>
              <a:t>Телаві</a:t>
            </a:r>
            <a:endParaRPr lang="uk-UA" dirty="0" smtClean="0"/>
          </a:p>
          <a:p>
            <a:r>
              <a:rPr lang="uk-UA" dirty="0" smtClean="0"/>
              <a:t> ( </a:t>
            </a:r>
            <a:r>
              <a:rPr lang="uk-UA" dirty="0"/>
              <a:t>Г</a:t>
            </a:r>
            <a:r>
              <a:rPr lang="uk-UA" dirty="0" smtClean="0"/>
              <a:t>рузія)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Василь Стефаник</a:t>
            </a:r>
            <a:endParaRPr lang="uk-UA" dirty="0"/>
          </a:p>
        </p:txBody>
      </p:sp>
      <p:pic>
        <p:nvPicPr>
          <p:cNvPr id="4" name="Содержимое 3" descr="Vasyl_Stefany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340768"/>
            <a:ext cx="3248482" cy="4320480"/>
          </a:xfrm>
        </p:spPr>
      </p:pic>
      <p:sp>
        <p:nvSpPr>
          <p:cNvPr id="5" name="TextBox 4"/>
          <p:cNvSpPr txBox="1"/>
          <p:nvPr/>
        </p:nvSpPr>
        <p:spPr>
          <a:xfrm>
            <a:off x="395536" y="1988840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Український письменник, громадський діяч, політик, депутат австрійського парламенту від Галичини. Член </a:t>
            </a:r>
            <a:r>
              <a:rPr lang="uk-UA" sz="2400" dirty="0" err="1" smtClean="0"/>
              <a:t>РУРП</a:t>
            </a:r>
            <a:r>
              <a:rPr lang="uk-UA" sz="2400" dirty="0" smtClean="0"/>
              <a:t>, згодом УРП. Найвідоміші твори : </a:t>
            </a:r>
            <a:r>
              <a:rPr lang="uk-UA" sz="2400" dirty="0" err="1" smtClean="0"/>
              <a:t>“Камінний</a:t>
            </a:r>
            <a:r>
              <a:rPr lang="uk-UA" sz="2400" dirty="0" smtClean="0"/>
              <a:t> </a:t>
            </a:r>
            <a:r>
              <a:rPr lang="uk-UA" sz="2400" dirty="0" err="1" smtClean="0"/>
              <a:t>хрест”</a:t>
            </a:r>
            <a:r>
              <a:rPr lang="uk-UA" sz="2400" dirty="0" smtClean="0"/>
              <a:t>, </a:t>
            </a:r>
            <a:r>
              <a:rPr lang="uk-UA" sz="2400" dirty="0" err="1" smtClean="0"/>
              <a:t>“Вовчиця”</a:t>
            </a:r>
            <a:r>
              <a:rPr lang="uk-UA" sz="2400" dirty="0" smtClean="0"/>
              <a:t>, </a:t>
            </a:r>
            <a:r>
              <a:rPr lang="uk-UA" sz="2400" dirty="0" err="1" smtClean="0"/>
              <a:t>“Гріх”</a:t>
            </a:r>
            <a:r>
              <a:rPr lang="uk-UA" sz="2400" dirty="0" smtClean="0"/>
              <a:t>, </a:t>
            </a:r>
            <a:r>
              <a:rPr lang="uk-UA" sz="2400" dirty="0" err="1" smtClean="0"/>
              <a:t>“Засідання”</a:t>
            </a:r>
            <a:r>
              <a:rPr lang="uk-UA" sz="2400" dirty="0" smtClean="0"/>
              <a:t>, </a:t>
            </a:r>
            <a:r>
              <a:rPr lang="uk-UA" sz="2400" dirty="0" err="1" smtClean="0"/>
              <a:t>“Злодій”</a:t>
            </a:r>
            <a:r>
              <a:rPr lang="uk-UA" sz="2400" dirty="0" smtClean="0"/>
              <a:t>, </a:t>
            </a:r>
            <a:r>
              <a:rPr lang="uk-UA" sz="2400" dirty="0" err="1" smtClean="0"/>
              <a:t>“Моє</a:t>
            </a:r>
            <a:r>
              <a:rPr lang="uk-UA" sz="2400" dirty="0" smtClean="0"/>
              <a:t> </a:t>
            </a:r>
            <a:r>
              <a:rPr lang="uk-UA" sz="2400" dirty="0" err="1" smtClean="0"/>
              <a:t>слово”</a:t>
            </a:r>
            <a:r>
              <a:rPr lang="uk-UA" sz="2400" dirty="0" smtClean="0"/>
              <a:t> та ін. 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tti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88640"/>
            <a:ext cx="3199688" cy="2592288"/>
          </a:xfrm>
        </p:spPr>
      </p:pic>
      <p:pic>
        <p:nvPicPr>
          <p:cNvPr id="5" name="Рисунок 4" descr="Кам'яниця_Боймів,_Львів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844824"/>
            <a:ext cx="2788863" cy="3717032"/>
          </a:xfrm>
          <a:prstGeom prst="rect">
            <a:avLst/>
          </a:prstGeom>
        </p:spPr>
      </p:pic>
      <p:pic>
        <p:nvPicPr>
          <p:cNvPr id="6" name="Рисунок 5" descr="Пам-ятник_Стефанику_у_Львові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988840"/>
            <a:ext cx="2706142" cy="3606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56612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Кам’яниця </a:t>
            </a:r>
            <a:r>
              <a:rPr lang="uk-UA" dirty="0" err="1" smtClean="0"/>
              <a:t>Боймів</a:t>
            </a:r>
            <a:r>
              <a:rPr lang="uk-UA" dirty="0" smtClean="0"/>
              <a:t>, Львів.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Олександр Олесь</a:t>
            </a:r>
            <a:endParaRPr lang="uk-UA" dirty="0"/>
          </a:p>
        </p:txBody>
      </p:sp>
      <p:pic>
        <p:nvPicPr>
          <p:cNvPr id="4" name="Содержимое 3" descr="Oles_Oleksan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2922240" cy="3543216"/>
          </a:xfrm>
        </p:spPr>
      </p:pic>
      <p:sp>
        <p:nvSpPr>
          <p:cNvPr id="5" name="TextBox 4"/>
          <p:cNvSpPr txBox="1"/>
          <p:nvPr/>
        </p:nvSpPr>
        <p:spPr>
          <a:xfrm>
            <a:off x="4067944" y="1988840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Український письменник, поет, драматург, представник символізму. Найвідоміші твори: “І ти продався їм, Тичино…”, “З журбою радість обнялась…”, </a:t>
            </a:r>
            <a:r>
              <a:rPr lang="uk-UA" sz="2400" dirty="0" err="1" smtClean="0"/>
              <a:t>“Ти</a:t>
            </a:r>
            <a:r>
              <a:rPr lang="uk-UA" sz="2400" dirty="0" smtClean="0"/>
              <a:t> смутна – і я </a:t>
            </a:r>
            <a:r>
              <a:rPr lang="uk-UA" sz="2400" dirty="0" err="1" smtClean="0"/>
              <a:t>сумую”</a:t>
            </a:r>
            <a:r>
              <a:rPr lang="uk-UA" sz="2400" dirty="0" smtClean="0"/>
              <a:t>, </a:t>
            </a:r>
            <a:r>
              <a:rPr lang="uk-UA" sz="2400" dirty="0" err="1" smtClean="0"/>
              <a:t>“Чари</a:t>
            </a:r>
            <a:r>
              <a:rPr lang="uk-UA" sz="2400" dirty="0" smtClean="0"/>
              <a:t> </a:t>
            </a:r>
            <a:r>
              <a:rPr lang="uk-UA" sz="2400" dirty="0" err="1" smtClean="0"/>
              <a:t>ночі”</a:t>
            </a:r>
            <a:r>
              <a:rPr lang="uk-UA" sz="2400" dirty="0" smtClean="0"/>
              <a:t>, </a:t>
            </a:r>
            <a:r>
              <a:rPr lang="uk-UA" sz="2400" dirty="0" err="1" smtClean="0"/>
              <a:t>“Осінь”</a:t>
            </a:r>
            <a:r>
              <a:rPr lang="uk-UA" sz="2400" dirty="0" smtClean="0"/>
              <a:t> та ін. 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a09979----------------12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980728"/>
            <a:ext cx="3240360" cy="4525963"/>
          </a:xfrm>
        </p:spPr>
      </p:pic>
      <p:pic>
        <p:nvPicPr>
          <p:cNvPr id="5" name="Рисунок 4" descr="800px-Будинок_на_вулиці_Петропавлівській_у_Сумах,_де_жив_Олес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844824"/>
            <a:ext cx="4064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3968" y="508518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Будинок у Сумах, де періодично жив О. Олесь.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Михайло Коцюбинський</a:t>
            </a:r>
            <a:endParaRPr lang="uk-UA" dirty="0"/>
          </a:p>
        </p:txBody>
      </p:sp>
      <p:pic>
        <p:nvPicPr>
          <p:cNvPr id="4" name="Содержимое 3" descr="M-kotsjubynsky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916832"/>
            <a:ext cx="3306459" cy="3387849"/>
          </a:xfrm>
        </p:spPr>
      </p:pic>
      <p:sp>
        <p:nvSpPr>
          <p:cNvPr id="5" name="TextBox 4"/>
          <p:cNvSpPr txBox="1"/>
          <p:nvPr/>
        </p:nvSpPr>
        <p:spPr>
          <a:xfrm>
            <a:off x="683568" y="1844824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Український письменник, громадський діяч, голова Просвіти в Чернігові, активний учасник Братства тарасівців.</a:t>
            </a:r>
          </a:p>
          <a:p>
            <a:r>
              <a:rPr lang="uk-UA" sz="2400" dirty="0" smtClean="0"/>
              <a:t>Найвідоміші твори : </a:t>
            </a:r>
            <a:r>
              <a:rPr lang="uk-UA" sz="2400" dirty="0"/>
              <a:t>«</a:t>
            </a:r>
            <a:r>
              <a:rPr lang="en-US" sz="2400" dirty="0"/>
              <a:t>Fata </a:t>
            </a:r>
            <a:r>
              <a:rPr lang="en-US" sz="2400" dirty="0" err="1"/>
              <a:t>morgana</a:t>
            </a:r>
            <a:r>
              <a:rPr lang="uk-UA" sz="2400" dirty="0"/>
              <a:t>», «Тіні забутих предків», «</a:t>
            </a:r>
            <a:r>
              <a:rPr lang="uk-UA" sz="2400" dirty="0" smtClean="0"/>
              <a:t>Дорогою </a:t>
            </a:r>
            <a:r>
              <a:rPr lang="uk-UA" sz="2400" dirty="0"/>
              <a:t>ціною», «</a:t>
            </a:r>
            <a:r>
              <a:rPr lang="en-US" sz="2400" dirty="0"/>
              <a:t>Intermezzo</a:t>
            </a:r>
            <a:r>
              <a:rPr lang="uk-UA" sz="2400" dirty="0" smtClean="0"/>
              <a:t>» та ін. 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> 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493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Розвиток української літератури на початку ХХ ст.</vt:lpstr>
      <vt:lpstr>Слайд 2</vt:lpstr>
      <vt:lpstr>Леся Українка </vt:lpstr>
      <vt:lpstr>Слайд 4</vt:lpstr>
      <vt:lpstr>Василь Стефаник</vt:lpstr>
      <vt:lpstr>Слайд 6</vt:lpstr>
      <vt:lpstr>Олександр Олесь</vt:lpstr>
      <vt:lpstr>Слайд 8</vt:lpstr>
      <vt:lpstr>Михайло Коцюбинський</vt:lpstr>
      <vt:lpstr>Слайд 10</vt:lpstr>
      <vt:lpstr>Іван Франко</vt:lpstr>
      <vt:lpstr>Слайд 12</vt:lpstr>
      <vt:lpstr>Володимир Винниченко</vt:lpstr>
      <vt:lpstr>“Сонячна машина” – перший український фантастичний роман</vt:lpstr>
      <vt:lpstr>Слайд 15</vt:lpstr>
      <vt:lpstr>Використана література</vt:lpstr>
      <vt:lpstr>Дякуємо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української літератури на початку ХХ ст.</dc:title>
  <dc:creator>Назар</dc:creator>
  <cp:lastModifiedBy>Назар</cp:lastModifiedBy>
  <cp:revision>15</cp:revision>
  <dcterms:created xsi:type="dcterms:W3CDTF">2014-10-06T14:25:09Z</dcterms:created>
  <dcterms:modified xsi:type="dcterms:W3CDTF">2014-10-06T16:50:31Z</dcterms:modified>
</cp:coreProperties>
</file>