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02" autoAdjust="0"/>
    <p:restoredTop sz="94660"/>
  </p:normalViewPr>
  <p:slideViewPr>
    <p:cSldViewPr>
      <p:cViewPr varScale="1">
        <p:scale>
          <a:sx n="88" d="100"/>
          <a:sy n="88" d="100"/>
        </p:scale>
        <p:origin x="-108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C64CA-DA3C-40A6-AA37-5EFDBDE08925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DB585-F7B0-4E0E-87E9-75F9659F2EC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DB585-F7B0-4E0E-87E9-75F9659F2ECC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7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lan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1678"/>
            <a:ext cx="9286908" cy="47863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42976" y="285728"/>
            <a:ext cx="728667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Планети</a:t>
            </a:r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</a:t>
            </a:r>
            <a:r>
              <a:rPr lang="uk-UA" sz="6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мної</a:t>
            </a:r>
            <a:r>
              <a:rPr lang="uk-UA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групи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6215082"/>
            <a:ext cx="35777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Маркович Маргарита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214282" y="142852"/>
            <a:ext cx="8643998" cy="4572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Одна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особливостей</a:t>
            </a:r>
            <a:r>
              <a:rPr lang="ru-RU" sz="2400" dirty="0" smtClean="0"/>
              <a:t> </a:t>
            </a:r>
            <a:r>
              <a:rPr lang="ru-RU" sz="2400" dirty="0" err="1" smtClean="0"/>
              <a:t>Землі</a:t>
            </a:r>
            <a:r>
              <a:rPr lang="ru-RU" sz="2400" dirty="0" smtClean="0"/>
              <a:t> - </a:t>
            </a:r>
            <a:r>
              <a:rPr lang="ru-RU" sz="2400" dirty="0" err="1" smtClean="0"/>
              <a:t>частково</a:t>
            </a:r>
            <a:r>
              <a:rPr lang="ru-RU" sz="2400" dirty="0" smtClean="0"/>
              <a:t> </a:t>
            </a:r>
            <a:r>
              <a:rPr lang="ru-RU" sz="2400" dirty="0" err="1" smtClean="0"/>
              <a:t>збережений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дотепер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розплавлений</a:t>
            </a:r>
            <a:r>
              <a:rPr lang="ru-RU" sz="2400" dirty="0" smtClean="0"/>
              <a:t> стан ядра. Наша планета оточена великою атмосферою. </a:t>
            </a:r>
            <a:r>
              <a:rPr lang="ru-RU" sz="2400" dirty="0" err="1" smtClean="0"/>
              <a:t>Основними</a:t>
            </a:r>
            <a:r>
              <a:rPr lang="ru-RU" sz="2400" dirty="0" smtClean="0"/>
              <a:t> газами,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входять</a:t>
            </a:r>
            <a:r>
              <a:rPr lang="ru-RU" sz="2400" dirty="0" smtClean="0"/>
              <a:t> до складу </a:t>
            </a:r>
            <a:r>
              <a:rPr lang="ru-RU" sz="2400" dirty="0" err="1" smtClean="0"/>
              <a:t>нижніх</a:t>
            </a:r>
            <a:r>
              <a:rPr lang="ru-RU" sz="2400" dirty="0" smtClean="0"/>
              <a:t> </a:t>
            </a:r>
            <a:r>
              <a:rPr lang="ru-RU" sz="2400" dirty="0" err="1" smtClean="0"/>
              <a:t>шарів</a:t>
            </a:r>
            <a:r>
              <a:rPr lang="ru-RU" sz="2400" dirty="0" smtClean="0"/>
              <a:t> </a:t>
            </a:r>
            <a:r>
              <a:rPr lang="ru-RU" sz="2400" dirty="0" err="1" smtClean="0"/>
              <a:t>атмосфери</a:t>
            </a:r>
            <a:r>
              <a:rPr lang="ru-RU" sz="2400" dirty="0" smtClean="0"/>
              <a:t>, </a:t>
            </a:r>
            <a:r>
              <a:rPr lang="ru-RU" sz="2400" dirty="0" err="1" smtClean="0"/>
              <a:t>є</a:t>
            </a:r>
            <a:r>
              <a:rPr lang="ru-RU" sz="2400" dirty="0" smtClean="0"/>
              <a:t> азот (</a:t>
            </a:r>
            <a:r>
              <a:rPr lang="ru-RU" sz="2400" dirty="0" err="1" smtClean="0"/>
              <a:t>близько</a:t>
            </a:r>
            <a:r>
              <a:rPr lang="ru-RU" sz="2400" dirty="0" smtClean="0"/>
              <a:t> 78%), </a:t>
            </a:r>
            <a:r>
              <a:rPr lang="ru-RU" sz="2400" dirty="0" err="1" smtClean="0"/>
              <a:t>кисень</a:t>
            </a:r>
            <a:r>
              <a:rPr lang="ru-RU" sz="2400" dirty="0" smtClean="0"/>
              <a:t> (</a:t>
            </a:r>
            <a:r>
              <a:rPr lang="ru-RU" sz="2400" dirty="0" err="1" smtClean="0"/>
              <a:t>близько</a:t>
            </a:r>
            <a:r>
              <a:rPr lang="ru-RU" sz="2400" dirty="0" smtClean="0"/>
              <a:t> 21%) </a:t>
            </a:r>
            <a:r>
              <a:rPr lang="ru-RU" sz="2400" dirty="0" err="1" smtClean="0"/>
              <a:t>і</a:t>
            </a:r>
            <a:r>
              <a:rPr lang="ru-RU" sz="2400" dirty="0" smtClean="0"/>
              <a:t> аргон (</a:t>
            </a:r>
            <a:r>
              <a:rPr lang="ru-RU" sz="2400" dirty="0" err="1" smtClean="0"/>
              <a:t>близько</a:t>
            </a:r>
            <a:r>
              <a:rPr lang="ru-RU" sz="2400" dirty="0" smtClean="0"/>
              <a:t> 1%).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  <a:r>
              <a:rPr lang="ru-RU" sz="2400" dirty="0" err="1" smtClean="0"/>
              <a:t>газів</a:t>
            </a:r>
            <a:r>
              <a:rPr lang="ru-RU" sz="2400" dirty="0" smtClean="0"/>
              <a:t> в </a:t>
            </a:r>
            <a:r>
              <a:rPr lang="ru-RU" sz="2400" dirty="0" err="1" smtClean="0"/>
              <a:t>атмосфері</a:t>
            </a:r>
            <a:r>
              <a:rPr lang="ru-RU" sz="2400" dirty="0" smtClean="0"/>
              <a:t> </a:t>
            </a:r>
            <a:r>
              <a:rPr lang="ru-RU" sz="2400" dirty="0" err="1" smtClean="0"/>
              <a:t>Землі</a:t>
            </a:r>
            <a:r>
              <a:rPr lang="ru-RU" sz="2400" dirty="0" smtClean="0"/>
              <a:t> </a:t>
            </a:r>
            <a:r>
              <a:rPr lang="ru-RU" sz="2400" dirty="0" err="1" smtClean="0"/>
              <a:t>дуже</a:t>
            </a:r>
            <a:r>
              <a:rPr lang="ru-RU" sz="2400" dirty="0" smtClean="0"/>
              <a:t> мало, 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 </a:t>
            </a:r>
            <a:r>
              <a:rPr lang="ru-RU" sz="2400" dirty="0" err="1" smtClean="0"/>
              <a:t>вуглекислого</a:t>
            </a:r>
            <a:r>
              <a:rPr lang="ru-RU" sz="2400" dirty="0" smtClean="0"/>
              <a:t> газу </a:t>
            </a:r>
            <a:r>
              <a:rPr lang="ru-RU" sz="2400" dirty="0" err="1" smtClean="0"/>
              <a:t>близько</a:t>
            </a:r>
            <a:r>
              <a:rPr lang="ru-RU" sz="2400" dirty="0" smtClean="0"/>
              <a:t> 0,03%. Планета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природний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супутник</a:t>
            </a:r>
            <a:r>
              <a:rPr lang="ru-RU" sz="2400" dirty="0" smtClean="0"/>
              <a:t> – </a:t>
            </a:r>
            <a:r>
              <a:rPr lang="ru-RU" sz="2400" dirty="0" err="1" smtClean="0"/>
              <a:t>Місяць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8" name="Рисунок 7" descr="planeta_zemlya_cherez_desyat_l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497"/>
            <a:ext cx="9144000" cy="400050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142844" y="142852"/>
            <a:ext cx="8786874" cy="4572000"/>
          </a:xfrm>
        </p:spPr>
        <p:txBody>
          <a:bodyPr/>
          <a:lstStyle/>
          <a:p>
            <a:pPr algn="just"/>
            <a:r>
              <a:rPr lang="ru-RU" sz="2400" b="1" dirty="0" smtClean="0"/>
              <a:t>Марс </a:t>
            </a:r>
            <a:r>
              <a:rPr lang="ru-RU" sz="2400" dirty="0" smtClean="0"/>
              <a:t> за </a:t>
            </a:r>
            <a:r>
              <a:rPr lang="ru-RU" sz="2400" dirty="0" err="1" smtClean="0"/>
              <a:t>розташуванням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четверта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Сонця</a:t>
            </a:r>
            <a:r>
              <a:rPr lang="ru-RU" sz="2400" dirty="0" smtClean="0"/>
              <a:t> планета </a:t>
            </a:r>
            <a:r>
              <a:rPr lang="ru-RU" sz="2400" dirty="0" err="1" smtClean="0"/>
              <a:t>Сонячної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. На </a:t>
            </a:r>
            <a:r>
              <a:rPr lang="ru-RU" sz="2400" dirty="0" err="1" smtClean="0"/>
              <a:t>зоряному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небі</a:t>
            </a:r>
            <a:r>
              <a:rPr lang="ru-RU" sz="2400" dirty="0" smtClean="0"/>
              <a:t> вона </a:t>
            </a:r>
            <a:r>
              <a:rPr lang="ru-RU" sz="2400" dirty="0" err="1" smtClean="0"/>
              <a:t>виглядає</a:t>
            </a:r>
            <a:r>
              <a:rPr lang="ru-RU" sz="2400" dirty="0" smtClean="0"/>
              <a:t> як </a:t>
            </a:r>
            <a:r>
              <a:rPr lang="ru-RU" sz="2400" dirty="0" err="1" smtClean="0"/>
              <a:t>немиготлива</a:t>
            </a:r>
            <a:r>
              <a:rPr lang="ru-RU" sz="2400" dirty="0" smtClean="0"/>
              <a:t> </a:t>
            </a:r>
            <a:r>
              <a:rPr lang="ru-RU" sz="2400" dirty="0" err="1" smtClean="0"/>
              <a:t>цятка</a:t>
            </a:r>
            <a:r>
              <a:rPr lang="ru-RU" sz="2400" dirty="0" smtClean="0"/>
              <a:t> </a:t>
            </a:r>
            <a:r>
              <a:rPr lang="ru-RU" sz="2400" dirty="0" err="1" smtClean="0"/>
              <a:t>червоного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кольору</a:t>
            </a:r>
            <a:r>
              <a:rPr lang="ru-RU" sz="2400" dirty="0" smtClean="0"/>
              <a:t>, яка час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часу </a:t>
            </a:r>
            <a:r>
              <a:rPr lang="ru-RU" sz="2400" dirty="0" err="1" smtClean="0"/>
              <a:t>значно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перевершує</a:t>
            </a:r>
            <a:r>
              <a:rPr lang="ru-RU" sz="2400" dirty="0" smtClean="0"/>
              <a:t> за </a:t>
            </a:r>
            <a:r>
              <a:rPr lang="ru-RU" sz="2400" dirty="0" err="1" smtClean="0"/>
              <a:t>блиском</a:t>
            </a:r>
            <a:r>
              <a:rPr lang="ru-RU" sz="2400" dirty="0" smtClean="0"/>
              <a:t> </a:t>
            </a:r>
            <a:r>
              <a:rPr lang="ru-RU" sz="2400" dirty="0" err="1" smtClean="0"/>
              <a:t>зорі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першої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величини</a:t>
            </a:r>
            <a:r>
              <a:rPr lang="ru-RU" dirty="0" smtClean="0"/>
              <a:t>.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Поверхня</a:t>
            </a:r>
            <a:r>
              <a:rPr lang="ru-RU" sz="2400" dirty="0" smtClean="0"/>
              <a:t> Марса </a:t>
            </a:r>
            <a:r>
              <a:rPr lang="ru-RU" sz="2400" dirty="0" err="1" smtClean="0"/>
              <a:t>дуже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розчленована</a:t>
            </a:r>
            <a:r>
              <a:rPr lang="ru-RU" sz="2400" dirty="0" smtClean="0"/>
              <a:t>, на </a:t>
            </a:r>
            <a:r>
              <a:rPr lang="ru-RU" sz="2400" dirty="0" err="1" smtClean="0"/>
              <a:t>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великі</a:t>
            </a:r>
            <a:r>
              <a:rPr lang="ru-RU" sz="2400" dirty="0" smtClean="0"/>
              <a:t> </a:t>
            </a:r>
            <a:r>
              <a:rPr lang="ru-RU" sz="2400" dirty="0" err="1" smtClean="0"/>
              <a:t>каньйони</a:t>
            </a:r>
            <a:r>
              <a:rPr lang="ru-RU" sz="2400" dirty="0" smtClean="0"/>
              <a:t>, </a:t>
            </a:r>
            <a:r>
              <a:rPr lang="ru-RU" sz="2400" dirty="0" err="1" smtClean="0"/>
              <a:t>численні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високі</a:t>
            </a:r>
            <a:r>
              <a:rPr lang="ru-RU" sz="2400" dirty="0" smtClean="0"/>
              <a:t> уступи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схили</a:t>
            </a:r>
            <a:r>
              <a:rPr lang="ru-RU" sz="2400" dirty="0" smtClean="0"/>
              <a:t>. За </a:t>
            </a:r>
            <a:r>
              <a:rPr lang="ru-RU" sz="2400" dirty="0" err="1" smtClean="0"/>
              <a:t>діаметром</a:t>
            </a:r>
            <a:r>
              <a:rPr lang="ru-RU" sz="2400" dirty="0" smtClean="0"/>
              <a:t> Марс </a:t>
            </a:r>
            <a:r>
              <a:rPr lang="ru-RU" sz="2400" dirty="0" err="1" smtClean="0"/>
              <a:t>майже</a:t>
            </a:r>
            <a:r>
              <a:rPr lang="ru-RU" sz="2400" dirty="0" smtClean="0"/>
              <a:t> </a:t>
            </a:r>
            <a:r>
              <a:rPr lang="ru-RU" sz="2400" dirty="0" err="1" smtClean="0"/>
              <a:t>вдвічі</a:t>
            </a:r>
            <a:r>
              <a:rPr lang="ru-RU" sz="2400" dirty="0" smtClean="0"/>
              <a:t> </a:t>
            </a:r>
            <a:r>
              <a:rPr lang="ru-RU" sz="2400" dirty="0" err="1" smtClean="0"/>
              <a:t>менший</a:t>
            </a:r>
            <a:r>
              <a:rPr lang="ru-RU" sz="2400" dirty="0" smtClean="0"/>
              <a:t> за Землю </a:t>
            </a:r>
            <a:r>
              <a:rPr lang="ru-RU" sz="2400" dirty="0" err="1" smtClean="0"/>
              <a:t>й</a:t>
            </a:r>
            <a:r>
              <a:rPr lang="ru-RU" sz="2400" dirty="0" smtClean="0"/>
              <a:t> Венеру. Планета оточена газовою </a:t>
            </a:r>
            <a:r>
              <a:rPr lang="ru-RU" sz="2400" dirty="0" err="1" smtClean="0"/>
              <a:t>оболонкою</a:t>
            </a:r>
            <a:r>
              <a:rPr lang="ru-RU" sz="2400" dirty="0" smtClean="0"/>
              <a:t> - атмосферою,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меншу</a:t>
            </a:r>
            <a:r>
              <a:rPr lang="ru-RU" sz="2400" dirty="0" smtClean="0"/>
              <a:t> </a:t>
            </a:r>
            <a:r>
              <a:rPr lang="ru-RU" sz="2400" dirty="0" err="1" smtClean="0"/>
              <a:t>густину</a:t>
            </a:r>
            <a:r>
              <a:rPr lang="ru-RU" sz="2400" dirty="0" smtClean="0"/>
              <a:t>, </a:t>
            </a:r>
            <a:r>
              <a:rPr lang="ru-RU" sz="2400" dirty="0" err="1" smtClean="0"/>
              <a:t>ніж</a:t>
            </a:r>
            <a:r>
              <a:rPr lang="ru-RU" sz="2400" dirty="0" smtClean="0"/>
              <a:t> земна. </a:t>
            </a:r>
            <a:endParaRPr lang="ru-RU" sz="2400" dirty="0"/>
          </a:p>
        </p:txBody>
      </p:sp>
      <p:pic>
        <p:nvPicPr>
          <p:cNvPr id="8" name="Рисунок 7" descr="мар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4686"/>
            <a:ext cx="4643438" cy="3786214"/>
          </a:xfrm>
          <a:prstGeom prst="rect">
            <a:avLst/>
          </a:prstGeom>
        </p:spPr>
      </p:pic>
      <p:pic>
        <p:nvPicPr>
          <p:cNvPr id="10" name="Рисунок 9" descr="марс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357562"/>
            <a:ext cx="4643470" cy="3714776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марс-730x5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2978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8934434" cy="64633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dirty="0" smtClean="0"/>
              <a:t>Марс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два </a:t>
            </a:r>
            <a:r>
              <a:rPr lang="ru-RU" sz="2400" dirty="0" err="1" smtClean="0"/>
              <a:t>невеликі</a:t>
            </a:r>
            <a:r>
              <a:rPr lang="ru-RU" sz="2400" dirty="0" smtClean="0"/>
              <a:t> </a:t>
            </a:r>
            <a:r>
              <a:rPr lang="ru-RU" sz="2400" dirty="0" err="1" smtClean="0"/>
              <a:t>супутники</a:t>
            </a:r>
            <a:r>
              <a:rPr lang="ru-RU" sz="2400" dirty="0" smtClean="0"/>
              <a:t> - Фобос (27 км)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Деймос</a:t>
            </a:r>
            <a:r>
              <a:rPr lang="ru-RU" sz="2400" dirty="0" smtClean="0"/>
              <a:t> (15 км). </a:t>
            </a:r>
          </a:p>
          <a:p>
            <a:r>
              <a:rPr lang="ru-RU" sz="2400" dirty="0" err="1" smtClean="0"/>
              <a:t>Супутники</a:t>
            </a:r>
            <a:r>
              <a:rPr lang="ru-RU" sz="2400" dirty="0" smtClean="0"/>
              <a:t> </a:t>
            </a:r>
            <a:r>
              <a:rPr lang="ru-RU" sz="2400" dirty="0" err="1" smtClean="0"/>
              <a:t>обертаються</a:t>
            </a:r>
            <a:r>
              <a:rPr lang="ru-RU" sz="2400" dirty="0" smtClean="0"/>
              <a:t> синхронно </a:t>
            </a:r>
            <a:r>
              <a:rPr lang="ru-RU" sz="2400" dirty="0" err="1" smtClean="0"/>
              <a:t>з</a:t>
            </a:r>
            <a:r>
              <a:rPr lang="ru-RU" sz="2400" dirty="0" smtClean="0"/>
              <a:t> планетою </a:t>
            </a:r>
          </a:p>
          <a:p>
            <a:r>
              <a:rPr lang="ru-RU" sz="2400" dirty="0" smtClean="0"/>
              <a:t>(у </a:t>
            </a:r>
            <a:r>
              <a:rPr lang="ru-RU" sz="2400" dirty="0" err="1" smtClean="0"/>
              <a:t>площині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екватора</a:t>
            </a:r>
            <a:r>
              <a:rPr lang="ru-RU" sz="2400" dirty="0" smtClean="0"/>
              <a:t>) по </a:t>
            </a:r>
            <a:r>
              <a:rPr lang="ru-RU" sz="2400" dirty="0" err="1" smtClean="0"/>
              <a:t>кругових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орбітах</a:t>
            </a:r>
            <a:r>
              <a:rPr lang="ru-RU" sz="2400" dirty="0" smtClean="0"/>
              <a:t> </a:t>
            </a:r>
            <a:r>
              <a:rPr lang="ru-RU" sz="2400" dirty="0" err="1" smtClean="0"/>
              <a:t>радіусом</a:t>
            </a:r>
            <a:r>
              <a:rPr lang="ru-RU" sz="2400" dirty="0" smtClean="0"/>
              <a:t> 6 </a:t>
            </a:r>
            <a:r>
              <a:rPr lang="ru-RU" sz="2400" dirty="0" err="1" smtClean="0"/>
              <a:t>і</a:t>
            </a:r>
            <a:r>
              <a:rPr lang="ru-RU" sz="2400" dirty="0" smtClean="0"/>
              <a:t> 20 тис. км.</a:t>
            </a:r>
          </a:p>
          <a:p>
            <a:r>
              <a:rPr lang="ru-RU" sz="2400" dirty="0" err="1" smtClean="0"/>
              <a:t>Кутова</a:t>
            </a:r>
            <a:r>
              <a:rPr lang="ru-RU" sz="2400" dirty="0" smtClean="0"/>
              <a:t> </a:t>
            </a:r>
            <a:r>
              <a:rPr lang="ru-RU" sz="2400" dirty="0" err="1" smtClean="0"/>
              <a:t>швидкість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орбітального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руху</a:t>
            </a:r>
            <a:r>
              <a:rPr lang="ru-RU" sz="2400" dirty="0" smtClean="0"/>
              <a:t> Фобоса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настільки</a:t>
            </a:r>
            <a:r>
              <a:rPr lang="ru-RU" sz="2400" dirty="0" smtClean="0"/>
              <a:t> велика,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він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обганяючи</a:t>
            </a:r>
            <a:r>
              <a:rPr lang="ru-RU" sz="2400" dirty="0" smtClean="0"/>
              <a:t> </a:t>
            </a:r>
            <a:r>
              <a:rPr lang="ru-RU" sz="2400" dirty="0" err="1" smtClean="0"/>
              <a:t>осьове</a:t>
            </a:r>
            <a:r>
              <a:rPr lang="ru-RU" sz="2400" dirty="0" smtClean="0"/>
              <a:t> </a:t>
            </a:r>
          </a:p>
          <a:p>
            <a:r>
              <a:rPr lang="ru-RU" sz="2400" dirty="0" err="1" smtClean="0"/>
              <a:t>обертання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планети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 сходить, на </a:t>
            </a:r>
            <a:r>
              <a:rPr lang="ru-RU" sz="2400" dirty="0" err="1" smtClean="0"/>
              <a:t>відміну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світил</a:t>
            </a:r>
            <a:r>
              <a:rPr lang="ru-RU" sz="2400" dirty="0" smtClean="0"/>
              <a:t>, </a:t>
            </a:r>
          </a:p>
          <a:p>
            <a:r>
              <a:rPr lang="ru-RU" sz="2400" dirty="0" smtClean="0"/>
              <a:t>на </a:t>
            </a:r>
            <a:r>
              <a:rPr lang="ru-RU" sz="2400" dirty="0" err="1" smtClean="0"/>
              <a:t>заході</a:t>
            </a:r>
            <a:r>
              <a:rPr lang="ru-RU" sz="2400" dirty="0" smtClean="0"/>
              <a:t>, а </a:t>
            </a:r>
          </a:p>
          <a:p>
            <a:r>
              <a:rPr lang="ru-RU" sz="2400" dirty="0" smtClean="0"/>
              <a:t>заходить на </a:t>
            </a:r>
            <a:r>
              <a:rPr lang="ru-RU" sz="2400" dirty="0" err="1" smtClean="0"/>
              <a:t>сході</a:t>
            </a:r>
            <a:r>
              <a:rPr lang="ru-RU" sz="2400" dirty="0" smtClean="0"/>
              <a:t>.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арс 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900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мар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660" y="142852"/>
            <a:ext cx="2571744" cy="2571744"/>
          </a:xfrm>
          <a:prstGeom prst="rect">
            <a:avLst/>
          </a:prstGeom>
        </p:spPr>
      </p:pic>
      <p:pic>
        <p:nvPicPr>
          <p:cNvPr id="16" name="Рисунок 15" descr="NASA_Earth_America_2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2071678"/>
            <a:ext cx="2643182" cy="2643182"/>
          </a:xfrm>
          <a:prstGeom prst="rect">
            <a:avLst/>
          </a:prstGeom>
        </p:spPr>
      </p:pic>
      <p:pic>
        <p:nvPicPr>
          <p:cNvPr id="19" name="Рисунок 18" descr="Mercury-s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178" y="4572008"/>
            <a:ext cx="3153822" cy="2285992"/>
          </a:xfrm>
          <a:prstGeom prst="rect">
            <a:avLst/>
          </a:prstGeom>
        </p:spPr>
      </p:pic>
      <p:pic>
        <p:nvPicPr>
          <p:cNvPr id="20" name="Рисунок 19" descr="венера2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4000504"/>
            <a:ext cx="2547137" cy="2643206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429124" y="1000108"/>
            <a:ext cx="414340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end</a:t>
            </a:r>
            <a:endParaRPr lang="ru-RU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" name="Рисунок 22" descr="venera001_s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40" y="6643710"/>
            <a:ext cx="2882900" cy="2500330"/>
          </a:xfrm>
          <a:prstGeom prst="rect">
            <a:avLst/>
          </a:prstGeom>
        </p:spPr>
      </p:pic>
      <p:pic>
        <p:nvPicPr>
          <p:cNvPr id="24" name="Рисунок 23" descr="venera001_s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715600" y="4699000"/>
            <a:ext cx="12858840" cy="2159000"/>
          </a:xfrm>
          <a:prstGeom prst="rect">
            <a:avLst/>
          </a:prstGeom>
        </p:spPr>
      </p:pic>
      <p:pic>
        <p:nvPicPr>
          <p:cNvPr id="27" name="Рисунок 26" descr="science_20111220_52196234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4546" y="4786322"/>
            <a:ext cx="1847850" cy="12396857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285728"/>
            <a:ext cx="8643998" cy="4572000"/>
          </a:xfrm>
        </p:spPr>
        <p:txBody>
          <a:bodyPr/>
          <a:lstStyle/>
          <a:p>
            <a:pPr algn="just"/>
            <a:r>
              <a:rPr lang="ru-RU" sz="2800" dirty="0" err="1" smtClean="0"/>
              <a:t>Планети</a:t>
            </a:r>
            <a:r>
              <a:rPr lang="ru-RU" sz="2800" dirty="0" smtClean="0"/>
              <a:t> </a:t>
            </a:r>
            <a:r>
              <a:rPr lang="ru-RU" sz="2800" dirty="0" err="1" smtClean="0"/>
              <a:t>земної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групи</a:t>
            </a:r>
            <a:r>
              <a:rPr lang="ru-RU" sz="2800" dirty="0" smtClean="0"/>
              <a:t> – 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чотири</a:t>
            </a:r>
            <a:r>
              <a:rPr lang="ru-RU" sz="2800" dirty="0" smtClean="0"/>
              <a:t> </a:t>
            </a:r>
            <a:r>
              <a:rPr lang="ru-RU" sz="2800" dirty="0" err="1" smtClean="0"/>
              <a:t>планети</a:t>
            </a:r>
            <a:r>
              <a:rPr lang="ru-RU" sz="2800" dirty="0" smtClean="0"/>
              <a:t> </a:t>
            </a:r>
            <a:r>
              <a:rPr lang="ru-RU" sz="2800" dirty="0" err="1" smtClean="0"/>
              <a:t>Сонячної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системи</a:t>
            </a:r>
            <a:r>
              <a:rPr lang="ru-RU" sz="2800" dirty="0" smtClean="0"/>
              <a:t>: </a:t>
            </a:r>
            <a:r>
              <a:rPr lang="ru-RU" sz="2800" dirty="0" err="1" smtClean="0"/>
              <a:t>Меркурій</a:t>
            </a:r>
            <a:r>
              <a:rPr lang="ru-RU" sz="2800" dirty="0" smtClean="0"/>
              <a:t>, Венера, Земля та Марс. </a:t>
            </a:r>
            <a:r>
              <a:rPr lang="ru-RU" sz="2800" dirty="0" err="1" smtClean="0"/>
              <a:t>Планети</a:t>
            </a:r>
            <a:r>
              <a:rPr lang="ru-RU" sz="2800" dirty="0" smtClean="0"/>
              <a:t> </a:t>
            </a:r>
            <a:r>
              <a:rPr lang="ru-RU" sz="2800" dirty="0" err="1" smtClean="0"/>
              <a:t>земної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групи</a:t>
            </a:r>
            <a:r>
              <a:rPr lang="ru-RU" sz="2800" dirty="0" smtClean="0"/>
              <a:t> </a:t>
            </a:r>
            <a:r>
              <a:rPr lang="ru-RU" sz="2800" dirty="0" err="1" smtClean="0"/>
              <a:t>мають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високу</a:t>
            </a:r>
            <a:r>
              <a:rPr lang="ru-RU" sz="2800" dirty="0" smtClean="0"/>
              <a:t> </a:t>
            </a:r>
            <a:r>
              <a:rPr lang="ru-RU" sz="2800" dirty="0" err="1" smtClean="0"/>
              <a:t>густину</a:t>
            </a:r>
            <a:r>
              <a:rPr lang="ru-RU" sz="2800" dirty="0" smtClean="0"/>
              <a:t> </a:t>
            </a:r>
            <a:r>
              <a:rPr lang="ru-RU" sz="2800" dirty="0" smtClean="0"/>
              <a:t>та </a:t>
            </a:r>
            <a:r>
              <a:rPr lang="ru-RU" sz="2800" dirty="0" err="1" smtClean="0"/>
              <a:t>складаються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переважно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кисню</a:t>
            </a:r>
            <a:r>
              <a:rPr lang="ru-RU" sz="2800" dirty="0" smtClean="0"/>
              <a:t>, </a:t>
            </a:r>
            <a:r>
              <a:rPr lang="ru-RU" sz="2800" dirty="0" err="1" smtClean="0"/>
              <a:t>кремнію</a:t>
            </a:r>
            <a:r>
              <a:rPr lang="ru-RU" sz="2800" dirty="0" smtClean="0"/>
              <a:t>, </a:t>
            </a:r>
            <a:r>
              <a:rPr lang="ru-RU" sz="2800" dirty="0" err="1" smtClean="0"/>
              <a:t>заліза</a:t>
            </a:r>
            <a:r>
              <a:rPr lang="ru-RU" sz="2800" dirty="0" smtClean="0"/>
              <a:t>, </a:t>
            </a:r>
            <a:r>
              <a:rPr lang="ru-RU" sz="2800" dirty="0" err="1" smtClean="0"/>
              <a:t>магнію</a:t>
            </a:r>
            <a:r>
              <a:rPr lang="ru-RU" sz="2800" dirty="0" smtClean="0"/>
              <a:t>, </a:t>
            </a:r>
            <a:r>
              <a:rPr lang="ru-RU" sz="2800" dirty="0" err="1" smtClean="0"/>
              <a:t>алюмінію</a:t>
            </a:r>
            <a:r>
              <a:rPr lang="ru-RU" sz="2800" dirty="0" smtClean="0"/>
              <a:t> та </a:t>
            </a:r>
            <a:r>
              <a:rPr lang="ru-RU" sz="2800" dirty="0" err="1" smtClean="0"/>
              <a:t>інших</a:t>
            </a:r>
            <a:r>
              <a:rPr lang="ru-RU" sz="2800" dirty="0" smtClean="0"/>
              <a:t> </a:t>
            </a:r>
            <a:r>
              <a:rPr lang="ru-RU" sz="2800" dirty="0" err="1" smtClean="0"/>
              <a:t>важких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елементів</a:t>
            </a:r>
            <a:r>
              <a:rPr lang="ru-RU" sz="2800" dirty="0" smtClean="0"/>
              <a:t>.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science_20111220_5219623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0306"/>
            <a:ext cx="9286844" cy="435769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emna_grup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2900"/>
            <a:ext cx="9144000" cy="735811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214290"/>
            <a:ext cx="8643998" cy="4572000"/>
          </a:xfrm>
        </p:spPr>
        <p:txBody>
          <a:bodyPr>
            <a:normAutofit/>
          </a:bodyPr>
          <a:lstStyle/>
          <a:p>
            <a:pPr algn="just"/>
            <a:r>
              <a:rPr lang="ru-RU" sz="2600" dirty="0" err="1" smtClean="0"/>
              <a:t>Всі</a:t>
            </a:r>
            <a:r>
              <a:rPr lang="ru-RU" sz="2600" dirty="0" smtClean="0"/>
              <a:t> </a:t>
            </a:r>
            <a:r>
              <a:rPr lang="ru-RU" sz="2600" dirty="0" err="1" smtClean="0"/>
              <a:t>планети</a:t>
            </a:r>
            <a:r>
              <a:rPr lang="ru-RU" sz="2600" dirty="0" smtClean="0"/>
              <a:t> </a:t>
            </a:r>
            <a:r>
              <a:rPr lang="ru-RU" sz="2600" dirty="0" err="1" smtClean="0"/>
              <a:t>земної</a:t>
            </a:r>
            <a:r>
              <a:rPr lang="ru-RU" sz="2600" dirty="0" smtClean="0"/>
              <a:t> </a:t>
            </a:r>
            <a:r>
              <a:rPr lang="ru-RU" sz="2600" dirty="0" err="1" smtClean="0"/>
              <a:t>групи</a:t>
            </a:r>
            <a:r>
              <a:rPr lang="ru-RU" sz="2600" dirty="0" smtClean="0"/>
              <a:t> </a:t>
            </a:r>
            <a:r>
              <a:rPr lang="ru-RU" sz="2600" dirty="0" err="1" smtClean="0"/>
              <a:t>мають</a:t>
            </a:r>
            <a:r>
              <a:rPr lang="ru-RU" sz="2600" dirty="0" smtClean="0"/>
              <a:t> </a:t>
            </a:r>
            <a:r>
              <a:rPr lang="ru-RU" sz="2600" dirty="0" err="1" smtClean="0"/>
              <a:t>наступну</a:t>
            </a:r>
            <a:r>
              <a:rPr lang="ru-RU" sz="2600" dirty="0" smtClean="0"/>
              <a:t> </a:t>
            </a:r>
            <a:r>
              <a:rPr lang="ru-RU" sz="2600" dirty="0" err="1" smtClean="0"/>
              <a:t>будову</a:t>
            </a:r>
            <a:r>
              <a:rPr lang="ru-RU" sz="2600" dirty="0" smtClean="0"/>
              <a:t>:</a:t>
            </a:r>
          </a:p>
          <a:p>
            <a:pPr algn="just">
              <a:buNone/>
            </a:pPr>
            <a:r>
              <a:rPr lang="ru-RU" sz="2600" dirty="0" smtClean="0"/>
              <a:t>     у </a:t>
            </a:r>
            <a:r>
              <a:rPr lang="ru-RU" sz="2600" dirty="0" err="1" smtClean="0"/>
              <a:t>центрі</a:t>
            </a:r>
            <a:r>
              <a:rPr lang="ru-RU" sz="2600" dirty="0" smtClean="0"/>
              <a:t> </a:t>
            </a:r>
            <a:r>
              <a:rPr lang="ru-RU" sz="2600" dirty="0" err="1" smtClean="0"/>
              <a:t>планети</a:t>
            </a:r>
            <a:r>
              <a:rPr lang="ru-RU" sz="2600" dirty="0" smtClean="0"/>
              <a:t> </a:t>
            </a:r>
            <a:r>
              <a:rPr lang="ru-RU" sz="2600" dirty="0" err="1" smtClean="0"/>
              <a:t>залізне</a:t>
            </a:r>
            <a:r>
              <a:rPr lang="ru-RU" sz="2600" dirty="0" smtClean="0"/>
              <a:t> ядро </a:t>
            </a:r>
            <a:r>
              <a:rPr lang="ru-RU" sz="2600" dirty="0" err="1" smtClean="0"/>
              <a:t>з</a:t>
            </a:r>
            <a:r>
              <a:rPr lang="ru-RU" sz="2600" dirty="0" smtClean="0"/>
              <a:t> невеликою </a:t>
            </a:r>
            <a:r>
              <a:rPr lang="ru-RU" sz="2600" dirty="0" err="1" smtClean="0"/>
              <a:t>кількістю</a:t>
            </a:r>
            <a:r>
              <a:rPr lang="ru-RU" sz="2600" dirty="0" smtClean="0"/>
              <a:t> </a:t>
            </a:r>
            <a:r>
              <a:rPr lang="ru-RU" sz="2600" dirty="0" err="1" smtClean="0"/>
              <a:t>нікелю</a:t>
            </a:r>
            <a:r>
              <a:rPr lang="ru-RU" sz="2600" dirty="0" smtClean="0"/>
              <a:t>. </a:t>
            </a:r>
            <a:r>
              <a:rPr lang="ru-RU" sz="2600" dirty="0" err="1" smtClean="0"/>
              <a:t>Мантія</a:t>
            </a:r>
            <a:r>
              <a:rPr lang="ru-RU" sz="2600" dirty="0" smtClean="0"/>
              <a:t> </a:t>
            </a:r>
            <a:r>
              <a:rPr lang="ru-RU" sz="2600" dirty="0" err="1" smtClean="0"/>
              <a:t>складається</a:t>
            </a:r>
            <a:r>
              <a:rPr lang="ru-RU" sz="2600" dirty="0" smtClean="0"/>
              <a:t> </a:t>
            </a:r>
            <a:r>
              <a:rPr lang="ru-RU" sz="2600" dirty="0" err="1" smtClean="0"/>
              <a:t>з</a:t>
            </a:r>
            <a:r>
              <a:rPr lang="ru-RU" sz="2600" dirty="0" smtClean="0"/>
              <a:t> </a:t>
            </a:r>
            <a:r>
              <a:rPr lang="ru-RU" sz="2600" dirty="0" err="1" smtClean="0"/>
              <a:t>силікатів</a:t>
            </a:r>
            <a:r>
              <a:rPr lang="ru-RU" sz="2600" dirty="0" smtClean="0"/>
              <a:t>.</a:t>
            </a:r>
          </a:p>
          <a:p>
            <a:pPr algn="just">
              <a:buNone/>
            </a:pPr>
            <a:r>
              <a:rPr lang="ru-RU" sz="2600" dirty="0" smtClean="0"/>
              <a:t>     Кора, яка </a:t>
            </a:r>
            <a:r>
              <a:rPr lang="ru-RU" sz="2600" dirty="0" err="1" smtClean="0"/>
              <a:t>виникла</a:t>
            </a:r>
            <a:r>
              <a:rPr lang="ru-RU" sz="2600" dirty="0" smtClean="0"/>
              <a:t> через </a:t>
            </a:r>
            <a:r>
              <a:rPr lang="ru-RU" sz="2600" dirty="0" err="1" smtClean="0"/>
              <a:t>часткове</a:t>
            </a:r>
            <a:r>
              <a:rPr lang="ru-RU" sz="2600" dirty="0" smtClean="0"/>
              <a:t> </a:t>
            </a:r>
            <a:r>
              <a:rPr lang="ru-RU" sz="2600" dirty="0" err="1" smtClean="0"/>
              <a:t>плавлення</a:t>
            </a:r>
            <a:r>
              <a:rPr lang="ru-RU" sz="2600" dirty="0" smtClean="0"/>
              <a:t> </a:t>
            </a:r>
            <a:r>
              <a:rPr lang="ru-RU" sz="2600" dirty="0" err="1" smtClean="0"/>
              <a:t>мантії</a:t>
            </a:r>
            <a:r>
              <a:rPr lang="ru-RU" sz="2600" dirty="0" smtClean="0"/>
              <a:t> </a:t>
            </a:r>
            <a:r>
              <a:rPr lang="ru-RU" sz="2600" dirty="0" err="1" smtClean="0"/>
              <a:t>складається</a:t>
            </a:r>
            <a:r>
              <a:rPr lang="ru-RU" sz="2600" dirty="0" smtClean="0"/>
              <a:t> </a:t>
            </a:r>
            <a:r>
              <a:rPr lang="ru-RU" sz="2600" dirty="0" err="1" smtClean="0"/>
              <a:t>також</a:t>
            </a:r>
            <a:r>
              <a:rPr lang="ru-RU" sz="2600" dirty="0" smtClean="0"/>
              <a:t> </a:t>
            </a:r>
            <a:r>
              <a:rPr lang="ru-RU" sz="2600" dirty="0" err="1" smtClean="0"/>
              <a:t>з</a:t>
            </a:r>
            <a:r>
              <a:rPr lang="ru-RU" sz="2600" dirty="0" smtClean="0"/>
              <a:t> </a:t>
            </a:r>
            <a:r>
              <a:rPr lang="ru-RU" sz="2600" dirty="0" err="1" smtClean="0"/>
              <a:t>силікатних</a:t>
            </a:r>
            <a:r>
              <a:rPr lang="ru-RU" sz="2600" dirty="0" smtClean="0"/>
              <a:t> </a:t>
            </a:r>
            <a:r>
              <a:rPr lang="ru-RU" sz="2600" dirty="0" err="1" smtClean="0"/>
              <a:t>порід</a:t>
            </a:r>
            <a:r>
              <a:rPr lang="ru-RU" sz="2600" dirty="0" smtClean="0"/>
              <a:t>. З </a:t>
            </a:r>
            <a:r>
              <a:rPr lang="ru-RU" sz="2600" dirty="0" err="1" smtClean="0"/>
              <a:t>поміж</a:t>
            </a:r>
            <a:r>
              <a:rPr lang="ru-RU" sz="2600" dirty="0" smtClean="0"/>
              <a:t> планет </a:t>
            </a:r>
            <a:r>
              <a:rPr lang="ru-RU" sz="2600" dirty="0" err="1" smtClean="0"/>
              <a:t>земної</a:t>
            </a:r>
            <a:r>
              <a:rPr lang="ru-RU" sz="2600" dirty="0" smtClean="0"/>
              <a:t> </a:t>
            </a:r>
            <a:r>
              <a:rPr lang="ru-RU" sz="2600" dirty="0" err="1" smtClean="0"/>
              <a:t>групи</a:t>
            </a:r>
            <a:r>
              <a:rPr lang="ru-RU" sz="2600" dirty="0" smtClean="0"/>
              <a:t> </a:t>
            </a:r>
            <a:r>
              <a:rPr lang="ru-RU" sz="2600" dirty="0" err="1" smtClean="0"/>
              <a:t>тільки</a:t>
            </a:r>
            <a:r>
              <a:rPr lang="ru-RU" sz="2600" dirty="0" smtClean="0"/>
              <a:t> у </a:t>
            </a:r>
            <a:r>
              <a:rPr lang="ru-RU" sz="2600" dirty="0" err="1" smtClean="0"/>
              <a:t>Меркурія</a:t>
            </a:r>
            <a:r>
              <a:rPr lang="ru-RU" sz="2600" dirty="0" smtClean="0"/>
              <a:t> </a:t>
            </a:r>
            <a:r>
              <a:rPr lang="ru-RU" sz="2600" dirty="0" err="1" smtClean="0"/>
              <a:t>немає</a:t>
            </a:r>
            <a:r>
              <a:rPr lang="ru-RU" sz="2600" dirty="0" smtClean="0"/>
              <a:t> кори, </a:t>
            </a:r>
            <a:r>
              <a:rPr lang="ru-RU" sz="2600" dirty="0" err="1" smtClean="0"/>
              <a:t>оскільки</a:t>
            </a:r>
            <a:r>
              <a:rPr lang="ru-RU" sz="2600" dirty="0" smtClean="0"/>
              <a:t> вона </a:t>
            </a:r>
            <a:r>
              <a:rPr lang="ru-RU" sz="2600" dirty="0" err="1" smtClean="0"/>
              <a:t>була</a:t>
            </a:r>
            <a:r>
              <a:rPr lang="ru-RU" sz="2600" dirty="0" smtClean="0"/>
              <a:t> </a:t>
            </a:r>
            <a:r>
              <a:rPr lang="ru-RU" sz="2600" dirty="0" err="1" smtClean="0"/>
              <a:t>розбита</a:t>
            </a:r>
            <a:r>
              <a:rPr lang="ru-RU" sz="2600" dirty="0" smtClean="0"/>
              <a:t> в </a:t>
            </a:r>
            <a:r>
              <a:rPr lang="ru-RU" sz="2600" dirty="0" err="1" smtClean="0"/>
              <a:t>результаті</a:t>
            </a:r>
            <a:r>
              <a:rPr lang="ru-RU" sz="2600" dirty="0" smtClean="0"/>
              <a:t> </a:t>
            </a:r>
            <a:r>
              <a:rPr lang="ru-RU" sz="2600" dirty="0" err="1" smtClean="0"/>
              <a:t>метеоритних</a:t>
            </a:r>
            <a:r>
              <a:rPr lang="ru-RU" sz="2600" dirty="0" smtClean="0"/>
              <a:t> </a:t>
            </a:r>
            <a:r>
              <a:rPr lang="ru-RU" sz="2600" dirty="0" err="1" smtClean="0"/>
              <a:t>бомбардувань</a:t>
            </a:r>
            <a:r>
              <a:rPr lang="ru-RU" sz="2600" dirty="0" smtClean="0"/>
              <a:t>. Земля </a:t>
            </a:r>
            <a:r>
              <a:rPr lang="ru-RU" sz="2600" dirty="0" err="1" smtClean="0"/>
              <a:t>відрізняється</a:t>
            </a:r>
            <a:r>
              <a:rPr lang="ru-RU" sz="2600" dirty="0" smtClean="0"/>
              <a:t> </a:t>
            </a:r>
            <a:r>
              <a:rPr lang="ru-RU" sz="2600" dirty="0" err="1" smtClean="0"/>
              <a:t>від</a:t>
            </a:r>
            <a:r>
              <a:rPr lang="ru-RU" sz="2600" dirty="0" smtClean="0"/>
              <a:t> </a:t>
            </a:r>
            <a:r>
              <a:rPr lang="ru-RU" sz="2600" dirty="0" err="1" smtClean="0"/>
              <a:t>інших</a:t>
            </a:r>
            <a:r>
              <a:rPr lang="ru-RU" sz="2600" dirty="0" smtClean="0"/>
              <a:t> планет </a:t>
            </a:r>
            <a:r>
              <a:rPr lang="ru-RU" sz="2600" dirty="0" err="1" smtClean="0"/>
              <a:t>групи</a:t>
            </a:r>
            <a:r>
              <a:rPr lang="ru-RU" sz="2600" dirty="0" smtClean="0"/>
              <a:t> </a:t>
            </a:r>
            <a:r>
              <a:rPr lang="ru-RU" sz="2600" dirty="0" err="1" smtClean="0"/>
              <a:t>наявністю</a:t>
            </a:r>
            <a:r>
              <a:rPr lang="ru-RU" sz="2600" dirty="0" smtClean="0"/>
              <a:t> </a:t>
            </a:r>
            <a:r>
              <a:rPr lang="ru-RU" sz="2600" dirty="0" err="1" smtClean="0"/>
              <a:t>великої</a:t>
            </a:r>
            <a:r>
              <a:rPr lang="ru-RU" sz="2600" dirty="0" smtClean="0"/>
              <a:t> </a:t>
            </a:r>
            <a:r>
              <a:rPr lang="ru-RU" sz="2600" dirty="0" err="1" smtClean="0"/>
              <a:t>кількості</a:t>
            </a:r>
            <a:r>
              <a:rPr lang="ru-RU" sz="2600" dirty="0" smtClean="0"/>
              <a:t> </a:t>
            </a:r>
            <a:r>
              <a:rPr lang="ru-RU" sz="2600" dirty="0" err="1" smtClean="0"/>
              <a:t>гранітів</a:t>
            </a:r>
            <a:r>
              <a:rPr lang="ru-RU" sz="2600" dirty="0" smtClean="0"/>
              <a:t> у </a:t>
            </a:r>
            <a:r>
              <a:rPr lang="ru-RU" sz="2600" dirty="0" err="1" smtClean="0"/>
              <a:t>корі</a:t>
            </a:r>
            <a:r>
              <a:rPr lang="ru-RU" sz="2600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Venera-v-razre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71942"/>
            <a:ext cx="9286844" cy="379171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Mercury-s-1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-714412" y="0"/>
            <a:ext cx="9858412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5214942" y="142852"/>
            <a:ext cx="3929058" cy="72019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dirty="0" err="1" smtClean="0"/>
              <a:t>Меркурій</a:t>
            </a:r>
            <a:r>
              <a:rPr lang="ru-RU" sz="2400" dirty="0" smtClean="0"/>
              <a:t> - </a:t>
            </a:r>
            <a:r>
              <a:rPr lang="ru-RU" sz="2400" dirty="0" err="1" smtClean="0"/>
              <a:t>найближча</a:t>
            </a:r>
            <a:r>
              <a:rPr lang="ru-RU" sz="2400" dirty="0" smtClean="0"/>
              <a:t> до </a:t>
            </a:r>
          </a:p>
          <a:p>
            <a:pPr algn="just"/>
            <a:r>
              <a:rPr lang="ru-RU" sz="2400" dirty="0" err="1" smtClean="0"/>
              <a:t>Сонця</a:t>
            </a:r>
            <a:r>
              <a:rPr lang="ru-RU" sz="2400" dirty="0" smtClean="0"/>
              <a:t> планета. </a:t>
            </a:r>
          </a:p>
          <a:p>
            <a:pPr algn="just"/>
            <a:r>
              <a:rPr lang="ru-RU" sz="2400" dirty="0" smtClean="0"/>
              <a:t>Планета </a:t>
            </a:r>
            <a:r>
              <a:rPr lang="ru-RU" sz="2400" dirty="0" err="1" smtClean="0"/>
              <a:t>розташована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endParaRPr lang="ru-RU" sz="2400" dirty="0" smtClean="0"/>
          </a:p>
          <a:p>
            <a:pPr algn="just"/>
            <a:r>
              <a:rPr lang="ru-RU" sz="2400" dirty="0" smtClean="0"/>
              <a:t> </a:t>
            </a:r>
            <a:r>
              <a:rPr lang="ru-RU" sz="2400" dirty="0" err="1" smtClean="0"/>
              <a:t>Сонця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відстані</a:t>
            </a:r>
            <a:r>
              <a:rPr lang="ru-RU" sz="2400" dirty="0" smtClean="0"/>
              <a:t> 58 млн. км.</a:t>
            </a:r>
          </a:p>
          <a:p>
            <a:pPr algn="just"/>
            <a:r>
              <a:rPr lang="ru-RU" sz="2400" dirty="0" smtClean="0"/>
              <a:t> </a:t>
            </a:r>
            <a:r>
              <a:rPr lang="ru-RU" sz="2400" dirty="0" err="1" smtClean="0"/>
              <a:t>Повний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оберт</a:t>
            </a:r>
            <a:r>
              <a:rPr lang="ru-RU" sz="2400" dirty="0" smtClean="0"/>
              <a:t> на </a:t>
            </a:r>
            <a:r>
              <a:rPr lang="ru-RU" sz="2400" dirty="0" err="1" smtClean="0"/>
              <a:t>небі</a:t>
            </a:r>
            <a:endParaRPr lang="ru-RU" sz="2400" dirty="0" smtClean="0"/>
          </a:p>
          <a:p>
            <a:pPr algn="just"/>
            <a:r>
              <a:rPr lang="ru-RU" sz="2400" dirty="0" smtClean="0"/>
              <a:t> </a:t>
            </a:r>
            <a:r>
              <a:rPr lang="ru-RU" sz="2400" dirty="0" err="1" smtClean="0"/>
              <a:t>завершує</a:t>
            </a:r>
            <a:r>
              <a:rPr lang="ru-RU" sz="2400" dirty="0" smtClean="0"/>
              <a:t> за 88 </a:t>
            </a:r>
            <a:r>
              <a:rPr lang="ru-RU" sz="2400" dirty="0" err="1" smtClean="0"/>
              <a:t>діб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err="1" smtClean="0"/>
              <a:t>Сонячна</a:t>
            </a:r>
            <a:r>
              <a:rPr lang="ru-RU" sz="2400" dirty="0" smtClean="0"/>
              <a:t> </a:t>
            </a:r>
            <a:r>
              <a:rPr lang="ru-RU" sz="2400" dirty="0" err="1" smtClean="0"/>
              <a:t>доба</a:t>
            </a:r>
            <a:r>
              <a:rPr lang="ru-RU" sz="2400" dirty="0" smtClean="0"/>
              <a:t> на </a:t>
            </a:r>
            <a:r>
              <a:rPr lang="ru-RU" sz="2400" dirty="0" err="1" smtClean="0"/>
              <a:t>Меркурії</a:t>
            </a:r>
            <a:endParaRPr lang="ru-RU" sz="2400" dirty="0" smtClean="0"/>
          </a:p>
          <a:p>
            <a:pPr algn="just"/>
            <a:r>
              <a:rPr lang="ru-RU" sz="2400" dirty="0" smtClean="0"/>
              <a:t> </a:t>
            </a:r>
            <a:r>
              <a:rPr lang="ru-RU" sz="2400" dirty="0" err="1" smtClean="0"/>
              <a:t>триває</a:t>
            </a:r>
            <a:r>
              <a:rPr lang="ru-RU" sz="2400" dirty="0" smtClean="0"/>
              <a:t> 176 </a:t>
            </a:r>
            <a:r>
              <a:rPr lang="ru-RU" sz="2400" dirty="0" err="1" smtClean="0"/>
              <a:t>днів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 </a:t>
            </a:r>
            <a:r>
              <a:rPr lang="ru-RU" sz="2400" dirty="0" err="1" smtClean="0"/>
              <a:t>Поверхня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планети</a:t>
            </a:r>
            <a:r>
              <a:rPr lang="ru-RU" sz="2400" dirty="0" smtClean="0"/>
              <a:t> вся </a:t>
            </a:r>
            <a:r>
              <a:rPr lang="ru-RU" sz="2400" dirty="0" err="1" smtClean="0"/>
              <a:t>поцяткована</a:t>
            </a:r>
            <a:r>
              <a:rPr lang="ru-RU" sz="2400" dirty="0" smtClean="0"/>
              <a:t> кратерами, </a:t>
            </a:r>
            <a:r>
              <a:rPr lang="ru-RU" sz="2400" dirty="0" err="1" smtClean="0"/>
              <a:t>утворення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 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пояснити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метеоритним</a:t>
            </a:r>
            <a:endParaRPr lang="ru-RU" sz="2400" dirty="0" smtClean="0"/>
          </a:p>
          <a:p>
            <a:pPr algn="just"/>
            <a:r>
              <a:rPr lang="ru-RU" sz="2400" dirty="0" err="1" smtClean="0"/>
              <a:t>бомбардуванням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Меркурія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відбувалося</a:t>
            </a:r>
            <a:r>
              <a:rPr lang="ru-RU" sz="2400" dirty="0" smtClean="0"/>
              <a:t> на перших </a:t>
            </a:r>
            <a:r>
              <a:rPr lang="ru-RU" sz="2400" dirty="0" err="1" smtClean="0"/>
              <a:t>етапах</a:t>
            </a:r>
            <a:r>
              <a:rPr lang="ru-RU" sz="2400" dirty="0" smtClean="0"/>
              <a:t> </a:t>
            </a:r>
            <a:r>
              <a:rPr lang="ru-RU" sz="2400" dirty="0" err="1" smtClean="0"/>
              <a:t>еволюції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планети</a:t>
            </a:r>
            <a:r>
              <a:rPr lang="ru-RU" sz="2400" dirty="0" smtClean="0"/>
              <a:t> </a:t>
            </a:r>
            <a:r>
              <a:rPr lang="ru-RU" sz="2400" dirty="0" err="1" smtClean="0"/>
              <a:t>мільярди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 тому.</a:t>
            </a:r>
          </a:p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ercury-s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57864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42852"/>
            <a:ext cx="9144000" cy="58477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Меркурій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-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найбагатша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на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залізо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планета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Сонячної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системи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. У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Меркурія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виявленевласне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дуже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слабке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магнітне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поле,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що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свідчить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про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неповну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консолідацію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планети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.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Напруженість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цього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магнітного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</a:t>
            </a:r>
          </a:p>
          <a:p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поля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менша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,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ніж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у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Землі,і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більша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,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ніж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у Марса.</a:t>
            </a:r>
          </a:p>
          <a:p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Середня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густина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Меркурія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 (5,44 г/см3)</a:t>
            </a:r>
          </a:p>
          <a:p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значно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вища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за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місячну</a:t>
            </a:r>
            <a:endParaRPr lang="ru-RU" sz="2000" dirty="0" smtClean="0">
              <a:ln>
                <a:solidFill>
                  <a:schemeClr val="tx1">
                    <a:lumMod val="85000"/>
                  </a:schemeClr>
                </a:solidFill>
              </a:ln>
            </a:endParaRPr>
          </a:p>
          <a:p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і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майже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дорівнює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</a:t>
            </a:r>
          </a:p>
          <a:p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середній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густині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Землі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,</a:t>
            </a:r>
          </a:p>
          <a:p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а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його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маса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складає</a:t>
            </a:r>
            <a:endParaRPr lang="ru-RU" sz="2000" dirty="0" smtClean="0">
              <a:ln>
                <a:solidFill>
                  <a:schemeClr val="tx1">
                    <a:lumMod val="85000"/>
                  </a:schemeClr>
                </a:solidFill>
              </a:ln>
            </a:endParaRPr>
          </a:p>
          <a:p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лише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1/18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маси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Землі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.</a:t>
            </a:r>
          </a:p>
          <a:p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 Про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життя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на </a:t>
            </a:r>
          </a:p>
          <a:p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Меркурії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не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може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бути</a:t>
            </a:r>
          </a:p>
          <a:p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й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мови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, 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оскільки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на</a:t>
            </a:r>
          </a:p>
          <a:p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ньому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дуже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висока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</a:t>
            </a:r>
          </a:p>
          <a:p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денна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температура</a:t>
            </a:r>
          </a:p>
          <a:p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і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відсутня</a:t>
            </a:r>
            <a:r>
              <a:rPr lang="ru-RU" sz="2000" dirty="0" smtClean="0">
                <a:ln>
                  <a:solidFill>
                    <a:schemeClr val="tx1">
                      <a:lumMod val="85000"/>
                    </a:schemeClr>
                  </a:solidFill>
                </a:ln>
              </a:rPr>
              <a:t> вода.</a:t>
            </a:r>
          </a:p>
          <a:p>
            <a:pPr algn="ctr"/>
            <a:endParaRPr lang="ru-RU" sz="5400" b="0" cap="none" spc="0" dirty="0">
              <a:ln w="18415" cmpd="sng">
                <a:solidFill>
                  <a:schemeClr val="tx1">
                    <a:lumMod val="85000"/>
                  </a:schemeClr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nera001_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47" y="1571612"/>
            <a:ext cx="915744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42852"/>
            <a:ext cx="930017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/>
              <a:t>Венера </a:t>
            </a:r>
            <a:r>
              <a:rPr lang="ru-RU" sz="2400" dirty="0" smtClean="0"/>
              <a:t>- друга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Сонця</a:t>
            </a:r>
            <a:r>
              <a:rPr lang="ru-RU" sz="2400" dirty="0" smtClean="0"/>
              <a:t> (108 млн. км)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найближча</a:t>
            </a:r>
            <a:r>
              <a:rPr lang="ru-RU" sz="2400" dirty="0" smtClean="0"/>
              <a:t> до </a:t>
            </a:r>
            <a:r>
              <a:rPr lang="ru-RU" sz="2400" dirty="0" err="1" smtClean="0"/>
              <a:t>Землі</a:t>
            </a:r>
            <a:r>
              <a:rPr lang="ru-RU" sz="2400" dirty="0" smtClean="0"/>
              <a:t> планета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 err="1" smtClean="0"/>
              <a:t>Сонячної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. </a:t>
            </a:r>
          </a:p>
          <a:p>
            <a:pPr algn="ctr"/>
            <a:r>
              <a:rPr lang="ru-RU" sz="2400" dirty="0" err="1" smtClean="0"/>
              <a:t>Період</a:t>
            </a:r>
            <a:r>
              <a:rPr lang="ru-RU" sz="2400" dirty="0" smtClean="0"/>
              <a:t> </a:t>
            </a:r>
            <a:r>
              <a:rPr lang="ru-RU" sz="2400" dirty="0" err="1" smtClean="0"/>
              <a:t>обертання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навколо</a:t>
            </a:r>
            <a:r>
              <a:rPr lang="ru-RU" sz="2400" dirty="0" smtClean="0"/>
              <a:t> </a:t>
            </a:r>
            <a:r>
              <a:rPr lang="ru-RU" sz="2400" dirty="0" err="1" smtClean="0"/>
              <a:t>Сонця</a:t>
            </a:r>
            <a:r>
              <a:rPr lang="ru-RU" sz="2400" dirty="0" smtClean="0"/>
              <a:t> - 225 </a:t>
            </a:r>
            <a:r>
              <a:rPr lang="ru-RU" sz="2400" dirty="0" err="1" smtClean="0"/>
              <a:t>діб</a:t>
            </a:r>
            <a:r>
              <a:rPr lang="ru-RU" sz="2400" dirty="0" smtClean="0"/>
              <a:t>.</a:t>
            </a:r>
          </a:p>
          <a:p>
            <a:pPr algn="ctr"/>
            <a:r>
              <a:rPr lang="ru-RU" sz="2400" dirty="0" smtClean="0"/>
              <a:t> Венера - </a:t>
            </a:r>
            <a:r>
              <a:rPr lang="ru-RU" sz="2400" dirty="0" err="1" smtClean="0"/>
              <a:t>найяскравіше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світило</a:t>
            </a:r>
            <a:r>
              <a:rPr lang="ru-RU" sz="2400" dirty="0" smtClean="0"/>
              <a:t> на </a:t>
            </a:r>
            <a:r>
              <a:rPr lang="ru-RU" sz="2400" dirty="0" err="1" smtClean="0"/>
              <a:t>небі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Сонця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Місяця</a:t>
            </a:r>
            <a:r>
              <a:rPr lang="ru-RU" sz="2400" dirty="0" smtClean="0"/>
              <a:t>.</a:t>
            </a:r>
          </a:p>
          <a:p>
            <a:pPr algn="ctr"/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нера2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050"/>
            <a:ext cx="5715008" cy="53578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142852"/>
            <a:ext cx="8534644" cy="72019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err="1" smtClean="0"/>
              <a:t>Діаметр</a:t>
            </a:r>
            <a:r>
              <a:rPr lang="ru-RU" sz="2400" dirty="0" smtClean="0"/>
              <a:t> </a:t>
            </a:r>
            <a:r>
              <a:rPr lang="ru-RU" sz="2400" dirty="0" err="1" smtClean="0"/>
              <a:t>Венери</a:t>
            </a:r>
            <a:r>
              <a:rPr lang="ru-RU" sz="2400" dirty="0" smtClean="0"/>
              <a:t> - 12 100 км (95% </a:t>
            </a:r>
            <a:r>
              <a:rPr lang="ru-RU" sz="2400" dirty="0" err="1" smtClean="0"/>
              <a:t>діаметра</a:t>
            </a:r>
            <a:r>
              <a:rPr lang="ru-RU" sz="2400" dirty="0" smtClean="0"/>
              <a:t> </a:t>
            </a:r>
            <a:r>
              <a:rPr lang="ru-RU" sz="2400" dirty="0" err="1" smtClean="0"/>
              <a:t>Землі</a:t>
            </a:r>
            <a:r>
              <a:rPr lang="ru-RU" sz="2400" dirty="0" smtClean="0"/>
              <a:t>), </a:t>
            </a:r>
            <a:r>
              <a:rPr lang="ru-RU" sz="2400" dirty="0" err="1" smtClean="0"/>
              <a:t>маса</a:t>
            </a:r>
            <a:r>
              <a:rPr lang="ru-RU" sz="2400" dirty="0" smtClean="0"/>
              <a:t> - 81,5% </a:t>
            </a:r>
          </a:p>
          <a:p>
            <a:pPr algn="ctr"/>
            <a:r>
              <a:rPr lang="ru-RU" sz="2400" dirty="0" err="1" smtClean="0"/>
              <a:t>маси</a:t>
            </a:r>
            <a:r>
              <a:rPr lang="ru-RU" sz="2400" dirty="0" smtClean="0"/>
              <a:t> </a:t>
            </a:r>
            <a:r>
              <a:rPr lang="ru-RU" sz="2400" dirty="0" err="1" smtClean="0"/>
              <a:t>Землі</a:t>
            </a:r>
            <a:r>
              <a:rPr lang="ru-RU" sz="2400" dirty="0" smtClean="0"/>
              <a:t>,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1/408 400 </a:t>
            </a:r>
            <a:r>
              <a:rPr lang="ru-RU" sz="2400" dirty="0" err="1" smtClean="0"/>
              <a:t>маси</a:t>
            </a:r>
            <a:r>
              <a:rPr lang="ru-RU" sz="2400" dirty="0" smtClean="0"/>
              <a:t> </a:t>
            </a:r>
            <a:r>
              <a:rPr lang="ru-RU" sz="2400" dirty="0" err="1" smtClean="0"/>
              <a:t>Сонця</a:t>
            </a:r>
            <a:r>
              <a:rPr lang="ru-RU" sz="2400" dirty="0" smtClean="0"/>
              <a:t>, температура </a:t>
            </a:r>
            <a:r>
              <a:rPr lang="ru-RU" sz="2400" dirty="0" err="1" smtClean="0"/>
              <a:t>біля</a:t>
            </a:r>
            <a:endParaRPr lang="ru-RU" sz="2400" dirty="0" smtClean="0"/>
          </a:p>
          <a:p>
            <a:pPr algn="ctr"/>
            <a:r>
              <a:rPr lang="ru-RU" sz="2400" dirty="0" smtClean="0"/>
              <a:t> </a:t>
            </a:r>
            <a:r>
              <a:rPr lang="ru-RU" sz="2400" dirty="0" err="1" smtClean="0"/>
              <a:t>поверхні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Венери</a:t>
            </a:r>
            <a:r>
              <a:rPr lang="ru-RU" sz="2400" dirty="0" smtClean="0"/>
              <a:t> </a:t>
            </a:r>
            <a:r>
              <a:rPr lang="ru-RU" sz="2400" dirty="0" err="1" smtClean="0"/>
              <a:t>сягає</a:t>
            </a:r>
            <a:r>
              <a:rPr lang="ru-RU" sz="2400" dirty="0" smtClean="0"/>
              <a:t> 747 К,</a:t>
            </a:r>
          </a:p>
          <a:p>
            <a:pPr algn="r"/>
            <a:r>
              <a:rPr lang="ru-RU" sz="2400" dirty="0" smtClean="0"/>
              <a:t> а </a:t>
            </a:r>
            <a:r>
              <a:rPr lang="ru-RU" sz="2400" dirty="0" err="1" smtClean="0"/>
              <a:t>тиск</a:t>
            </a:r>
            <a:r>
              <a:rPr lang="ru-RU" sz="2400" dirty="0" smtClean="0"/>
              <a:t> 90 атм. </a:t>
            </a:r>
            <a:r>
              <a:rPr lang="ru-RU" sz="2400" dirty="0" err="1" smtClean="0"/>
              <a:t>Знову</a:t>
            </a:r>
            <a:r>
              <a:rPr lang="ru-RU" sz="2400" dirty="0" smtClean="0"/>
              <a:t> ж через </a:t>
            </a:r>
            <a:r>
              <a:rPr lang="ru-RU" sz="2400" dirty="0" err="1" smtClean="0"/>
              <a:t>дуже</a:t>
            </a:r>
            <a:r>
              <a:rPr lang="ru-RU" sz="2400" dirty="0" smtClean="0"/>
              <a:t> </a:t>
            </a:r>
            <a:r>
              <a:rPr lang="ru-RU" sz="2400" dirty="0" err="1" smtClean="0"/>
              <a:t>щільний</a:t>
            </a:r>
            <a:r>
              <a:rPr lang="ru-RU" sz="2400" dirty="0" smtClean="0"/>
              <a:t> </a:t>
            </a:r>
          </a:p>
          <a:p>
            <a:pPr algn="r"/>
            <a:r>
              <a:rPr lang="ru-RU" sz="2400" dirty="0" err="1" smtClean="0"/>
              <a:t>хмарний</a:t>
            </a:r>
            <a:r>
              <a:rPr lang="ru-RU" sz="2400" dirty="0" smtClean="0"/>
              <a:t> шар,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огортає</a:t>
            </a:r>
            <a:r>
              <a:rPr lang="ru-RU" sz="2400" dirty="0" smtClean="0"/>
              <a:t> </a:t>
            </a:r>
            <a:r>
              <a:rPr lang="ru-RU" sz="2400" dirty="0" err="1" smtClean="0"/>
              <a:t>цю</a:t>
            </a:r>
            <a:r>
              <a:rPr lang="ru-RU" sz="2400" dirty="0" smtClean="0"/>
              <a:t> планету,</a:t>
            </a:r>
          </a:p>
          <a:p>
            <a:pPr algn="r"/>
            <a:r>
              <a:rPr lang="ru-RU" sz="2400" dirty="0" smtClean="0"/>
              <a:t> </a:t>
            </a:r>
            <a:r>
              <a:rPr lang="ru-RU" sz="2400" dirty="0" err="1" smtClean="0"/>
              <a:t>довго</a:t>
            </a:r>
            <a:r>
              <a:rPr lang="ru-RU" sz="2400" dirty="0" smtClean="0"/>
              <a:t> не </a:t>
            </a:r>
            <a:r>
              <a:rPr lang="ru-RU" sz="2400" dirty="0" err="1" smtClean="0"/>
              <a:t>вдавалося</a:t>
            </a:r>
            <a:endParaRPr lang="ru-RU" sz="2400" dirty="0" smtClean="0"/>
          </a:p>
          <a:p>
            <a:pPr algn="r"/>
            <a:r>
              <a:rPr lang="ru-RU" sz="2400" dirty="0" smtClean="0"/>
              <a:t> </a:t>
            </a:r>
            <a:r>
              <a:rPr lang="ru-RU" sz="2400" dirty="0" err="1" smtClean="0"/>
              <a:t>встановити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період</a:t>
            </a:r>
            <a:r>
              <a:rPr lang="ru-RU" sz="2400" dirty="0" smtClean="0"/>
              <a:t> </a:t>
            </a:r>
          </a:p>
          <a:p>
            <a:pPr algn="r"/>
            <a:r>
              <a:rPr lang="ru-RU" sz="2400" dirty="0" err="1" smtClean="0"/>
              <a:t>обертання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Венери</a:t>
            </a:r>
            <a:r>
              <a:rPr lang="ru-RU" sz="2400" dirty="0" smtClean="0"/>
              <a:t>. </a:t>
            </a:r>
          </a:p>
          <a:p>
            <a:pPr algn="r"/>
            <a:r>
              <a:rPr lang="ru-RU" sz="2400" dirty="0" err="1" smtClean="0"/>
              <a:t>Тільки</a:t>
            </a:r>
            <a:r>
              <a:rPr lang="ru-RU" sz="2400" dirty="0" smtClean="0"/>
              <a:t> за </a:t>
            </a:r>
            <a:r>
              <a:rPr lang="ru-RU" sz="2400" dirty="0" err="1" smtClean="0"/>
              <a:t>допомогою</a:t>
            </a:r>
            <a:r>
              <a:rPr lang="ru-RU" sz="2400" dirty="0" smtClean="0"/>
              <a:t> </a:t>
            </a:r>
          </a:p>
          <a:p>
            <a:pPr algn="r"/>
            <a:r>
              <a:rPr lang="ru-RU" sz="2400" dirty="0" err="1" smtClean="0"/>
              <a:t>Радіолокації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з'ясували</a:t>
            </a:r>
            <a:r>
              <a:rPr lang="ru-RU" sz="2400" dirty="0" smtClean="0"/>
              <a:t>, </a:t>
            </a:r>
          </a:p>
          <a:p>
            <a:pPr algn="r"/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дорівнює</a:t>
            </a:r>
            <a:r>
              <a:rPr lang="ru-RU" sz="2400" dirty="0" smtClean="0"/>
              <a:t> </a:t>
            </a:r>
          </a:p>
          <a:p>
            <a:pPr algn="r"/>
            <a:r>
              <a:rPr lang="ru-RU" sz="2400" dirty="0" smtClean="0"/>
              <a:t>243,2 </a:t>
            </a:r>
            <a:r>
              <a:rPr lang="ru-RU" sz="2400" dirty="0" err="1" smtClean="0"/>
              <a:t>доби</a:t>
            </a:r>
            <a:r>
              <a:rPr lang="ru-RU" sz="2400" dirty="0" smtClean="0"/>
              <a:t>, </a:t>
            </a:r>
            <a:r>
              <a:rPr lang="ru-RU" sz="2400" dirty="0" err="1" smtClean="0"/>
              <a:t>причому</a:t>
            </a:r>
            <a:endParaRPr lang="ru-RU" sz="2400" dirty="0" smtClean="0"/>
          </a:p>
          <a:p>
            <a:pPr algn="r"/>
            <a:r>
              <a:rPr lang="ru-RU" sz="2400" dirty="0" smtClean="0"/>
              <a:t> Венера </a:t>
            </a:r>
            <a:r>
              <a:rPr lang="ru-RU" sz="2400" dirty="0" err="1" smtClean="0"/>
              <a:t>обертається</a:t>
            </a:r>
            <a:r>
              <a:rPr lang="ru-RU" sz="2400" dirty="0" smtClean="0"/>
              <a:t> </a:t>
            </a:r>
          </a:p>
          <a:p>
            <a:pPr algn="r"/>
            <a:r>
              <a:rPr lang="ru-RU" sz="2400" dirty="0" smtClean="0"/>
              <a:t>в </a:t>
            </a:r>
            <a:r>
              <a:rPr lang="ru-RU" sz="2400" dirty="0" err="1" smtClean="0"/>
              <a:t>зворотний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бік</a:t>
            </a:r>
            <a:r>
              <a:rPr lang="ru-RU" sz="2400" dirty="0" smtClean="0"/>
              <a:t> </a:t>
            </a:r>
          </a:p>
          <a:p>
            <a:pPr algn="r"/>
            <a:r>
              <a:rPr lang="ru-RU" sz="2400" dirty="0" smtClean="0"/>
              <a:t>у </a:t>
            </a:r>
            <a:r>
              <a:rPr lang="ru-RU" sz="2400" dirty="0" err="1" smtClean="0"/>
              <a:t>порівнянні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endParaRPr lang="ru-RU" sz="2400" dirty="0" smtClean="0"/>
          </a:p>
          <a:p>
            <a:pPr algn="r"/>
            <a:r>
              <a:rPr lang="ru-RU" sz="2400" dirty="0" smtClean="0"/>
              <a:t> Землею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іншими</a:t>
            </a:r>
            <a:endParaRPr lang="ru-RU" sz="2400" dirty="0" smtClean="0"/>
          </a:p>
          <a:p>
            <a:pPr algn="r"/>
            <a:r>
              <a:rPr lang="ru-RU" sz="2400" dirty="0" smtClean="0"/>
              <a:t> планетами.</a:t>
            </a:r>
          </a:p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44" y="285728"/>
            <a:ext cx="8715436" cy="457200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/>
              <a:t>Земля</a:t>
            </a:r>
            <a:r>
              <a:rPr lang="ru-RU" sz="2400" dirty="0" smtClean="0"/>
              <a:t> - одна </a:t>
            </a:r>
            <a:r>
              <a:rPr lang="ru-RU" sz="2400" dirty="0" err="1" smtClean="0"/>
              <a:t>з</a:t>
            </a:r>
            <a:r>
              <a:rPr lang="ru-RU" sz="2400" dirty="0" smtClean="0"/>
              <a:t> планет </a:t>
            </a:r>
            <a:r>
              <a:rPr lang="ru-RU" sz="2400" dirty="0" err="1" smtClean="0"/>
              <a:t>Сонячної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. </a:t>
            </a:r>
            <a:r>
              <a:rPr lang="ru-RU" sz="2400" dirty="0" err="1" smtClean="0"/>
              <a:t>Подібно</a:t>
            </a:r>
            <a:r>
              <a:rPr lang="ru-RU" sz="2400" dirty="0" smtClean="0"/>
              <a:t> до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планет, Земля </a:t>
            </a:r>
            <a:r>
              <a:rPr lang="ru-RU" sz="2400" dirty="0" err="1" smtClean="0"/>
              <a:t>рухається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навколо</a:t>
            </a:r>
            <a:r>
              <a:rPr lang="ru-RU" sz="2400" dirty="0" smtClean="0"/>
              <a:t> </a:t>
            </a:r>
            <a:r>
              <a:rPr lang="ru-RU" sz="2400" dirty="0" err="1" smtClean="0"/>
              <a:t>Сонця</a:t>
            </a:r>
            <a:r>
              <a:rPr lang="ru-RU" sz="2400" dirty="0" smtClean="0"/>
              <a:t> по </a:t>
            </a:r>
            <a:r>
              <a:rPr lang="ru-RU" sz="2400" dirty="0" err="1" smtClean="0"/>
              <a:t>еліптичній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орбіті</a:t>
            </a:r>
            <a:r>
              <a:rPr lang="ru-RU" sz="2400" dirty="0" smtClean="0"/>
              <a:t>. </a:t>
            </a:r>
            <a:r>
              <a:rPr lang="ru-RU" sz="2400" dirty="0" err="1" smtClean="0"/>
              <a:t>Велику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частину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поверхні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Землі</a:t>
            </a:r>
            <a:r>
              <a:rPr lang="ru-RU" sz="2400" dirty="0" smtClean="0"/>
              <a:t> (до 71%) </a:t>
            </a:r>
            <a:r>
              <a:rPr lang="ru-RU" sz="2400" dirty="0" err="1" smtClean="0"/>
              <a:t>займає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Світовий</a:t>
            </a:r>
            <a:r>
              <a:rPr lang="ru-RU" sz="2400" dirty="0" smtClean="0"/>
              <a:t> океан. На континентах </a:t>
            </a:r>
            <a:r>
              <a:rPr lang="ru-RU" sz="2400" dirty="0" err="1" smtClean="0"/>
              <a:t>планети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поширені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рівнини</a:t>
            </a:r>
            <a:r>
              <a:rPr lang="ru-RU" sz="2400" dirty="0" smtClean="0"/>
              <a:t>, </a:t>
            </a:r>
            <a:r>
              <a:rPr lang="ru-RU" sz="2400" dirty="0" err="1" smtClean="0"/>
              <a:t>переважно</a:t>
            </a:r>
            <a:r>
              <a:rPr lang="ru-RU" sz="2400" dirty="0" smtClean="0"/>
              <a:t> </a:t>
            </a:r>
            <a:r>
              <a:rPr lang="ru-RU" sz="2400" dirty="0" err="1" smtClean="0"/>
              <a:t>низинні</a:t>
            </a:r>
            <a:r>
              <a:rPr lang="ru-RU" sz="2400" dirty="0" smtClean="0"/>
              <a:t>, </a:t>
            </a:r>
            <a:r>
              <a:rPr lang="ru-RU" sz="2400" dirty="0" err="1" smtClean="0"/>
              <a:t>незначну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частину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поверхні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планети</a:t>
            </a:r>
            <a:r>
              <a:rPr lang="ru-RU" sz="2400" dirty="0" smtClean="0"/>
              <a:t> </a:t>
            </a:r>
            <a:r>
              <a:rPr lang="ru-RU" sz="2400" dirty="0" err="1" smtClean="0"/>
              <a:t>займають</a:t>
            </a:r>
            <a:r>
              <a:rPr lang="ru-RU" sz="2400" dirty="0" smtClean="0"/>
              <a:t> гори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глибоководні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западини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дні</a:t>
            </a:r>
            <a:r>
              <a:rPr lang="ru-RU" sz="2400" dirty="0" smtClean="0"/>
              <a:t>. Форма </a:t>
            </a:r>
            <a:r>
              <a:rPr lang="ru-RU" sz="2400" dirty="0" err="1" smtClean="0"/>
              <a:t>Землі</a:t>
            </a:r>
            <a:r>
              <a:rPr lang="ru-RU" sz="2400" dirty="0" smtClean="0"/>
              <a:t> </a:t>
            </a:r>
            <a:r>
              <a:rPr lang="ru-RU" sz="2400" dirty="0" err="1" smtClean="0"/>
              <a:t>ближча</a:t>
            </a:r>
            <a:r>
              <a:rPr lang="ru-RU" sz="2400" dirty="0" smtClean="0"/>
              <a:t> до </a:t>
            </a:r>
            <a:r>
              <a:rPr lang="ru-RU" sz="2400" dirty="0" err="1" smtClean="0"/>
              <a:t>кулястої</a:t>
            </a:r>
            <a:r>
              <a:rPr lang="ru-RU" sz="2400" dirty="0" smtClean="0"/>
              <a:t>.</a:t>
            </a:r>
          </a:p>
          <a:p>
            <a:endParaRPr lang="ru-RU" sz="2400" dirty="0"/>
          </a:p>
        </p:txBody>
      </p:sp>
      <p:pic>
        <p:nvPicPr>
          <p:cNvPr id="4" name="Рисунок 3" descr="NASA_Earth_America_2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496"/>
            <a:ext cx="4500562" cy="4000504"/>
          </a:xfrm>
          <a:prstGeom prst="rect">
            <a:avLst/>
          </a:prstGeom>
        </p:spPr>
      </p:pic>
      <p:pic>
        <p:nvPicPr>
          <p:cNvPr id="5" name="Рисунок 4" descr="u7983_4444_ear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000372"/>
            <a:ext cx="4643439" cy="3857628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129</TotalTime>
  <Words>694</Words>
  <PresentationFormat>Экран (4:3)</PresentationFormat>
  <Paragraphs>70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26</cp:revision>
  <dcterms:modified xsi:type="dcterms:W3CDTF">2014-10-31T18:26:16Z</dcterms:modified>
</cp:coreProperties>
</file>