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56" r:id="rId2"/>
    <p:sldMasterId id="2147483780" r:id="rId3"/>
    <p:sldMasterId id="2147483792" r:id="rId4"/>
    <p:sldMasterId id="2147483804" r:id="rId5"/>
    <p:sldMasterId id="2147483816" r:id="rId6"/>
  </p:sldMasterIdLst>
  <p:notesMasterIdLst>
    <p:notesMasterId r:id="rId40"/>
  </p:notesMasterIdLst>
  <p:sldIdLst>
    <p:sldId id="295" r:id="rId7"/>
    <p:sldId id="286" r:id="rId8"/>
    <p:sldId id="304" r:id="rId9"/>
    <p:sldId id="269" r:id="rId10"/>
    <p:sldId id="300" r:id="rId11"/>
    <p:sldId id="284" r:id="rId12"/>
    <p:sldId id="276" r:id="rId13"/>
    <p:sldId id="268" r:id="rId14"/>
    <p:sldId id="293" r:id="rId15"/>
    <p:sldId id="267" r:id="rId16"/>
    <p:sldId id="278" r:id="rId17"/>
    <p:sldId id="283" r:id="rId18"/>
    <p:sldId id="285" r:id="rId19"/>
    <p:sldId id="294" r:id="rId20"/>
    <p:sldId id="275" r:id="rId21"/>
    <p:sldId id="265" r:id="rId22"/>
    <p:sldId id="264" r:id="rId23"/>
    <p:sldId id="305" r:id="rId24"/>
    <p:sldId id="280" r:id="rId25"/>
    <p:sldId id="307" r:id="rId26"/>
    <p:sldId id="290" r:id="rId27"/>
    <p:sldId id="299" r:id="rId28"/>
    <p:sldId id="306" r:id="rId29"/>
    <p:sldId id="296" r:id="rId30"/>
    <p:sldId id="292" r:id="rId31"/>
    <p:sldId id="259" r:id="rId32"/>
    <p:sldId id="301" r:id="rId33"/>
    <p:sldId id="297" r:id="rId34"/>
    <p:sldId id="302" r:id="rId35"/>
    <p:sldId id="303" r:id="rId36"/>
    <p:sldId id="298" r:id="rId37"/>
    <p:sldId id="257" r:id="rId38"/>
    <p:sldId id="282" r:id="rId3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1" autoAdjust="0"/>
    <p:restoredTop sz="94660"/>
  </p:normalViewPr>
  <p:slideViewPr>
    <p:cSldViewPr>
      <p:cViewPr varScale="1">
        <p:scale>
          <a:sx n="56" d="100"/>
          <a:sy n="56" d="100"/>
        </p:scale>
        <p:origin x="-8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0A932-BD75-442A-9545-38C1000D9F65}" type="datetimeFigureOut">
              <a:rPr lang="uk-UA" smtClean="0"/>
              <a:t>23.11.2014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2D745-C81F-4AE2-AE7C-32AB932392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A48A5F-F48E-4C18-B7CD-F6396A2B3770}" type="slidenum">
              <a:rPr lang="ru-RU" altLang="uk-UA" smtClean="0"/>
              <a:pPr/>
              <a:t>20</a:t>
            </a:fld>
            <a:endParaRPr lang="ru-RU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7DF837-76B2-4B4F-860C-DD73ED37C668}" type="datetimeFigureOut">
              <a:rPr lang="uk-UA" smtClean="0"/>
              <a:pPr/>
              <a:t>23.11.2014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48A51FA-8E6C-41F5-9D66-FAD056DFEFD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E:\&#1052;&#1091;&#1079;&#1099;&#1082;&#1072;\&#1076;&#1080;&#1076;&#1102;&#1083;&#1103;\%234_Legenda%202004\%234_10_Osen-avgust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300" y="-142900"/>
            <a:ext cx="9238300" cy="7000900"/>
          </a:xfrm>
          <a:prstGeom prst="rect">
            <a:avLst/>
          </a:prstGeom>
        </p:spPr>
      </p:pic>
      <p:pic>
        <p:nvPicPr>
          <p:cNvPr id="5" name="Рисунок 4" descr="lesja-4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71480"/>
            <a:ext cx="2987258" cy="4360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00562" y="928670"/>
            <a:ext cx="364333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иттєві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дороги Лесі Українки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5143512"/>
            <a:ext cx="3708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(1871-1913)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#4_10_Osen-avgus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 flipH="1" flipV="1">
            <a:off x="8358214" y="6357958"/>
            <a:ext cx="449266" cy="449266"/>
          </a:xfrm>
          <a:prstGeom prst="rect">
            <a:avLst/>
          </a:prstGeom>
        </p:spPr>
      </p:pic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5072074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Леся з сестрами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 descr="lu_1896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174" y="500042"/>
            <a:ext cx="2921636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53556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785794"/>
            <a:ext cx="4643470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57224" y="485776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Леся з мамою Оленою  Пчілкою       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4643438" cy="452628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Леся Українка не була ортодоксальною віруючою, але вона шанувала народні християнські традиції та релігійні обряди. Особливо шанувала свято Великдень. В усяких духів, особливо підземних злих, вона не вірила. Часто говорила: </a:t>
            </a:r>
            <a:r>
              <a:rPr lang="uk-UA" dirty="0" err="1" smtClean="0"/>
              <a:t>“Бог</a:t>
            </a:r>
            <a:r>
              <a:rPr lang="uk-UA" dirty="0" smtClean="0"/>
              <a:t> єдиний – </a:t>
            </a:r>
            <a:r>
              <a:rPr lang="uk-UA" dirty="0" err="1" smtClean="0"/>
              <a:t>віра”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Ставлення до релігії</a:t>
            </a: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1746" name="Picture 2" descr="&amp;Mcy;&amp;acy;&amp;tcy;&amp;iecy;&amp;rcy;&amp;icy;&amp;acy;&amp;lcy;&amp;ycy; &amp;zcy;&amp;acy; &amp;Acy;&amp;vcy;&amp;gcy;&amp;ucy;&amp;scy;&amp;tcy; 2013 &amp;gcy;&amp;ocy;&amp;dcy;&amp;acy; &quot; &amp;Scy;&amp;tcy;&amp;rcy;&amp;acy;&amp;ncy;&amp;icy;&amp;tscy;&amp;acy; 1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25" y="1714488"/>
            <a:ext cx="4214821" cy="31611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8715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Так, наприклад, у 19 років вона захопилася перекладом книги пророка Єзекіїля. Маючи Біблію французькою мовою, Леся, переклавши частину цієї книги, радилася в листі зі своїм дядьком Михайлом, який жив тоді у вимушеній еміграції в Софії (Болгарія): «</a:t>
            </a:r>
            <a:r>
              <a:rPr lang="uk-UA" sz="2000" b="1" dirty="0" err="1" smtClean="0"/>
              <a:t>...Порадьте</a:t>
            </a:r>
            <a:r>
              <a:rPr lang="uk-UA" sz="2000" b="1" dirty="0" smtClean="0"/>
              <a:t> мені: оце хочу собі купити Біблію, та не знаю, яку краще, чи грецьку, чи слов’янську, - думаю, грецьку краще. Звісно, </a:t>
            </a:r>
            <a:r>
              <a:rPr lang="uk-UA" sz="2000" b="1" dirty="0" err="1" smtClean="0"/>
              <a:t>гебрейська</a:t>
            </a:r>
            <a:r>
              <a:rPr lang="uk-UA" sz="2000" b="1" dirty="0" smtClean="0"/>
              <a:t> була б найкраща, та що ж, коли не знаю </a:t>
            </a:r>
            <a:r>
              <a:rPr lang="uk-UA" sz="2000" b="1" dirty="0" err="1" smtClean="0"/>
              <a:t>по-гебрейськи</a:t>
            </a:r>
            <a:r>
              <a:rPr lang="uk-UA" sz="2000" b="1" dirty="0" smtClean="0"/>
              <a:t>. У Біблії, окрім всього іншого, маса дикої грандіозної поезії, і мені скучно, коли я довго її не читаю...». </a:t>
            </a:r>
            <a:endParaRPr lang="uk-UA" sz="2000" b="1" dirty="0"/>
          </a:p>
        </p:txBody>
      </p:sp>
      <p:pic>
        <p:nvPicPr>
          <p:cNvPr id="26626" name="Picture 2" descr="&amp;pcy;&amp;scy;&amp;acy;&amp;lcy;&amp;ocy;&amp;mcy; 40 - &amp;Scy;&amp;acy;&amp;mcy;&amp;ocy;&amp;iecy; &amp;icy;&amp;ncy;&amp;tcy;&amp;iecy;&amp;rcy;&amp;iecy;&amp;scy;&amp;ncy;&amp;ocy;&amp;iecy; &amp;vcy; &amp;bcy;&amp;lcy;&amp;ocy;&amp;gcy;&amp;acy;&amp;k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101136"/>
            <a:ext cx="4443397" cy="375686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ornamen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</p:spPr>
      </p:pic>
      <p:pic>
        <p:nvPicPr>
          <p:cNvPr id="14343" name="Picture 7" descr="ornamen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43438" y="1214422"/>
            <a:ext cx="45005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000" b="1" dirty="0"/>
              <a:t>	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Садиба Косачів розташовувалась на окраїні села, де були найкращі землі. У розпорядженні родини було 500 гектарів землі, включно з лісами, ріллею та чотирма гектарами саду. Аби тримати в порядку садибу, родина Лесі Українки мала найманих робітників. На території колишніх володінь розташовується Лесин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кадуб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джерело й криниця. Колись на місці джерела росла прадавня верба, змальована в «Лісовій пісні». Кажуть, що на території колишньої садиби Косачів захований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косачівський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скарб. </a:t>
            </a:r>
            <a:endParaRPr lang="ru-RU" sz="2000" b="1" dirty="0"/>
          </a:p>
        </p:txBody>
      </p:sp>
      <p:pic>
        <p:nvPicPr>
          <p:cNvPr id="24580" name="Picture 4" descr="&amp;Kcy;&amp;lcy;&amp;icy;&amp;mcy;&amp;iecy;&amp;ncy;&amp;kcy;&amp;ocy; &amp;Scy;&amp;iecy;&amp;rcy;&amp;gcy;&amp;iukcy;&amp;jcy;. &amp;Fcy;&amp;ocy;&amp;tcy;&amp;ocy;. &amp;Ncy;&amp;acy; &amp;zcy;&amp;acy;&amp;khcy;&amp;iukcy;&amp;dcy; &amp;vcy;&amp;iukcy;&amp;dcy; &amp;Kcy;&amp;icy;&amp;jukcy;&amp;vcy;&amp;acy;, &amp;lcy;&amp;icy;&amp;pcy;&amp;iecy;&amp;ncy;&amp;softcy; 2008 &amp;rcy;&amp;ocy;&amp;kcy;&amp;ucy;.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4357686" cy="30668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5143512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Садиба Косачів у Києві, вул. Карла Маркса</a:t>
            </a:r>
            <a:endParaRPr lang="uk-UA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17412" name="Picture 4" descr="SP_A1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42910" y="4643446"/>
            <a:ext cx="76867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Kartika" pitchFamily="18" charset="0"/>
              </a:rPr>
              <a:t>Леся Українка збагатила нашу поезію новими темами </a:t>
            </a:r>
          </a:p>
          <a:p>
            <a:r>
              <a:rPr lang="uk-UA" alt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Kartika" pitchFamily="18" charset="0"/>
              </a:rPr>
              <a:t>й мотивами.  На межі ХІХ-ХХ ст., використовуючи </a:t>
            </a:r>
          </a:p>
          <a:p>
            <a:r>
              <a:rPr lang="uk-UA" alt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Kartika" pitchFamily="18" charset="0"/>
              </a:rPr>
              <a:t>м</a:t>
            </a:r>
            <a:r>
              <a:rPr lang="uk-UA" alt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Kartika" pitchFamily="18" charset="0"/>
              </a:rPr>
              <a:t>андрівні, вічні сюжети світової літератури, стала в </a:t>
            </a:r>
          </a:p>
          <a:p>
            <a:r>
              <a:rPr lang="uk-UA" alt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Kartika" pitchFamily="18" charset="0"/>
              </a:rPr>
              <a:t>авангарді творчих сил, що виводили українське </a:t>
            </a:r>
            <a:r>
              <a:rPr lang="uk-UA" altLang="uk-UA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Kartika" pitchFamily="18" charset="0"/>
              </a:rPr>
              <a:t>письмен-</a:t>
            </a:r>
            <a:endParaRPr lang="uk-UA" altLang="uk-UA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  <a:cs typeface="Kartika" pitchFamily="18" charset="0"/>
            </a:endParaRPr>
          </a:p>
          <a:p>
            <a:r>
              <a:rPr lang="uk-UA" altLang="uk-UA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Kartika" pitchFamily="18" charset="0"/>
              </a:rPr>
              <a:t>ство</a:t>
            </a:r>
            <a:r>
              <a:rPr lang="uk-UA" alt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  <a:cs typeface="Kartika" pitchFamily="18" charset="0"/>
              </a:rPr>
              <a:t> на світовий рівень.</a:t>
            </a:r>
            <a:endParaRPr lang="ru-RU" altLang="uk-UA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  <a:cs typeface="Kartika" pitchFamily="18" charset="0"/>
            </a:endParaRPr>
          </a:p>
        </p:txBody>
      </p:sp>
      <p:pic>
        <p:nvPicPr>
          <p:cNvPr id="6146" name="Picture 2" descr="25 &amp;fcy;&amp;iecy;&amp;vcy;&amp;rcy;&amp;acy;&amp;lcy;&amp;yacy; &amp;ocy;&amp;tcy;&amp;mcy;&amp;iecy;&amp;chcy;&amp;acy;&amp;iecy;&amp;tcy;&amp;scy;&amp;yacy; &amp;dcy;&amp;iecy;&amp;ncy;&amp;softcy; &amp;rcy;&amp;ocy;&amp;zhcy;&amp;dcy;&amp;iecy;&amp;ncy;&amp;icy;&amp;yacy; &amp;Lcy;&amp;iecy;&amp;scy;&amp;icy; &amp;Ucy;&amp;kcy;&amp;rcy;&amp;acy;&amp;icy;&amp;ncy;&amp;kcy;&amp;icy;. &amp;Acy;&amp;gcy;&amp;rcy;&amp;iecy;&amp;gcy;&amp;acy;&amp;tcy;&amp;ocy;&amp;rcy; &amp;ncy;&amp;ocy;&amp;vcy;&amp;ocy;&amp;scy;&amp;tcy;&amp;iecy;&amp;jcy;.VIPADVE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0"/>
            <a:ext cx="3429024" cy="463381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rgbClr val="C00000"/>
                </a:solidFill>
              </a:rPr>
              <a:t>Життєве кредо Лесі Українки:</a:t>
            </a:r>
            <a:endParaRPr lang="uk-UA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 люблю мати в усьому ясність,і я за правду</a:t>
            </a:r>
          </a:p>
          <a:p>
            <a:r>
              <a:rPr lang="uk-UA" dirty="0" err="1" smtClean="0"/>
              <a:t>Світіде</a:t>
            </a:r>
            <a:r>
              <a:rPr lang="uk-UA" dirty="0" smtClean="0"/>
              <a:t> не до гіршого а до кращого</a:t>
            </a:r>
          </a:p>
          <a:p>
            <a:r>
              <a:rPr lang="uk-UA" dirty="0" smtClean="0"/>
              <a:t>Стараюся нічого зайвого не купувати</a:t>
            </a:r>
          </a:p>
          <a:p>
            <a:r>
              <a:rPr lang="uk-UA" dirty="0" smtClean="0"/>
              <a:t>Я не люблю коли мене щадять</a:t>
            </a:r>
          </a:p>
          <a:p>
            <a:r>
              <a:rPr lang="uk-UA" dirty="0" smtClean="0"/>
              <a:t>Щирість ніколи не може засмутити до краю</a:t>
            </a:r>
          </a:p>
          <a:p>
            <a:r>
              <a:rPr lang="uk-UA" dirty="0" smtClean="0"/>
              <a:t>За популярністю не ганяюся</a:t>
            </a:r>
          </a:p>
          <a:p>
            <a:r>
              <a:rPr lang="uk-UA" dirty="0" smtClean="0"/>
              <a:t>Кажу по правді, тому що </a:t>
            </a:r>
            <a:r>
              <a:rPr lang="uk-UA" dirty="0" err="1" smtClean="0"/>
              <a:t>брехатисором</a:t>
            </a:r>
            <a:endParaRPr lang="uk-UA" dirty="0" smtClean="0"/>
          </a:p>
          <a:p>
            <a:r>
              <a:rPr lang="uk-UA" dirty="0" smtClean="0"/>
              <a:t>Я звикла кінчати всі розпочаті справи</a:t>
            </a:r>
          </a:p>
          <a:p>
            <a:r>
              <a:rPr lang="uk-UA" dirty="0" smtClean="0"/>
              <a:t>Літературна гордість у мене є</a:t>
            </a:r>
            <a:endParaRPr lang="uk-UA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53556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929223" cy="3943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53556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643314"/>
            <a:ext cx="3125383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86348" y="714356"/>
            <a:ext cx="385765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ніч смерті коханого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Вона створила драму</a:t>
            </a:r>
          </a:p>
          <a:p>
            <a:pPr algn="ctr"/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“Одержима”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тому,як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апише згодом,пережила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цей немилосердний удар долі.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3786190"/>
            <a:ext cx="328614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Ця сторінка життя відкрила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 жінку люблячу,сильну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духом,саможертовну і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ероїчну.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li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201" cy="6858000"/>
          </a:xfrm>
          <a:prstGeom prst="rect">
            <a:avLst/>
          </a:prstGeom>
          <a:noFill/>
        </p:spPr>
      </p:pic>
      <p:pic>
        <p:nvPicPr>
          <p:cNvPr id="7" name="Рисунок 6" descr="vol09-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2714644" cy="3766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vol09-07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3429000"/>
            <a:ext cx="275844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857752" y="214290"/>
            <a:ext cx="407196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1907 році Леся вийшла заміж за відомого 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музикознавця-фольклориста Климентія Квітку.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Разом з чоловіком </a:t>
            </a:r>
            <a:r>
              <a:rPr lang="uk-UA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збирала і записувала 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фольклор.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Мандрівниця не з власної волі</a:t>
            </a:r>
          </a:p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Леся Українка побувала в Криму.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Італії,Єгипті,Грузії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00" y="-357214"/>
            <a:ext cx="92383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5572148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«Дарма,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що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я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білявенька-обувалав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натура в мене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циганська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»,- не раз говорила Леся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Українка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Вела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немовби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кочовий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спосіб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життя,часто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подорожувала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Побувала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  десятках, 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 той 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сотнях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міст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Європи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3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Азії,Африки</a:t>
            </a:r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0354" name="Picture 2" descr="&amp;Kcy;&amp;vcy;&amp;icy;&amp;tcy;&amp;ocy;&amp;chcy;&amp;kcy;&amp;acy; &amp;dcy;&amp;lcy;&amp;yacy; &amp;Lcy;&amp;iecy;&amp;s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0"/>
            <a:ext cx="2928958" cy="453988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2" descr="C:\Documents and Settings\www\Рабочий стол\;'.;;kou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53556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85728"/>
            <a:ext cx="4533930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928662" y="4500570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Сер</a:t>
            </a:r>
            <a:r>
              <a:rPr lang="uk-UA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гій</a:t>
            </a: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uk-UA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Мержинський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214290"/>
            <a:ext cx="385765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 один штрих до характеру </a:t>
            </a:r>
            <a:r>
              <a:rPr lang="uk-UA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поетеси-</a:t>
            </a:r>
            <a:r>
              <a:rPr lang="uk-UA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 її</a:t>
            </a:r>
          </a:p>
          <a:p>
            <a:pPr algn="ctr"/>
            <a:r>
              <a:rPr lang="uk-UA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стосунки з </a:t>
            </a:r>
            <a:r>
              <a:rPr lang="uk-UA" sz="2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Мержинським.На</a:t>
            </a:r>
            <a:r>
              <a:rPr lang="uk-UA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таку любов здатна</a:t>
            </a:r>
          </a:p>
          <a:p>
            <a:pPr algn="ctr"/>
            <a:r>
              <a:rPr lang="uk-UA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 людина шляхетної душі і глибоких почувань.</a:t>
            </a:r>
          </a:p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571876"/>
            <a:ext cx="435768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Сергій не кохав Лесю,але саме вона поїхала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Мінськ до приреченого хворого,коли всі 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залишили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його.Поїхала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навіть переступивши</a:t>
            </a: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через заборону матері.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42910" y="714356"/>
            <a:ext cx="784105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Хто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вам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сказав,що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слабка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корюся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дол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і?</a:t>
            </a:r>
          </a:p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Хіба тремтить моя рука</a:t>
            </a:r>
          </a:p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 пісня й думка кволі?</a:t>
            </a:r>
          </a:p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Леся Українка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19460" name="Picture 4" descr="Love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Rot="1" noChangeArrowheads="1"/>
          </p:cNvSpPr>
          <p:nvPr/>
        </p:nvSpPr>
        <p:spPr>
          <a:xfrm>
            <a:off x="457200" y="244475"/>
            <a:ext cx="8385175" cy="1431925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Вона доторкнулася до хмар…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838200" y="1905000"/>
            <a:ext cx="3927475" cy="4191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Леся померла в м. Сурамі (Грузія)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1 серпня 1913 році. Відлетіла "на крилах пісні".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Здійснилася її давня мрія: вона завжди хотіла поторкати руками хмари...</a:t>
            </a:r>
            <a:endParaRPr kumimoji="0" lang="ru-RU" sz="2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vol12-080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636838"/>
            <a:ext cx="34591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7272338" cy="1943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4800" b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Творчість</a:t>
            </a:r>
          </a:p>
        </p:txBody>
      </p:sp>
      <p:pic>
        <p:nvPicPr>
          <p:cNvPr id="17415" name="Picture 7" descr="коцюбинський книги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573463"/>
            <a:ext cx="2232025" cy="2232025"/>
          </a:xfrm>
          <a:prstGeom prst="rect">
            <a:avLst/>
          </a:prstGeom>
          <a:noFill/>
        </p:spPr>
      </p:pic>
      <p:pic>
        <p:nvPicPr>
          <p:cNvPr id="17417" name="Picture 9" descr="Коцюбинський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789363"/>
            <a:ext cx="2509837" cy="2232025"/>
          </a:xfrm>
          <a:prstGeom prst="rect">
            <a:avLst/>
          </a:prstGeom>
          <a:noFill/>
        </p:spPr>
      </p:pic>
      <p:pic>
        <p:nvPicPr>
          <p:cNvPr id="17418" name="Picture 10" descr="ornamen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</p:spPr>
      </p:pic>
      <p:pic>
        <p:nvPicPr>
          <p:cNvPr id="17419" name="Picture 11" descr="ornamen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76250"/>
          </a:xfrm>
          <a:prstGeom prst="rect">
            <a:avLst/>
          </a:prstGeom>
          <a:noFill/>
        </p:spPr>
      </p:pic>
      <p:pic>
        <p:nvPicPr>
          <p:cNvPr id="7" name="Picture 2" descr="C:\Documents and Settings\www\Рабочий стол\Рисунок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КУПЮРА</a:t>
            </a:r>
            <a:endParaRPr kumimoji="0" lang="uk-U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l="27944" t="36047" r="27781" b="22610"/>
          <a:stretch>
            <a:fillRect/>
          </a:stretch>
        </p:blipFill>
        <p:spPr bwMode="auto">
          <a:xfrm>
            <a:off x="1357290" y="1285860"/>
            <a:ext cx="7607198" cy="495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438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Музеї</a:t>
            </a:r>
            <a:endParaRPr lang="uk-UA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57752" y="2071678"/>
            <a:ext cx="378619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Музей у Києві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Музей у </a:t>
            </a:r>
            <a:r>
              <a:rPr lang="uk-UA" sz="2800" b="1" dirty="0" err="1" smtClean="0">
                <a:solidFill>
                  <a:schemeClr val="tx1"/>
                </a:solidFill>
              </a:rPr>
              <a:t>Колодяжному</a:t>
            </a:r>
            <a:endParaRPr lang="uk-UA" sz="28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Музей у Новограді-Волинському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Музей у </a:t>
            </a:r>
            <a:r>
              <a:rPr lang="uk-UA" sz="2800" b="1" dirty="0" err="1" smtClean="0">
                <a:solidFill>
                  <a:schemeClr val="tx1"/>
                </a:solidFill>
              </a:rPr>
              <a:t>Сурамі</a:t>
            </a:r>
            <a:endParaRPr lang="uk-UA" sz="28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Музей родини Косачів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Музей у Ялті</a:t>
            </a:r>
            <a:endParaRPr lang="ru-RU" sz="2800" b="1" dirty="0" smtClean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4" name="Picture 11" descr="index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4147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1000100" y="1357298"/>
            <a:ext cx="342902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hangingPunct="1">
              <a:buFontTx/>
              <a:buNone/>
            </a:pP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Музей у Ялті</a:t>
            </a:r>
          </a:p>
          <a:p>
            <a:pPr algn="ctr" eaLnBrk="1" hangingPunct="1">
              <a:buFontTx/>
              <a:buNone/>
            </a:pP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(1993 р.)</a:t>
            </a:r>
            <a:endParaRPr lang="ru-RU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&amp;Lcy;&amp;iecy;&amp;scy;&amp;yacy; &amp;Ucy;&amp;kcy;&amp;rcy;&amp;acy;&amp;icy;&amp;ncy;&amp;kcy;&amp;acy; &amp;vcy; &amp;Kcy;&amp;rcy;&amp;ycy;&amp;m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667500" cy="47720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5143512"/>
            <a:ext cx="333937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chemeClr val="accent3"/>
                </a:solidFill>
              </a:rPr>
              <a:t>Музей у Ялті</a:t>
            </a:r>
            <a:endParaRPr lang="ru-RU" sz="4000" b="1" dirty="0" smtClean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www\Рабочий стол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Марки</a:t>
            </a:r>
            <a:endParaRPr kumimoji="0" lang="uk-U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8" descr="Lesya_Ukrainka_st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1428736"/>
            <a:ext cx="3325813" cy="46434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929066"/>
            <a:ext cx="3143272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20px-S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428736"/>
            <a:ext cx="3138487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18436" name="Picture 4" descr="Love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3140075" cy="4724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8" name="Picture 8" descr="IMG_19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425" y="476250"/>
            <a:ext cx="3500438" cy="4667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214313" y="5357813"/>
            <a:ext cx="3236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uk-UA" sz="2400">
                <a:solidFill>
                  <a:srgbClr val="FFFF00"/>
                </a:solidFill>
              </a:rPr>
              <a:t>Могила Лесі Українки</a:t>
            </a:r>
            <a:endParaRPr lang="ru-RU" altLang="uk-UA" sz="2400">
              <a:solidFill>
                <a:srgbClr val="FFFF00"/>
              </a:solidFill>
            </a:endParaRP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5357813" y="5286375"/>
            <a:ext cx="2697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altLang="uk-UA" sz="2400">
                <a:solidFill>
                  <a:srgbClr val="FFFF00"/>
                </a:solidFill>
              </a:rPr>
              <a:t>Пам'ятник у Києві</a:t>
            </a:r>
            <a:endParaRPr lang="ru-RU" altLang="uk-UA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Пам’ятник Лесі Українці у Торонто (Канад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49275"/>
            <a:ext cx="19700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03800" y="5229225"/>
            <a:ext cx="42835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altLang="uk-UA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Пам</a:t>
            </a:r>
            <a:r>
              <a:rPr lang="en-US" alt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altLang="uk-UA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ятник</a:t>
            </a:r>
            <a:r>
              <a:rPr lang="uk-UA" alt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Лесі Українки</a:t>
            </a:r>
          </a:p>
          <a:p>
            <a:r>
              <a:rPr lang="uk-UA" alt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у Торонто</a:t>
            </a:r>
            <a:endParaRPr lang="ru-RU" altLang="uk-UA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3850" y="5157788"/>
            <a:ext cx="40030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altLang="uk-UA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Пам</a:t>
            </a:r>
            <a:r>
              <a:rPr lang="en-US" altLang="uk-UA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’</a:t>
            </a:r>
            <a:r>
              <a:rPr lang="uk-UA" altLang="uk-UA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ятник</a:t>
            </a:r>
            <a:r>
              <a:rPr lang="uk-UA" altLang="uk-UA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Лесі Українки </a:t>
            </a:r>
          </a:p>
          <a:p>
            <a:r>
              <a:rPr lang="uk-UA" altLang="uk-UA" sz="2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у </a:t>
            </a:r>
            <a:r>
              <a:rPr lang="uk-UA" altLang="uk-UA" sz="24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Клівленді</a:t>
            </a:r>
            <a:endParaRPr lang="ru-RU" altLang="uk-UA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" name="Picture 5" descr="Пам’ятник Лесі Українці у Клівленді (США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76250"/>
            <a:ext cx="36195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400" b="1" dirty="0" smtClean="0"/>
              <a:t>ІТАЛІЯ. САН-РЕМО</a:t>
            </a:r>
            <a:br>
              <a:rPr lang="uk-UA" sz="2400" b="1" dirty="0" smtClean="0"/>
            </a:br>
            <a:r>
              <a:rPr lang="uk-UA" sz="2400" b="1" dirty="0" smtClean="0"/>
              <a:t>23 травня 1997 відбулося урочисте відкриття меморіальної дошки в </a:t>
            </a:r>
            <a:r>
              <a:rPr lang="uk-UA" sz="2400" b="1" dirty="0" err="1" smtClean="0"/>
              <a:t>м.Сан-Ремо</a:t>
            </a:r>
            <a:r>
              <a:rPr lang="uk-UA" sz="2400" b="1" dirty="0" smtClean="0"/>
              <a:t> на віллі </a:t>
            </a:r>
            <a:r>
              <a:rPr lang="uk-UA" sz="2400" b="1" dirty="0" err="1" smtClean="0"/>
              <a:t>Адріано</a:t>
            </a:r>
            <a:r>
              <a:rPr lang="uk-UA" sz="2400" b="1" dirty="0" smtClean="0"/>
              <a:t> (раніше початок 19 ст. вілла мала назву Наталі)</a:t>
            </a:r>
            <a:br>
              <a:rPr lang="uk-UA" sz="2400" b="1" dirty="0" smtClean="0"/>
            </a:br>
            <a:endParaRPr lang="uk-UA" sz="2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28662" y="1857364"/>
            <a:ext cx="7758138" cy="1114419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Власник вілли показав кімнату, де жила Леся Українка – в якій вона написала пророчі слова про відродження України – її </a:t>
            </a:r>
            <a:r>
              <a:rPr lang="uk-UA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“великом</a:t>
            </a:r>
            <a:r>
              <a:rPr lang="uk-UA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Рисорджименто”</a:t>
            </a:r>
            <a:r>
              <a:rPr lang="uk-UA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,а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uk-UA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 </a:t>
            </a:r>
            <a:r>
              <a:rPr lang="uk-UA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Моротті</a:t>
            </a:r>
            <a:r>
              <a:rPr lang="uk-UA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доклад на тему: </a:t>
            </a:r>
            <a:r>
              <a:rPr lang="uk-UA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“Сан-Ремо</a:t>
            </a:r>
            <a:r>
              <a:rPr lang="uk-UA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житті Лесі </a:t>
            </a:r>
            <a:r>
              <a:rPr lang="uk-UA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Українки”</a:t>
            </a:r>
            <a:endParaRPr lang="uk-UA" sz="1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284" t="19313" r="21140" b="21625"/>
          <a:stretch>
            <a:fillRect/>
          </a:stretch>
        </p:blipFill>
        <p:spPr bwMode="auto">
          <a:xfrm>
            <a:off x="1000100" y="2857496"/>
            <a:ext cx="7846392" cy="380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www\Рабочий стол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14599983091744420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40386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143000" y="274638"/>
            <a:ext cx="7543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Монети</a:t>
            </a:r>
            <a:endParaRPr kumimoji="0" lang="uk-U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5357818" y="1600200"/>
            <a:ext cx="3328982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Присвячені 125-річчю від дня народження Лесі Українки (Лариси Петрівни Косач) - видатної української поетеси і громадської діячк</a:t>
            </a:r>
            <a:r>
              <a:rPr kumimoji="0" lang="uk-UA" sz="2400" b="0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uk-U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Волинський державний університет імені Лесі Українки</a:t>
            </a:r>
            <a:endParaRPr lang="uk-UA" sz="3600" dirty="0"/>
          </a:p>
        </p:txBody>
      </p:sp>
      <p:pic>
        <p:nvPicPr>
          <p:cNvPr id="4" name="Picture 11" descr="Рисунок1"/>
          <p:cNvPicPr>
            <a:picLocks noChangeAspect="1" noChangeArrowheads="1"/>
          </p:cNvPicPr>
          <p:nvPr/>
        </p:nvPicPr>
        <p:blipFill>
          <a:blip r:embed="rId2" cstate="print"/>
          <a:srcRect t="1491"/>
          <a:stretch>
            <a:fillRect/>
          </a:stretch>
        </p:blipFill>
        <p:spPr bwMode="auto">
          <a:xfrm>
            <a:off x="285720" y="1643050"/>
            <a:ext cx="80645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3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Маленька  українка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4787900" y="2009775"/>
          <a:ext cx="4225925" cy="3273425"/>
        </p:xfrm>
        <a:graphic>
          <a:graphicData uri="http://schemas.openxmlformats.org/presentationml/2006/ole">
            <p:oleObj spid="_x0000_s82946" name="Точечный рисунок" r:id="rId3" imgW="11447619" imgH="8869013" progId="Paint.Picture">
              <p:embed/>
            </p:oleObj>
          </a:graphicData>
        </a:graphic>
      </p:graphicFrame>
      <p:sp>
        <p:nvSpPr>
          <p:cNvPr id="10243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0" y="1905000"/>
            <a:ext cx="4932363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Леся Українка народилася 25 лютого 1871 року в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м.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Новограді-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нс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1882 р. постійним  місцем її проживання стало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с.Колодяжне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поблизу м. Ковеля. 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90000"/>
              </a:lnSpc>
            </a:pPr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Кінематограф</a:t>
            </a:r>
            <a:endParaRPr lang="uk-U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357298"/>
            <a:ext cx="535785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Мащенко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“Іду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тебе”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(1972 р.) за сценарієм І. Драча.</a:t>
            </a:r>
          </a:p>
          <a:p>
            <a:pPr>
              <a:buNone/>
            </a:pP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Науково-популярні картини:</a:t>
            </a:r>
          </a:p>
          <a:p>
            <a:pPr>
              <a:buNone/>
            </a:pP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“Леся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Українка”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(1957 р.),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“Леся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Українка”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(1969 р.).”Леся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Українка”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(2008р.Р.Віктюка про останні роки життя)</a:t>
            </a:r>
          </a:p>
          <a:p>
            <a:pPr>
              <a:buNone/>
            </a:pP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Документальна стрічка:</a:t>
            </a:r>
          </a:p>
          <a:p>
            <a:pPr>
              <a:buNone/>
            </a:pP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“Леся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Українка”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(1971р.).</a:t>
            </a:r>
          </a:p>
          <a:p>
            <a:pPr>
              <a:buNone/>
            </a:pPr>
            <a:r>
              <a:rPr lang="uk-UA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Екранізація творів:</a:t>
            </a:r>
          </a:p>
          <a:p>
            <a:pPr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 Івченко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“Лісова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пісня”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(1961 р.),</a:t>
            </a:r>
          </a:p>
          <a:p>
            <a:pPr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Ю. Іллєнко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“Лісова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пісня.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Мавка”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(1980 р.),</a:t>
            </a:r>
          </a:p>
          <a:p>
            <a:pPr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Левін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“Спокуса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Дон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Жуана”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(1985 р.);</a:t>
            </a:r>
          </a:p>
          <a:p>
            <a:pPr>
              <a:buNone/>
            </a:pP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“Оргія”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телевізійна вистава.</a:t>
            </a:r>
          </a:p>
          <a:p>
            <a:endParaRPr lang="uk-UA" dirty="0"/>
          </a:p>
        </p:txBody>
      </p:sp>
      <p:pic>
        <p:nvPicPr>
          <p:cNvPr id="96258" name="Picture 2" descr="&amp;Acy;&amp;lcy;&amp;lcy;&amp;iecy;&amp;yacy; &amp;Pcy;&amp;acy;&amp;mcy;&amp;yacy;&amp;tcy;&amp;icy; - &amp;Dcy;&amp;ocy;&amp;scy;&amp;softcy;&amp;iecy; - &amp;Kcy;&amp;acy;&amp;tcy;&amp;acy;&amp;lcy;&amp;ocy;&amp;gcy; &amp;scy;&amp;tcy;&amp;acy;&amp;tcy;&amp;iecy;&amp;jcy; - &amp;Mcy;&amp;acy;&amp;ncy;&amp;acy;&amp;khcy;&amp;ocy;&amp;vcy; 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857364"/>
            <a:ext cx="3390900" cy="43719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Picture 2" descr="http://pedsovet.su/_ld/265/50679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0"/>
            <a:ext cx="7215206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 Луцьку біля В’їзної вежі замку </a:t>
            </a:r>
            <a:r>
              <a:rPr lang="uk-UA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Любарта</a:t>
            </a:r>
            <a:r>
              <a:rPr lang="uk-UA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є дерево, яке іменують Лесиним ясеном. Воно одне з найстаріших дерев міста. Вважається, що саме під ним мала Леся написала свого першого вірша. Нині ж у місті вирішується проблема з деревом, адже воно аварійне й може впасти, зашкодивши перехожим. </a:t>
            </a:r>
            <a:endParaRPr lang="uk-UA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0" name="Picture 2" descr="&amp;Scy;&amp;ucy;&amp;scy;&amp;pcy;&amp;iukcy;&amp;lcy;&amp;softcy;&amp;scy;&amp;tcy;&amp;v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786058"/>
            <a:ext cx="6477000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Садиба</a:t>
            </a:r>
            <a:r>
              <a:rPr kumimoji="0" lang="ru-RU" sz="44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Косачів</a:t>
            </a:r>
            <a:r>
              <a:rPr kumimoji="0" lang="ru-RU" sz="4400" b="1" i="0" u="none" strike="noStrike" kern="1200" normalizeH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</a:t>
            </a:r>
            <a:r>
              <a:rPr kumimoji="0" lang="ru-RU" sz="4400" b="1" i="0" u="none" strike="noStrike" kern="1200" normalizeH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с.Колодяжне</a:t>
            </a:r>
            <a:endParaRPr kumimoji="0" lang="ru-RU" sz="4400" b="1" i="0" u="none" strike="noStrike" kern="1200" normalizeH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b="1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Білий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будинок</a:t>
            </a:r>
            <a:endParaRPr kumimoji="0" lang="ru-RU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&amp;Kcy;&amp;ocy;&amp;lcy;&amp;ocy;&amp;dcy;&amp;yacy;&amp;zhcy;&amp;ncy;&amp;iecy;. &amp;Bcy;&amp;iukcy;&amp;lcy;&amp;icy;&amp;jcy; &amp;bcy;&amp;ucy;&amp;dcy;&amp;icy;&amp;ncy;&amp;ocy;&amp;kcy; &amp;scy;&amp;acy;&amp;dcy;&amp;icy;&amp;bcy;&amp;icy; &amp;Kcy;&amp;ocy;&amp;scy;&amp;acy;&amp;chcy;&amp;iukcy;&amp;vcy; / &amp;Vcy;&amp;ocy;&amp;lcy;&amp;icy;&amp;ncy;&amp;scy;&amp;softcy;&amp;kcy;&amp;acy; &amp;ocy;&amp;bcy;&amp;lcy;&amp;acy;&amp;scy;&amp;tcy;&amp;softcy; / : &amp;fcy;&amp;ocy;&amp;tcy;&amp;ocy;&amp;gcy;&amp;rcy;&amp;acy;&amp;fcy;&amp;iukcy;&amp;yicy; &amp;Ucy;&amp;kcy;&amp;rcy;&amp;acy;&amp;yicy;&amp;n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928802"/>
            <a:ext cx="5929314" cy="444698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28662" y="285728"/>
            <a:ext cx="7715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Іван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Франко писав про Лесю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Українку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"З часу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Шевченкового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Поховайте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вставайте"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чула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такого сильного,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гарячого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поетичного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слова.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Мимоволі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думаєш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хвора,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слабка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дівчина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єдиний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мужчина на всю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новочасну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соборну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Україну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Picture 2" descr="C:\Documents and Settings\www\Рабочий стол\'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54292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У родині Лесю Українку називали по-різному:</a:t>
            </a:r>
            <a:r>
              <a:rPr lang="uk-UA" sz="2800" b="1" dirty="0" smtClean="0"/>
              <a:t> Лариса, Леся, Зея, </a:t>
            </a:r>
            <a:r>
              <a:rPr lang="uk-UA" sz="2800" b="1" dirty="0" err="1" smtClean="0"/>
              <a:t>Мишолосія</a:t>
            </a:r>
            <a:r>
              <a:rPr lang="uk-UA" sz="2800" dirty="0" smtClean="0"/>
              <a:t>. Ім’я Зея, або </a:t>
            </a:r>
            <a:r>
              <a:rPr lang="uk-UA" sz="2800" dirty="0" err="1" smtClean="0"/>
              <a:t>Зеїчок</a:t>
            </a:r>
            <a:r>
              <a:rPr lang="uk-UA" sz="2800" dirty="0" smtClean="0"/>
              <a:t>, походить від назви сорту кукурудзи «</a:t>
            </a:r>
            <a:r>
              <a:rPr lang="uk-UA" sz="2800" dirty="0" err="1" smtClean="0"/>
              <a:t>зея</a:t>
            </a:r>
            <a:r>
              <a:rPr lang="uk-UA" sz="2800" dirty="0" smtClean="0"/>
              <a:t> </a:t>
            </a:r>
            <a:r>
              <a:rPr lang="uk-UA" sz="2800" dirty="0" err="1" smtClean="0"/>
              <a:t>японіка</a:t>
            </a:r>
            <a:r>
              <a:rPr lang="uk-UA" sz="2800" dirty="0" smtClean="0"/>
              <a:t>» (тонка, як стеблина), так її називала мама. Ім’я </a:t>
            </a:r>
            <a:r>
              <a:rPr lang="uk-UA" sz="2800" dirty="0" err="1" smtClean="0"/>
              <a:t>Мишолосія</a:t>
            </a:r>
            <a:r>
              <a:rPr lang="uk-UA" sz="2800" dirty="0" smtClean="0"/>
              <a:t> ділилось навпіл – так називали Лесю і її брата Михайла, з яким письменниця була дуже близька.</a:t>
            </a:r>
            <a:endParaRPr lang="uk-UA" sz="2800" dirty="0"/>
          </a:p>
        </p:txBody>
      </p:sp>
      <p:pic>
        <p:nvPicPr>
          <p:cNvPr id="6" name="Рисунок 5" descr="44769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643050"/>
            <a:ext cx="2643206" cy="4246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7772400" cy="1736725"/>
          </a:xfrm>
        </p:spPr>
        <p:txBody>
          <a:bodyPr/>
          <a:lstStyle/>
          <a:p>
            <a:pPr algn="ctr"/>
            <a:r>
              <a:rPr lang="uk-UA"/>
              <a:t>Освіта</a:t>
            </a:r>
            <a:br>
              <a:rPr lang="uk-UA"/>
            </a:b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67090" y="1357298"/>
            <a:ext cx="5676910" cy="380207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uk-UA" sz="3600" b="1" dirty="0"/>
              <a:t>Вона не здобула систематичної освіти, оскільки не відвідувала гімназії. </a:t>
            </a:r>
          </a:p>
          <a:p>
            <a:endParaRPr lang="uk-UA" sz="3600" b="1" dirty="0"/>
          </a:p>
          <a:p>
            <a:pPr>
              <a:buFont typeface="Wingdings" pitchFamily="2" charset="2"/>
              <a:buChar char="§"/>
            </a:pPr>
            <a:r>
              <a:rPr lang="uk-UA" sz="3600" b="1" dirty="0"/>
              <a:t>Її єдиним і досить строгим домашнім учителем була мати Ольга Петрівна</a:t>
            </a:r>
            <a:r>
              <a:rPr lang="uk-UA" b="1" dirty="0"/>
              <a:t>. </a:t>
            </a:r>
          </a:p>
        </p:txBody>
      </p:sp>
      <p:pic>
        <p:nvPicPr>
          <p:cNvPr id="15364" name="Picture 4" descr="vol02-049c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179638" cy="3095625"/>
          </a:xfrm>
          <a:prstGeom prst="rect">
            <a:avLst/>
          </a:prstGeom>
          <a:noFill/>
        </p:spPr>
      </p:pic>
      <p:pic>
        <p:nvPicPr>
          <p:cNvPr id="15372" name="Picture 12" descr="J030335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072074"/>
            <a:ext cx="1238250" cy="15843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282" y="285728"/>
            <a:ext cx="583406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	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Мабуть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не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від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добра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Коцюбинські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залишили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Вінницю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</a:t>
            </a:r>
          </a:p>
          <a:p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і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переїхали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жити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у село,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згодом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– у 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містечко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Бар.</a:t>
            </a:r>
          </a:p>
          <a:p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	Тут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Михайла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віддали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початкової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школи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де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він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був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дуже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старанним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учнем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. </a:t>
            </a:r>
          </a:p>
          <a:p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	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Потім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—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навчався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в духовному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училищі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у </a:t>
            </a:r>
            <a:r>
              <a:rPr lang="ru-RU" sz="2400" b="1" dirty="0" err="1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Шаргороді</a:t>
            </a:r>
            <a:r>
              <a:rPr lang="ru-RU" sz="2400" b="1" dirty="0">
                <a:ln w="50800"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6" name="Picture 7" descr="Коцюбинський -дитинста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3340" y="692151"/>
            <a:ext cx="2488235" cy="3094040"/>
          </a:xfrm>
          <a:prstGeom prst="rect">
            <a:avLst/>
          </a:prstGeom>
          <a:noFill/>
        </p:spPr>
      </p:pic>
      <p:pic>
        <p:nvPicPr>
          <p:cNvPr id="99332" name="Picture 4" descr="&amp;Dcy;&amp;ncy;&amp;iecy;&amp;vcy;&amp;ncy;&amp;icy;&amp;kcy; Witwicki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914775"/>
            <a:ext cx="4495800" cy="2943225"/>
          </a:xfrm>
          <a:prstGeom prst="rect">
            <a:avLst/>
          </a:prstGeom>
          <a:noFill/>
        </p:spPr>
      </p:pic>
      <p:pic>
        <p:nvPicPr>
          <p:cNvPr id="8" name="Picture 2" descr="C:\Documents and Settings\www\Рабочий стол\Рисунок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428604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Вже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в 5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років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вона почала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самостійно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писати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п’єси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а в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8 </a:t>
            </a:r>
            <a:r>
              <a:rPr lang="ru-RU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років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— написала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свій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перший </a:t>
            </a:r>
            <a:r>
              <a:rPr lang="ru-RU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вірш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Вона знала більше </a:t>
            </a:r>
            <a:r>
              <a:rPr lang="uk-UA" sz="28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10 іноземних мов</a:t>
            </a:r>
            <a:r>
              <a:rPr lang="uk-UA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європейські і слов’янські мови (російську, польську, болгарську та ін.), а також давньогрецьку, латинську, що свідчило про її високий інтелектуальний рівень.</a:t>
            </a:r>
            <a:endParaRPr lang="uk-UA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9698" name="Picture 2" descr="&quot;&amp;Vcy;&amp;iecy;&amp;scy;&amp;iecy;&amp;ncy;&amp;ncy;&amp;icy;&amp;iecy; &amp;ncy;&amp;acy;&amp;pcy;&amp;iecy;&amp;vcy;&amp;ycy; &amp;Lcy;&amp;iecy;&amp;scy;&amp;icy; &amp;Ucy;&amp;kcy;&amp;rcy;&amp;acy;&amp;icy;&amp;ncy;&amp;kcy;&amp;icy; &amp;ncy;&amp;acy; &amp;KHcy;&amp;acy;&amp;rcy;&amp;softcy;&amp;kcy;&amp;ocy;&amp;vcy;&amp;shchcy;&amp;icy;&amp;ncy;&amp;iecy;&quot; - &amp;Acy;&amp;fcy;&amp;icy;&amp;shcy;&amp;acy; &amp;KHcy;&amp;acy;&amp;rcy;&amp;softcy;&amp;kcy;&amp;ocy;&amp;vcy;&amp;acy; &amp;ncy;&amp;acy; &amp;Mcy;&amp;iecy;&amp;dcy;&amp;icy;&amp;acy;&amp;Pcy;&amp;ocy;&amp;rcy;&amp;t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10" y="1000108"/>
            <a:ext cx="3929090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Picture 4" descr="http://freeppt.ru/Prew/NightFlowersMasterPr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Дитячі роки поетеси минали на Поліссі. Взимку Косачі жили в Луцьку, а влітку - у с.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Колодяжне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Серед факторів, які впливали на формування таланту Лесі Українки, була музика. «Мені часом здається, - писала вона, - що з мене вийшов би далеко кращий музика, ніж поет, та тільки біда, що натура утяла мені кепський жарт». 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 descr="&amp;Ocy;&amp;bcy;&amp;scy;&amp;ucy;&amp;zhcy;&amp;dcy;&amp;iecy;&amp;ncy;&amp;icy;&amp;yacy; &amp;Vcy;&amp;scy;&amp;iecy; &amp;Pcy;&amp;Rcy;&amp;Acy;&amp;Zcy;&amp;Dcy;&amp;Ncy;&amp;Icy;&amp;Kcy;&amp;Icy; &amp;icy; &amp;Zcy;&amp;Ncy;&amp;Acy;&amp;Mcy;&amp;IEcy;&amp;Ncy;&amp;Acy;&amp;Tcy;&amp;IEcy;&amp;Lcy;&amp;SOFTcy;&amp;Ncy;&amp;Ycy;&amp;IEcy; &amp;Scy;&amp;Ocy;&amp;Bcy;&amp;Ycy;&amp;Tcy;&amp;Icy;&amp;YAcy; 2013 &amp;gcy;&amp;ocy;&amp;dcy;&amp;acy; &amp;Gcy;&amp;rcy;&amp;ucy;&amp;pcy;&amp;pcy;&amp;ycy; &amp;Mcy;&amp;ocy;&amp;jcy; &amp;Mcy;&amp;icy;&amp;r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666" y="500042"/>
            <a:ext cx="4255334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Documents and Settings\www\Рабочий стол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856357"/>
            <a:ext cx="50006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Цікавий факт про рояль Лесі Українки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Україні можливо знайти лише три справжні раритетні роялі і один з них належить Лесі Українці. Цей роль знаходиться у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Колодяжному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музеї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4" name="Picture 4" descr="http://vidomosti-ua.com/photo/original-1330612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571611"/>
            <a:ext cx="5881728" cy="35290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5429264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дев’ять років Лесю скувала хвороба, а саме туберкульоз кісток. Лесі доводилось лежати з загіпсованими руками і ногою місяцями. Одного дня її тітка, яка вчила грати поетесу на роялі, помітила, що та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вибививає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такт, вільною від гіпсу ніжкою.</a:t>
            </a:r>
            <a:endParaRPr lang="uk-UA" sz="20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pic>
        <p:nvPicPr>
          <p:cNvPr id="6148" name="Picture 4" descr="Love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428875" y="4429125"/>
            <a:ext cx="354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uk-UA" sz="2800">
                <a:solidFill>
                  <a:srgbClr val="FFFF00"/>
                </a:solidFill>
              </a:rPr>
              <a:t>З братом Михайлом</a:t>
            </a:r>
          </a:p>
        </p:txBody>
      </p:sp>
      <p:pic>
        <p:nvPicPr>
          <p:cNvPr id="6150" name="Picture 0" descr="G:\Л.У\фотографыъ Лесы Украънки\Леся з братом Михайл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14325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285750" y="5143500"/>
            <a:ext cx="8215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uk-UA" sz="2400">
                <a:solidFill>
                  <a:srgbClr val="F2F2F2"/>
                </a:solidFill>
              </a:rPr>
              <a:t>До початку 13-го року Лесиного життя вони однак були у всьому нерозлучні: разом бавилися ,разом читали, разом вчилися, разом розважалися.</a:t>
            </a:r>
          </a:p>
        </p:txBody>
      </p:sp>
      <p:pic>
        <p:nvPicPr>
          <p:cNvPr id="8" name="Picture 2" descr="&amp;lcy;&amp;iecy;&amp;scy;&amp;yacy; &amp;ucy;&amp;kcy;&amp;rcy;&amp;acy;&amp;hardcy;&amp;ncy;&amp;kcy;&amp;acy; &amp;zcy; &amp;bcy;&amp;rcy;&amp;acy;&amp;tcy;&amp;ocy;&amp;m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62158"/>
            <a:ext cx="2786082" cy="419551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1179</Words>
  <Application>Microsoft Office PowerPoint</Application>
  <PresentationFormat>Экран (4:3)</PresentationFormat>
  <Paragraphs>120</Paragraphs>
  <Slides>33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Поток</vt:lpstr>
      <vt:lpstr>Литейная</vt:lpstr>
      <vt:lpstr>Изящная</vt:lpstr>
      <vt:lpstr>Яркая</vt:lpstr>
      <vt:lpstr>Метро</vt:lpstr>
      <vt:lpstr>Техническая</vt:lpstr>
      <vt:lpstr>Точечный рисунок</vt:lpstr>
      <vt:lpstr>Слайд 1</vt:lpstr>
      <vt:lpstr>Слайд 2</vt:lpstr>
      <vt:lpstr>Маленька  українка</vt:lpstr>
      <vt:lpstr>Слайд 4</vt:lpstr>
      <vt:lpstr>Освіта </vt:lpstr>
      <vt:lpstr>Слайд 6</vt:lpstr>
      <vt:lpstr>Слайд 7</vt:lpstr>
      <vt:lpstr>Слайд 8</vt:lpstr>
      <vt:lpstr>Слайд 9</vt:lpstr>
      <vt:lpstr>Слайд 10</vt:lpstr>
      <vt:lpstr>Ставлення до релігії</vt:lpstr>
      <vt:lpstr>Слайд 12</vt:lpstr>
      <vt:lpstr>Слайд 13</vt:lpstr>
      <vt:lpstr>Слайд 14</vt:lpstr>
      <vt:lpstr>Життєве кредо Лесі Українки:</vt:lpstr>
      <vt:lpstr>Слайд 16</vt:lpstr>
      <vt:lpstr>Слайд 17</vt:lpstr>
      <vt:lpstr>Слайд 18</vt:lpstr>
      <vt:lpstr>Слайд 19</vt:lpstr>
      <vt:lpstr>Слайд 20</vt:lpstr>
      <vt:lpstr>Слайд 21</vt:lpstr>
      <vt:lpstr>Музеї</vt:lpstr>
      <vt:lpstr>Слайд 23</vt:lpstr>
      <vt:lpstr>Слайд 24</vt:lpstr>
      <vt:lpstr>Слайд 25</vt:lpstr>
      <vt:lpstr>Слайд 26</vt:lpstr>
      <vt:lpstr>ІТАЛІЯ. САН-РЕМО 23 травня 1997 відбулося урочисте відкриття меморіальної дошки в м.Сан-Ремо на віллі Адріано (раніше початок 19 ст. вілла мала назву Наталі) </vt:lpstr>
      <vt:lpstr>Слайд 28</vt:lpstr>
      <vt:lpstr>Волинський державний університет імені Лесі Українки</vt:lpstr>
      <vt:lpstr>Кінематограф</vt:lpstr>
      <vt:lpstr>Слайд 31</vt:lpstr>
      <vt:lpstr>Слайд 32</vt:lpstr>
      <vt:lpstr>Слайд 33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</cp:lastModifiedBy>
  <cp:revision>16</cp:revision>
  <dcterms:created xsi:type="dcterms:W3CDTF">2014-11-08T19:30:26Z</dcterms:created>
  <dcterms:modified xsi:type="dcterms:W3CDTF">2014-11-23T23:01:16Z</dcterms:modified>
</cp:coreProperties>
</file>