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6" r:id="rId10"/>
    <p:sldId id="268" r:id="rId11"/>
    <p:sldId id="270" r:id="rId12"/>
    <p:sldId id="271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2" r:id="rId22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59" autoAdjust="0"/>
    <p:restoredTop sz="86380" autoAdjust="0"/>
  </p:normalViewPr>
  <p:slideViewPr>
    <p:cSldViewPr>
      <p:cViewPr varScale="1">
        <p:scale>
          <a:sx n="73" d="100"/>
          <a:sy n="73" d="100"/>
        </p:scale>
        <p:origin x="-193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291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F73C46-FC56-44E4-9DFE-37633907FBAF}" type="doc">
      <dgm:prSet loTypeId="urn:microsoft.com/office/officeart/2011/layout/CircleProcess" loCatId="officeonline" qsTypeId="urn:microsoft.com/office/officeart/2009/2/quickstyle/3d8" qsCatId="3D" csTypeId="urn:microsoft.com/office/officeart/2005/8/colors/accent5_2" csCatId="accent5" phldr="1"/>
      <dgm:spPr/>
      <dgm:t>
        <a:bodyPr/>
        <a:lstStyle/>
        <a:p>
          <a:endParaRPr lang="uk-UA"/>
        </a:p>
      </dgm:t>
    </dgm:pt>
    <dgm:pt modelId="{4AF09D60-1A42-410F-BE5F-A728C2ED8C33}">
      <dgm:prSet phldrT="[Текст]"/>
      <dgm:spPr/>
      <dgm:t>
        <a:bodyPr/>
        <a:lstStyle/>
        <a:p>
          <a:r>
            <a:rPr lang="uk-UA" dirty="0" smtClean="0"/>
            <a:t>Дякую</a:t>
          </a:r>
          <a:endParaRPr lang="uk-UA" dirty="0"/>
        </a:p>
      </dgm:t>
    </dgm:pt>
    <dgm:pt modelId="{CFE4A18C-9A67-4181-94FF-AA5386C46474}" type="parTrans" cxnId="{6D614D42-8438-493C-97E6-844AF1F3F18F}">
      <dgm:prSet/>
      <dgm:spPr/>
      <dgm:t>
        <a:bodyPr/>
        <a:lstStyle/>
        <a:p>
          <a:endParaRPr lang="uk-UA"/>
        </a:p>
      </dgm:t>
    </dgm:pt>
    <dgm:pt modelId="{3EA0BA6E-DA33-44F7-8696-68AD01E549C8}" type="sibTrans" cxnId="{6D614D42-8438-493C-97E6-844AF1F3F18F}">
      <dgm:prSet/>
      <dgm:spPr/>
      <dgm:t>
        <a:bodyPr/>
        <a:lstStyle/>
        <a:p>
          <a:endParaRPr lang="uk-UA"/>
        </a:p>
      </dgm:t>
    </dgm:pt>
    <dgm:pt modelId="{3413DE78-FE68-4364-9B89-45E00D72442F}">
      <dgm:prSet phldrT="[Текст]"/>
      <dgm:spPr/>
      <dgm:t>
        <a:bodyPr/>
        <a:lstStyle/>
        <a:p>
          <a:r>
            <a:rPr lang="uk-UA" dirty="0" smtClean="0"/>
            <a:t>за</a:t>
          </a:r>
          <a:endParaRPr lang="uk-UA" dirty="0"/>
        </a:p>
      </dgm:t>
    </dgm:pt>
    <dgm:pt modelId="{600E3B76-5DE9-46C3-94C9-C93DA2F0AD70}" type="parTrans" cxnId="{100346F2-565A-4C8D-9537-E6AFE019E55C}">
      <dgm:prSet/>
      <dgm:spPr/>
      <dgm:t>
        <a:bodyPr/>
        <a:lstStyle/>
        <a:p>
          <a:endParaRPr lang="uk-UA"/>
        </a:p>
      </dgm:t>
    </dgm:pt>
    <dgm:pt modelId="{4741CDD2-529A-4D1E-BC47-E1BCA3031D89}" type="sibTrans" cxnId="{100346F2-565A-4C8D-9537-E6AFE019E55C}">
      <dgm:prSet/>
      <dgm:spPr/>
      <dgm:t>
        <a:bodyPr/>
        <a:lstStyle/>
        <a:p>
          <a:endParaRPr lang="uk-UA"/>
        </a:p>
      </dgm:t>
    </dgm:pt>
    <dgm:pt modelId="{AFEE1B21-9E54-456C-95AB-037CD70663FD}">
      <dgm:prSet phldrT="[Текст]"/>
      <dgm:spPr/>
      <dgm:t>
        <a:bodyPr/>
        <a:lstStyle/>
        <a:p>
          <a:r>
            <a:rPr lang="uk-UA" dirty="0" smtClean="0"/>
            <a:t>увагу</a:t>
          </a:r>
          <a:r>
            <a:rPr lang="uk-UA" b="0" i="0" dirty="0" smtClean="0"/>
            <a:t>!</a:t>
          </a:r>
          <a:endParaRPr lang="uk-UA" dirty="0"/>
        </a:p>
      </dgm:t>
    </dgm:pt>
    <dgm:pt modelId="{6B709545-C331-4704-9DB8-A464C7459E27}" type="parTrans" cxnId="{EF6E1E18-DF21-47B8-9164-A2F40B94591E}">
      <dgm:prSet/>
      <dgm:spPr/>
      <dgm:t>
        <a:bodyPr/>
        <a:lstStyle/>
        <a:p>
          <a:endParaRPr lang="uk-UA"/>
        </a:p>
      </dgm:t>
    </dgm:pt>
    <dgm:pt modelId="{7B7BC955-2714-4444-A4FC-CF5125C49546}" type="sibTrans" cxnId="{EF6E1E18-DF21-47B8-9164-A2F40B94591E}">
      <dgm:prSet/>
      <dgm:spPr/>
      <dgm:t>
        <a:bodyPr/>
        <a:lstStyle/>
        <a:p>
          <a:endParaRPr lang="uk-UA"/>
        </a:p>
      </dgm:t>
    </dgm:pt>
    <dgm:pt modelId="{D1368426-18D6-482D-A6CE-2B3D694B0C44}" type="pres">
      <dgm:prSet presAssocID="{1DF73C46-FC56-44E4-9DFE-37633907FBAF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uk-UA"/>
        </a:p>
      </dgm:t>
    </dgm:pt>
    <dgm:pt modelId="{AC78CE33-581B-47A1-95F9-7345382E1EEF}" type="pres">
      <dgm:prSet presAssocID="{AFEE1B21-9E54-456C-95AB-037CD70663FD}" presName="Accent3" presStyleCnt="0"/>
      <dgm:spPr/>
      <dgm:t>
        <a:bodyPr/>
        <a:lstStyle/>
        <a:p>
          <a:endParaRPr lang="uk-UA"/>
        </a:p>
      </dgm:t>
    </dgm:pt>
    <dgm:pt modelId="{7C03A112-B82E-4232-B154-B28EB8E38F50}" type="pres">
      <dgm:prSet presAssocID="{AFEE1B21-9E54-456C-95AB-037CD70663FD}" presName="Accent" presStyleLbl="node1" presStyleIdx="0" presStyleCnt="3"/>
      <dgm:spPr/>
      <dgm:t>
        <a:bodyPr/>
        <a:lstStyle/>
        <a:p>
          <a:endParaRPr lang="uk-UA"/>
        </a:p>
      </dgm:t>
    </dgm:pt>
    <dgm:pt modelId="{39DB32CB-6A43-47D5-B655-294CC397EFA4}" type="pres">
      <dgm:prSet presAssocID="{AFEE1B21-9E54-456C-95AB-037CD70663FD}" presName="ParentBackground3" presStyleCnt="0"/>
      <dgm:spPr/>
      <dgm:t>
        <a:bodyPr/>
        <a:lstStyle/>
        <a:p>
          <a:endParaRPr lang="uk-UA"/>
        </a:p>
      </dgm:t>
    </dgm:pt>
    <dgm:pt modelId="{B3E49FD4-8F54-4BE1-88B6-475B3E4E1138}" type="pres">
      <dgm:prSet presAssocID="{AFEE1B21-9E54-456C-95AB-037CD70663FD}" presName="ParentBackground" presStyleLbl="fgAcc1" presStyleIdx="0" presStyleCnt="3"/>
      <dgm:spPr/>
      <dgm:t>
        <a:bodyPr/>
        <a:lstStyle/>
        <a:p>
          <a:endParaRPr lang="uk-UA"/>
        </a:p>
      </dgm:t>
    </dgm:pt>
    <dgm:pt modelId="{E8FE876D-6ACB-489D-A759-4D47F11D7DFD}" type="pres">
      <dgm:prSet presAssocID="{AFEE1B21-9E54-456C-95AB-037CD70663FD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E7A99F1-7F3E-4735-A211-9CC925E15760}" type="pres">
      <dgm:prSet presAssocID="{3413DE78-FE68-4364-9B89-45E00D72442F}" presName="Accent2" presStyleCnt="0"/>
      <dgm:spPr/>
      <dgm:t>
        <a:bodyPr/>
        <a:lstStyle/>
        <a:p>
          <a:endParaRPr lang="uk-UA"/>
        </a:p>
      </dgm:t>
    </dgm:pt>
    <dgm:pt modelId="{5A0C7FC9-976B-47E8-B63C-6F813EA8B2DC}" type="pres">
      <dgm:prSet presAssocID="{3413DE78-FE68-4364-9B89-45E00D72442F}" presName="Accent" presStyleLbl="node1" presStyleIdx="1" presStyleCnt="3"/>
      <dgm:spPr/>
      <dgm:t>
        <a:bodyPr/>
        <a:lstStyle/>
        <a:p>
          <a:endParaRPr lang="uk-UA"/>
        </a:p>
      </dgm:t>
    </dgm:pt>
    <dgm:pt modelId="{B3A534D0-136D-429D-BEB1-B315BAC5985F}" type="pres">
      <dgm:prSet presAssocID="{3413DE78-FE68-4364-9B89-45E00D72442F}" presName="ParentBackground2" presStyleCnt="0"/>
      <dgm:spPr/>
      <dgm:t>
        <a:bodyPr/>
        <a:lstStyle/>
        <a:p>
          <a:endParaRPr lang="uk-UA"/>
        </a:p>
      </dgm:t>
    </dgm:pt>
    <dgm:pt modelId="{53CB389A-7FB8-40E8-9BA1-1A3B4751E24F}" type="pres">
      <dgm:prSet presAssocID="{3413DE78-FE68-4364-9B89-45E00D72442F}" presName="ParentBackground" presStyleLbl="fgAcc1" presStyleIdx="1" presStyleCnt="3"/>
      <dgm:spPr/>
      <dgm:t>
        <a:bodyPr/>
        <a:lstStyle/>
        <a:p>
          <a:endParaRPr lang="uk-UA"/>
        </a:p>
      </dgm:t>
    </dgm:pt>
    <dgm:pt modelId="{03103C86-F703-4535-A9B7-54367ABD81B6}" type="pres">
      <dgm:prSet presAssocID="{3413DE78-FE68-4364-9B89-45E00D72442F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A740FAF-950C-4764-9ABA-507CADA44E5B}" type="pres">
      <dgm:prSet presAssocID="{4AF09D60-1A42-410F-BE5F-A728C2ED8C33}" presName="Accent1" presStyleCnt="0"/>
      <dgm:spPr/>
      <dgm:t>
        <a:bodyPr/>
        <a:lstStyle/>
        <a:p>
          <a:endParaRPr lang="uk-UA"/>
        </a:p>
      </dgm:t>
    </dgm:pt>
    <dgm:pt modelId="{4EC4F019-BADB-4381-86D2-298E3BDFAA86}" type="pres">
      <dgm:prSet presAssocID="{4AF09D60-1A42-410F-BE5F-A728C2ED8C33}" presName="Accent" presStyleLbl="node1" presStyleIdx="2" presStyleCnt="3"/>
      <dgm:spPr/>
      <dgm:t>
        <a:bodyPr/>
        <a:lstStyle/>
        <a:p>
          <a:endParaRPr lang="uk-UA"/>
        </a:p>
      </dgm:t>
    </dgm:pt>
    <dgm:pt modelId="{516DE8A1-3BA5-454D-9A8C-803623AB99D3}" type="pres">
      <dgm:prSet presAssocID="{4AF09D60-1A42-410F-BE5F-A728C2ED8C33}" presName="ParentBackground1" presStyleCnt="0"/>
      <dgm:spPr/>
      <dgm:t>
        <a:bodyPr/>
        <a:lstStyle/>
        <a:p>
          <a:endParaRPr lang="uk-UA"/>
        </a:p>
      </dgm:t>
    </dgm:pt>
    <dgm:pt modelId="{E3B24CBF-1B3F-4097-A025-1F5F9DEA9652}" type="pres">
      <dgm:prSet presAssocID="{4AF09D60-1A42-410F-BE5F-A728C2ED8C33}" presName="ParentBackground" presStyleLbl="fgAcc1" presStyleIdx="2" presStyleCnt="3"/>
      <dgm:spPr/>
      <dgm:t>
        <a:bodyPr/>
        <a:lstStyle/>
        <a:p>
          <a:endParaRPr lang="uk-UA"/>
        </a:p>
      </dgm:t>
    </dgm:pt>
    <dgm:pt modelId="{7FDAF471-A133-4DF2-AEF4-931426F5C92C}" type="pres">
      <dgm:prSet presAssocID="{4AF09D60-1A42-410F-BE5F-A728C2ED8C33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B9225F33-E2E6-4678-9E64-4F2BF7F3ADF4}" type="presOf" srcId="{AFEE1B21-9E54-456C-95AB-037CD70663FD}" destId="{E8FE876D-6ACB-489D-A759-4D47F11D7DFD}" srcOrd="1" destOrd="0" presId="urn:microsoft.com/office/officeart/2011/layout/CircleProcess"/>
    <dgm:cxn modelId="{1B275843-F6A3-4D68-A996-AB48700FFA8A}" type="presOf" srcId="{4AF09D60-1A42-410F-BE5F-A728C2ED8C33}" destId="{E3B24CBF-1B3F-4097-A025-1F5F9DEA9652}" srcOrd="0" destOrd="0" presId="urn:microsoft.com/office/officeart/2011/layout/CircleProcess"/>
    <dgm:cxn modelId="{FFDD6326-6351-4E1E-82E2-B0C674C95598}" type="presOf" srcId="{3413DE78-FE68-4364-9B89-45E00D72442F}" destId="{03103C86-F703-4535-A9B7-54367ABD81B6}" srcOrd="1" destOrd="0" presId="urn:microsoft.com/office/officeart/2011/layout/CircleProcess"/>
    <dgm:cxn modelId="{0500273B-AC34-4BFD-902C-46D32929BBA0}" type="presOf" srcId="{AFEE1B21-9E54-456C-95AB-037CD70663FD}" destId="{B3E49FD4-8F54-4BE1-88B6-475B3E4E1138}" srcOrd="0" destOrd="0" presId="urn:microsoft.com/office/officeart/2011/layout/CircleProcess"/>
    <dgm:cxn modelId="{EF6E1E18-DF21-47B8-9164-A2F40B94591E}" srcId="{1DF73C46-FC56-44E4-9DFE-37633907FBAF}" destId="{AFEE1B21-9E54-456C-95AB-037CD70663FD}" srcOrd="2" destOrd="0" parTransId="{6B709545-C331-4704-9DB8-A464C7459E27}" sibTransId="{7B7BC955-2714-4444-A4FC-CF5125C49546}"/>
    <dgm:cxn modelId="{FB2E8130-3666-487A-8B5A-8E25CA44B26E}" type="presOf" srcId="{4AF09D60-1A42-410F-BE5F-A728C2ED8C33}" destId="{7FDAF471-A133-4DF2-AEF4-931426F5C92C}" srcOrd="1" destOrd="0" presId="urn:microsoft.com/office/officeart/2011/layout/CircleProcess"/>
    <dgm:cxn modelId="{100346F2-565A-4C8D-9537-E6AFE019E55C}" srcId="{1DF73C46-FC56-44E4-9DFE-37633907FBAF}" destId="{3413DE78-FE68-4364-9B89-45E00D72442F}" srcOrd="1" destOrd="0" parTransId="{600E3B76-5DE9-46C3-94C9-C93DA2F0AD70}" sibTransId="{4741CDD2-529A-4D1E-BC47-E1BCA3031D89}"/>
    <dgm:cxn modelId="{1AC3C34E-1B2C-4F81-B841-F8CE5BA8BD74}" type="presOf" srcId="{1DF73C46-FC56-44E4-9DFE-37633907FBAF}" destId="{D1368426-18D6-482D-A6CE-2B3D694B0C44}" srcOrd="0" destOrd="0" presId="urn:microsoft.com/office/officeart/2011/layout/CircleProcess"/>
    <dgm:cxn modelId="{3786A2B0-E62C-4160-AE40-EC4F757D0E47}" type="presOf" srcId="{3413DE78-FE68-4364-9B89-45E00D72442F}" destId="{53CB389A-7FB8-40E8-9BA1-1A3B4751E24F}" srcOrd="0" destOrd="0" presId="urn:microsoft.com/office/officeart/2011/layout/CircleProcess"/>
    <dgm:cxn modelId="{6D614D42-8438-493C-97E6-844AF1F3F18F}" srcId="{1DF73C46-FC56-44E4-9DFE-37633907FBAF}" destId="{4AF09D60-1A42-410F-BE5F-A728C2ED8C33}" srcOrd="0" destOrd="0" parTransId="{CFE4A18C-9A67-4181-94FF-AA5386C46474}" sibTransId="{3EA0BA6E-DA33-44F7-8696-68AD01E549C8}"/>
    <dgm:cxn modelId="{1549D0BE-3D6B-49F3-BADA-CB96A32F0F5C}" type="presParOf" srcId="{D1368426-18D6-482D-A6CE-2B3D694B0C44}" destId="{AC78CE33-581B-47A1-95F9-7345382E1EEF}" srcOrd="0" destOrd="0" presId="urn:microsoft.com/office/officeart/2011/layout/CircleProcess"/>
    <dgm:cxn modelId="{D46F4E06-F099-4F3E-9334-B2373C36D7D0}" type="presParOf" srcId="{AC78CE33-581B-47A1-95F9-7345382E1EEF}" destId="{7C03A112-B82E-4232-B154-B28EB8E38F50}" srcOrd="0" destOrd="0" presId="urn:microsoft.com/office/officeart/2011/layout/CircleProcess"/>
    <dgm:cxn modelId="{AACE26E3-2BB7-4672-BD28-BE3E13732EEE}" type="presParOf" srcId="{D1368426-18D6-482D-A6CE-2B3D694B0C44}" destId="{39DB32CB-6A43-47D5-B655-294CC397EFA4}" srcOrd="1" destOrd="0" presId="urn:microsoft.com/office/officeart/2011/layout/CircleProcess"/>
    <dgm:cxn modelId="{0D0613B7-E536-46BD-B6F7-1E037FBD9BBC}" type="presParOf" srcId="{39DB32CB-6A43-47D5-B655-294CC397EFA4}" destId="{B3E49FD4-8F54-4BE1-88B6-475B3E4E1138}" srcOrd="0" destOrd="0" presId="urn:microsoft.com/office/officeart/2011/layout/CircleProcess"/>
    <dgm:cxn modelId="{305692F3-5B20-4488-8385-D1E4A3C75D90}" type="presParOf" srcId="{D1368426-18D6-482D-A6CE-2B3D694B0C44}" destId="{E8FE876D-6ACB-489D-A759-4D47F11D7DFD}" srcOrd="2" destOrd="0" presId="urn:microsoft.com/office/officeart/2011/layout/CircleProcess"/>
    <dgm:cxn modelId="{AF046433-E664-4F93-9492-64F80DCF935B}" type="presParOf" srcId="{D1368426-18D6-482D-A6CE-2B3D694B0C44}" destId="{2E7A99F1-7F3E-4735-A211-9CC925E15760}" srcOrd="3" destOrd="0" presId="urn:microsoft.com/office/officeart/2011/layout/CircleProcess"/>
    <dgm:cxn modelId="{562D0DB4-5C2D-415F-8C79-67F2FB64F766}" type="presParOf" srcId="{2E7A99F1-7F3E-4735-A211-9CC925E15760}" destId="{5A0C7FC9-976B-47E8-B63C-6F813EA8B2DC}" srcOrd="0" destOrd="0" presId="urn:microsoft.com/office/officeart/2011/layout/CircleProcess"/>
    <dgm:cxn modelId="{A0F213A6-204E-43F0-92FA-DE84B1AAEDE9}" type="presParOf" srcId="{D1368426-18D6-482D-A6CE-2B3D694B0C44}" destId="{B3A534D0-136D-429D-BEB1-B315BAC5985F}" srcOrd="4" destOrd="0" presId="urn:microsoft.com/office/officeart/2011/layout/CircleProcess"/>
    <dgm:cxn modelId="{088E6544-9E4E-4182-A962-A360581FBED0}" type="presParOf" srcId="{B3A534D0-136D-429D-BEB1-B315BAC5985F}" destId="{53CB389A-7FB8-40E8-9BA1-1A3B4751E24F}" srcOrd="0" destOrd="0" presId="urn:microsoft.com/office/officeart/2011/layout/CircleProcess"/>
    <dgm:cxn modelId="{40DCB2CC-FA6A-462B-AD87-6271A03DAC06}" type="presParOf" srcId="{D1368426-18D6-482D-A6CE-2B3D694B0C44}" destId="{03103C86-F703-4535-A9B7-54367ABD81B6}" srcOrd="5" destOrd="0" presId="urn:microsoft.com/office/officeart/2011/layout/CircleProcess"/>
    <dgm:cxn modelId="{E633BBF5-B3E2-422B-85FD-7D9F3F6B28E1}" type="presParOf" srcId="{D1368426-18D6-482D-A6CE-2B3D694B0C44}" destId="{3A740FAF-950C-4764-9ABA-507CADA44E5B}" srcOrd="6" destOrd="0" presId="urn:microsoft.com/office/officeart/2011/layout/CircleProcess"/>
    <dgm:cxn modelId="{2BE77662-1DC8-46F6-B77B-85B9FABA69B0}" type="presParOf" srcId="{3A740FAF-950C-4764-9ABA-507CADA44E5B}" destId="{4EC4F019-BADB-4381-86D2-298E3BDFAA86}" srcOrd="0" destOrd="0" presId="urn:microsoft.com/office/officeart/2011/layout/CircleProcess"/>
    <dgm:cxn modelId="{C7981F4E-1588-4077-AEF7-F88F43B8FD65}" type="presParOf" srcId="{D1368426-18D6-482D-A6CE-2B3D694B0C44}" destId="{516DE8A1-3BA5-454D-9A8C-803623AB99D3}" srcOrd="7" destOrd="0" presId="urn:microsoft.com/office/officeart/2011/layout/CircleProcess"/>
    <dgm:cxn modelId="{8B25B3FC-4315-49D3-A683-E1F39C1F06E3}" type="presParOf" srcId="{516DE8A1-3BA5-454D-9A8C-803623AB99D3}" destId="{E3B24CBF-1B3F-4097-A025-1F5F9DEA9652}" srcOrd="0" destOrd="0" presId="urn:microsoft.com/office/officeart/2011/layout/CircleProcess"/>
    <dgm:cxn modelId="{79CD6BF2-E24C-4715-B7D8-69D63CFEDEC7}" type="presParOf" srcId="{D1368426-18D6-482D-A6CE-2B3D694B0C44}" destId="{7FDAF471-A133-4DF2-AEF4-931426F5C92C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C03A112-B82E-4232-B154-B28EB8E38F50}">
      <dsp:nvSpPr>
        <dsp:cNvPr id="0" name=""/>
        <dsp:cNvSpPr/>
      </dsp:nvSpPr>
      <dsp:spPr>
        <a:xfrm>
          <a:off x="5695500" y="1020730"/>
          <a:ext cx="2484477" cy="248493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E49FD4-8F54-4BE1-88B6-475B3E4E1138}">
      <dsp:nvSpPr>
        <dsp:cNvPr id="0" name=""/>
        <dsp:cNvSpPr/>
      </dsp:nvSpPr>
      <dsp:spPr>
        <a:xfrm>
          <a:off x="5777992" y="1103576"/>
          <a:ext cx="2319492" cy="231924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kern="1200" dirty="0" smtClean="0"/>
            <a:t>увагу</a:t>
          </a:r>
          <a:r>
            <a:rPr lang="uk-UA" sz="4000" b="0" i="0" kern="1200" dirty="0" smtClean="0"/>
            <a:t>!</a:t>
          </a:r>
          <a:endParaRPr lang="uk-UA" sz="4000" kern="1200" dirty="0"/>
        </a:p>
      </dsp:txBody>
      <dsp:txXfrm>
        <a:off x="6109579" y="1434959"/>
        <a:ext cx="1656318" cy="1656479"/>
      </dsp:txXfrm>
    </dsp:sp>
    <dsp:sp modelId="{5A0C7FC9-976B-47E8-B63C-6F813EA8B2DC}">
      <dsp:nvSpPr>
        <dsp:cNvPr id="0" name=""/>
        <dsp:cNvSpPr/>
      </dsp:nvSpPr>
      <dsp:spPr>
        <a:xfrm rot="2700000">
          <a:off x="3130713" y="1023734"/>
          <a:ext cx="2478493" cy="2478493"/>
        </a:xfrm>
        <a:prstGeom prst="teardrop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3CB389A-7FB8-40E8-9BA1-1A3B4751E24F}">
      <dsp:nvSpPr>
        <dsp:cNvPr id="0" name=""/>
        <dsp:cNvSpPr/>
      </dsp:nvSpPr>
      <dsp:spPr>
        <a:xfrm>
          <a:off x="3210213" y="1103576"/>
          <a:ext cx="2319492" cy="231924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kern="1200" dirty="0" smtClean="0"/>
            <a:t>за</a:t>
          </a:r>
          <a:endParaRPr lang="uk-UA" sz="4000" kern="1200" dirty="0"/>
        </a:p>
      </dsp:txBody>
      <dsp:txXfrm>
        <a:off x="3541801" y="1434959"/>
        <a:ext cx="1656318" cy="1656479"/>
      </dsp:txXfrm>
    </dsp:sp>
    <dsp:sp modelId="{4EC4F019-BADB-4381-86D2-298E3BDFAA86}">
      <dsp:nvSpPr>
        <dsp:cNvPr id="0" name=""/>
        <dsp:cNvSpPr/>
      </dsp:nvSpPr>
      <dsp:spPr>
        <a:xfrm rot="2700000">
          <a:off x="562934" y="1023734"/>
          <a:ext cx="2478493" cy="2478493"/>
        </a:xfrm>
        <a:prstGeom prst="teardrop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3B24CBF-1B3F-4097-A025-1F5F9DEA9652}">
      <dsp:nvSpPr>
        <dsp:cNvPr id="0" name=""/>
        <dsp:cNvSpPr/>
      </dsp:nvSpPr>
      <dsp:spPr>
        <a:xfrm>
          <a:off x="642435" y="1103576"/>
          <a:ext cx="2319492" cy="231924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kern="1200" dirty="0" smtClean="0"/>
            <a:t>Дякую</a:t>
          </a:r>
          <a:endParaRPr lang="uk-UA" sz="4000" kern="1200" dirty="0"/>
        </a:p>
      </dsp:txBody>
      <dsp:txXfrm>
        <a:off x="974022" y="1434959"/>
        <a:ext cx="1656318" cy="16564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Круговой процесс"/>
  <dgm:desc val="Используется для отображения последовательных этапов процесса. Ограничен одиннадцатью фигурами уровня 1 с неограниченным числом фигур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78ECA-50D6-49E6-BC15-0A2C9A1B1227}" type="datetimeFigureOut">
              <a:rPr lang="uk-UA" smtClean="0"/>
              <a:pPr/>
              <a:t>26.09.2013</a:t>
            </a:fld>
            <a:endParaRPr lang="uk-UA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0DF01-964D-45C5-8E99-A1801A63E635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78ECA-50D6-49E6-BC15-0A2C9A1B1227}" type="datetimeFigureOut">
              <a:rPr lang="uk-UA" smtClean="0"/>
              <a:pPr/>
              <a:t>26.09.2013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0DF01-964D-45C5-8E99-A1801A63E635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78ECA-50D6-49E6-BC15-0A2C9A1B1227}" type="datetimeFigureOut">
              <a:rPr lang="uk-UA" smtClean="0"/>
              <a:pPr/>
              <a:t>26.09.2013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0DF01-964D-45C5-8E99-A1801A63E635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78ECA-50D6-49E6-BC15-0A2C9A1B1227}" type="datetimeFigureOut">
              <a:rPr lang="uk-UA" smtClean="0"/>
              <a:pPr/>
              <a:t>26.09.2013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0DF01-964D-45C5-8E99-A1801A63E635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78ECA-50D6-49E6-BC15-0A2C9A1B1227}" type="datetimeFigureOut">
              <a:rPr lang="uk-UA" smtClean="0"/>
              <a:pPr/>
              <a:t>26.09.2013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0DF01-964D-45C5-8E99-A1801A63E635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78ECA-50D6-49E6-BC15-0A2C9A1B1227}" type="datetimeFigureOut">
              <a:rPr lang="uk-UA" smtClean="0"/>
              <a:pPr/>
              <a:t>26.09.2013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0DF01-964D-45C5-8E99-A1801A63E635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78ECA-50D6-49E6-BC15-0A2C9A1B1227}" type="datetimeFigureOut">
              <a:rPr lang="uk-UA" smtClean="0"/>
              <a:pPr/>
              <a:t>26.09.2013</a:t>
            </a:fld>
            <a:endParaRPr lang="uk-UA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0DF01-964D-45C5-8E99-A1801A63E635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78ECA-50D6-49E6-BC15-0A2C9A1B1227}" type="datetimeFigureOut">
              <a:rPr lang="uk-UA" smtClean="0"/>
              <a:pPr/>
              <a:t>26.09.2013</a:t>
            </a:fld>
            <a:endParaRPr lang="uk-UA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0DF01-964D-45C5-8E99-A1801A63E635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78ECA-50D6-49E6-BC15-0A2C9A1B1227}" type="datetimeFigureOut">
              <a:rPr lang="uk-UA" smtClean="0"/>
              <a:pPr/>
              <a:t>26.09.2013</a:t>
            </a:fld>
            <a:endParaRPr lang="uk-UA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0DF01-964D-45C5-8E99-A1801A63E635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78ECA-50D6-49E6-BC15-0A2C9A1B1227}" type="datetimeFigureOut">
              <a:rPr lang="uk-UA" smtClean="0"/>
              <a:pPr/>
              <a:t>26.09.2013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0DF01-964D-45C5-8E99-A1801A63E635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78ECA-50D6-49E6-BC15-0A2C9A1B1227}" type="datetimeFigureOut">
              <a:rPr lang="uk-UA" smtClean="0"/>
              <a:pPr/>
              <a:t>26.09.2013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F50DF01-964D-45C5-8E99-A1801A63E635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2778ECA-50D6-49E6-BC15-0A2C9A1B1227}" type="datetimeFigureOut">
              <a:rPr lang="uk-UA" smtClean="0"/>
              <a:pPr/>
              <a:t>26.09.2013</a:t>
            </a:fld>
            <a:endParaRPr lang="uk-UA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F50DF01-964D-45C5-8E99-A1801A63E635}" type="slidenum">
              <a:rPr lang="uk-UA" smtClean="0"/>
              <a:pPr/>
              <a:t>‹#›</a:t>
            </a:fld>
            <a:endParaRPr lang="uk-UA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audio1.wav"/><Relationship Id="rId1" Type="http://schemas.openxmlformats.org/officeDocument/2006/relationships/audio" Target="file:///C:\Users\&#1056;&#1086;&#1084;&#1072;&#1085;\Downloads\&#1052;&#1091;&#1079;&#1099;&#1082;&#1072;%20&#1085;&#1072;%20&#1087;&#1088;&#1077;&#1079;&#1077;&#1085;&#1090;&#1072;&#1094;&#1080;&#1080;\&#1084;&#1091;&#1079;&#1099;&#1082;&#1072;%20&#1076;&#1083;&#1103;%20&#1089;&#1077;&#1082;&#1089;&#1072;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6" Type="http://schemas.openxmlformats.org/officeDocument/2006/relationships/image" Target="../media/image13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052736"/>
            <a:ext cx="7851648" cy="1800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/>
              <a:t>“</a:t>
            </a:r>
            <a:r>
              <a:rPr lang="uk-UA" sz="6000" dirty="0" smtClean="0"/>
              <a:t>Життя та творчість Євгена Плужника</a:t>
            </a:r>
            <a:r>
              <a:rPr lang="en-US" sz="6000" dirty="0" smtClean="0"/>
              <a:t>”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4149080"/>
            <a:ext cx="7920880" cy="2016224"/>
          </a:xfrm>
        </p:spPr>
        <p:txBody>
          <a:bodyPr>
            <a:normAutofit lnSpcReduction="10000"/>
          </a:bodyPr>
          <a:lstStyle/>
          <a:p>
            <a:r>
              <a:rPr lang="uk-UA" sz="2800" b="1" dirty="0" smtClean="0"/>
              <a:t>Підготував:</a:t>
            </a:r>
          </a:p>
          <a:p>
            <a:r>
              <a:rPr lang="uk-UA" sz="2800" dirty="0" smtClean="0"/>
              <a:t>Учень 11-А класу</a:t>
            </a:r>
          </a:p>
          <a:p>
            <a:r>
              <a:rPr lang="uk-UA" sz="2800" dirty="0" smtClean="0"/>
              <a:t>ЗОШ №25 м. Луцька</a:t>
            </a:r>
          </a:p>
          <a:p>
            <a:r>
              <a:rPr lang="uk-UA" sz="2800" dirty="0" smtClean="0"/>
              <a:t>Матвійчук Роман</a:t>
            </a:r>
          </a:p>
          <a:p>
            <a:endParaRPr lang="uk-UA" sz="2800" dirty="0"/>
          </a:p>
        </p:txBody>
      </p:sp>
      <p:pic>
        <p:nvPicPr>
          <p:cNvPr id="4" name="Рисунок 3" descr="Плужни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2996952"/>
            <a:ext cx="2394783" cy="35730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музыка для секс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251520" y="6309320"/>
            <a:ext cx="304800" cy="304800"/>
          </a:xfrm>
          <a:prstGeom prst="rect">
            <a:avLst/>
          </a:prstGeom>
        </p:spPr>
      </p:pic>
      <p:pic>
        <p:nvPicPr>
          <p:cNvPr id="11" name="~PP1238.WAV">
            <a:hlinkClick r:id="" action="ppaction://media"/>
          </p:cNvPr>
          <p:cNvPicPr>
            <a:picLocks noRot="1" noChangeAspect="1"/>
          </p:cNvPicPr>
          <p:nvPr>
            <a:wavAudioFile r:embed="rId2" name="~PP1238.WAV"/>
          </p:nvPr>
        </p:nvPicPr>
        <p:blipFill>
          <a:blip r:embed="rId6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19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99792" y="836711"/>
            <a:ext cx="6444208" cy="3313013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uk-UA" sz="2800" dirty="0" smtClean="0"/>
              <a:t>   </a:t>
            </a:r>
            <a:r>
              <a:rPr lang="uk-UA" sz="2800" b="1" dirty="0" smtClean="0"/>
              <a:t>Пізніше Євген Сверстюк так відгукнеться про їхні стосунки: </a:t>
            </a:r>
            <a:r>
              <a:rPr lang="uk-UA" sz="2800" b="1" i="1" dirty="0" smtClean="0">
                <a:solidFill>
                  <a:srgbClr val="990000"/>
                </a:solidFill>
              </a:rPr>
              <a:t>«…вона для нього була більше, ніж Оксана Коваленко для Тараса Шевченка. Вона, може, була навіть більше, ніж Лаура для Петрарки… Можливо, він тримався на високій хвилі саме любов’ю»</a:t>
            </a:r>
            <a:endParaRPr lang="ru-RU" sz="2800" b="1" i="1" dirty="0" smtClean="0">
              <a:solidFill>
                <a:srgbClr val="990000"/>
              </a:solidFill>
            </a:endParaRPr>
          </a:p>
        </p:txBody>
      </p:sp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836712"/>
            <a:ext cx="2771775" cy="2366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467544" y="3284984"/>
            <a:ext cx="20335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 dirty="0"/>
              <a:t>Євген Сверстюк</a:t>
            </a:r>
            <a:endParaRPr lang="ru-RU" b="1" dirty="0"/>
          </a:p>
        </p:txBody>
      </p:sp>
      <p:sp>
        <p:nvSpPr>
          <p:cNvPr id="23557" name="Rectangle 6"/>
          <p:cNvSpPr>
            <a:spLocks noChangeArrowheads="1"/>
          </p:cNvSpPr>
          <p:nvPr/>
        </p:nvSpPr>
        <p:spPr bwMode="auto">
          <a:xfrm>
            <a:off x="0" y="5013176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</a:rPr>
              <a:t>1943 року дружина </a:t>
            </a:r>
            <a:r>
              <a:rPr lang="ru-RU" sz="2400" b="1" dirty="0" err="1">
                <a:solidFill>
                  <a:srgbClr val="002060"/>
                </a:solidFill>
              </a:rPr>
              <a:t>Євгена</a:t>
            </a:r>
            <a:r>
              <a:rPr lang="ru-RU" sz="2400" b="1" dirty="0">
                <a:solidFill>
                  <a:srgbClr val="002060"/>
                </a:solidFill>
              </a:rPr>
              <a:t> Плужника Г.Коваленко </a:t>
            </a:r>
            <a:r>
              <a:rPr lang="ru-RU" sz="2400" b="1" dirty="0" err="1">
                <a:solidFill>
                  <a:srgbClr val="002060"/>
                </a:solidFill>
              </a:rPr>
              <a:t>емігрувала</a:t>
            </a:r>
            <a:r>
              <a:rPr lang="ru-RU" sz="2400" b="1" dirty="0">
                <a:solidFill>
                  <a:srgbClr val="002060"/>
                </a:solidFill>
              </a:rPr>
              <a:t> до Львова, </a:t>
            </a:r>
            <a:r>
              <a:rPr lang="ru-RU" sz="2400" b="1" dirty="0" err="1">
                <a:solidFill>
                  <a:srgbClr val="002060"/>
                </a:solidFill>
              </a:rPr>
              <a:t>згодом</a:t>
            </a:r>
            <a:r>
              <a:rPr lang="ru-RU" sz="2400" b="1" dirty="0">
                <a:solidFill>
                  <a:srgbClr val="002060"/>
                </a:solidFill>
              </a:rPr>
              <a:t> до </a:t>
            </a:r>
            <a:r>
              <a:rPr lang="ru-RU" sz="2400" b="1" dirty="0" err="1">
                <a:solidFill>
                  <a:srgbClr val="002060"/>
                </a:solidFill>
              </a:rPr>
              <a:t>Німеччини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і</a:t>
            </a:r>
            <a:r>
              <a:rPr lang="ru-RU" sz="2400" b="1" dirty="0">
                <a:solidFill>
                  <a:srgbClr val="002060"/>
                </a:solidFill>
              </a:rPr>
              <a:t>, </a:t>
            </a:r>
            <a:r>
              <a:rPr lang="ru-RU" sz="2400" b="1" dirty="0" err="1">
                <a:solidFill>
                  <a:srgbClr val="002060"/>
                </a:solidFill>
              </a:rPr>
              <a:t>зрештою</a:t>
            </a:r>
            <a:r>
              <a:rPr lang="ru-RU" sz="2400" b="1" dirty="0">
                <a:solidFill>
                  <a:srgbClr val="002060"/>
                </a:solidFill>
              </a:rPr>
              <a:t>, </a:t>
            </a:r>
            <a:r>
              <a:rPr lang="ru-RU" sz="2400" b="1" dirty="0" err="1">
                <a:solidFill>
                  <a:srgbClr val="002060"/>
                </a:solidFill>
              </a:rPr>
              <a:t>до</a:t>
            </a:r>
            <a:r>
              <a:rPr lang="ru-RU" sz="2400" b="1" dirty="0">
                <a:solidFill>
                  <a:srgbClr val="002060"/>
                </a:solidFill>
              </a:rPr>
              <a:t> США. Написала </a:t>
            </a:r>
            <a:r>
              <a:rPr lang="ru-RU" sz="2400" b="1" dirty="0" err="1">
                <a:solidFill>
                  <a:srgbClr val="002060"/>
                </a:solidFill>
              </a:rPr>
              <a:t>спогади</a:t>
            </a:r>
            <a:r>
              <a:rPr lang="ru-RU" sz="2400" b="1" dirty="0">
                <a:solidFill>
                  <a:srgbClr val="002060"/>
                </a:solidFill>
              </a:rPr>
              <a:t> про </a:t>
            </a:r>
            <a:r>
              <a:rPr lang="ru-RU" sz="2400" b="1" dirty="0" err="1">
                <a:solidFill>
                  <a:srgbClr val="002060"/>
                </a:solidFill>
              </a:rPr>
              <a:t>поета</a:t>
            </a:r>
            <a:r>
              <a:rPr lang="ru-RU" sz="2400" b="1" dirty="0">
                <a:solidFill>
                  <a:srgbClr val="002060"/>
                </a:solidFill>
              </a:rPr>
              <a:t>.</a:t>
            </a:r>
            <a:r>
              <a:rPr lang="ru-RU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6" name="~PP1686.WAV">
            <a:hlinkClick r:id="" action="ppaction://media"/>
          </p:cNvPr>
          <p:cNvPicPr>
            <a:picLocks noRot="1" noChangeAspect="1"/>
          </p:cNvPicPr>
          <p:nvPr>
            <a:wavAudioFile r:embed="rId1" name="~PP1686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36094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292600"/>
            <a:ext cx="9144000" cy="2565400"/>
          </a:xfrm>
          <a:solidFill>
            <a:srgbClr val="FFCC99"/>
          </a:solidFill>
        </p:spPr>
        <p:txBody>
          <a:bodyPr/>
          <a:lstStyle/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uk-UA" sz="2800" b="1" smtClean="0"/>
              <a:t>   Однак не всі інтимні поезії Плужника співвідносяться з його історією кохання до Галини Коваленко. Йдеться не про інші поетові захоплення. А про художні узагальнення краси й таїни жіночості. </a:t>
            </a:r>
            <a:r>
              <a:rPr lang="uk-UA" sz="2800" b="1" smtClean="0">
                <a:solidFill>
                  <a:srgbClr val="990000"/>
                </a:solidFill>
              </a:rPr>
              <a:t>Жінка як міф, інтимна лірика як міфотворення.</a:t>
            </a:r>
            <a:r>
              <a:rPr lang="uk-UA" sz="2800" b="1" smtClean="0"/>
              <a:t> </a:t>
            </a:r>
            <a:endParaRPr lang="ru-RU" sz="2800" b="1" smtClean="0"/>
          </a:p>
        </p:txBody>
      </p:sp>
      <p:pic>
        <p:nvPicPr>
          <p:cNvPr id="4" name="~PP2835.WAV">
            <a:hlinkClick r:id="" action="ppaction://media"/>
          </p:cNvPr>
          <p:cNvPicPr>
            <a:picLocks noRot="1" noChangeAspect="1"/>
          </p:cNvPicPr>
          <p:nvPr>
            <a:wavAudioFile r:embed="rId1" name="~PP2835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256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2205038"/>
          </a:xfrm>
          <a:solidFill>
            <a:srgbClr val="C0C0C0"/>
          </a:solidFill>
        </p:spPr>
        <p:txBody>
          <a:bodyPr/>
          <a:lstStyle/>
          <a:p>
            <a:pPr algn="just" eaLnBrk="1" hangingPunct="1">
              <a:lnSpc>
                <a:spcPct val="80000"/>
              </a:lnSpc>
              <a:buNone/>
            </a:pPr>
            <a:r>
              <a:rPr lang="uk-UA" sz="2800" b="1" dirty="0" smtClean="0">
                <a:solidFill>
                  <a:srgbClr val="CC3300"/>
                </a:solidFill>
              </a:rPr>
              <a:t> </a:t>
            </a:r>
            <a:r>
              <a:rPr lang="uk-UA" sz="2800" b="1" dirty="0" err="1" smtClean="0">
                <a:solidFill>
                  <a:srgbClr val="CC3300"/>
                </a:solidFill>
              </a:rPr>
              <a:t>“Дні”</a:t>
            </a:r>
            <a:r>
              <a:rPr lang="uk-UA" sz="2800" b="1" dirty="0" smtClean="0"/>
              <a:t> (1926) – назва першої збірки, яка в контексті творів, що до неї ввійшли, прочитується як існування людини. Образ </a:t>
            </a:r>
            <a:r>
              <a:rPr lang="uk-UA" sz="2800" b="1" dirty="0" err="1" smtClean="0"/>
              <a:t>“днів”</a:t>
            </a:r>
            <a:r>
              <a:rPr lang="uk-UA" sz="2800" b="1" dirty="0" smtClean="0"/>
              <a:t> у поета є багатогранним. У ньому виражено плинність людського життя, його реальну наповненість і сутність.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2800" b="1" u="sng" dirty="0" smtClean="0">
              <a:solidFill>
                <a:srgbClr val="CC3300"/>
              </a:solidFill>
            </a:endParaRPr>
          </a:p>
        </p:txBody>
      </p:sp>
      <p:pic>
        <p:nvPicPr>
          <p:cNvPr id="3" name="Рисунок 2" descr="Рисунок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204865"/>
            <a:ext cx="9144000" cy="4653136"/>
          </a:xfrm>
          <a:prstGeom prst="rect">
            <a:avLst/>
          </a:prstGeom>
        </p:spPr>
      </p:pic>
      <p:pic>
        <p:nvPicPr>
          <p:cNvPr id="4" name="~PP2049.WAV">
            <a:hlinkClick r:id="" action="ppaction://media"/>
          </p:cNvPr>
          <p:cNvPicPr>
            <a:picLocks noRot="1" noChangeAspect="1"/>
          </p:cNvPicPr>
          <p:nvPr>
            <a:wavAudioFile r:embed="rId1" name="~PP2049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2368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2116138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uk-UA" dirty="0" smtClean="0"/>
              <a:t>   </a:t>
            </a:r>
            <a:r>
              <a:rPr lang="uk-UA" b="1" dirty="0" smtClean="0"/>
              <a:t>Максим Рильський відзначив, що пафос збірки Є.Плужника </a:t>
            </a:r>
            <a:r>
              <a:rPr lang="uk-UA" b="1" dirty="0" err="1" smtClean="0"/>
              <a:t>“Дні”</a:t>
            </a:r>
            <a:r>
              <a:rPr lang="uk-UA" b="1" dirty="0" smtClean="0"/>
              <a:t> – </a:t>
            </a:r>
            <a:r>
              <a:rPr lang="uk-UA" b="1" dirty="0" err="1" smtClean="0">
                <a:solidFill>
                  <a:srgbClr val="990000"/>
                </a:solidFill>
              </a:rPr>
              <a:t>“не</a:t>
            </a:r>
            <a:r>
              <a:rPr lang="uk-UA" b="1" dirty="0" smtClean="0">
                <a:solidFill>
                  <a:srgbClr val="990000"/>
                </a:solidFill>
              </a:rPr>
              <a:t> зневіра, а уповання, не зречення од боротьби, а заспів до </a:t>
            </a:r>
            <a:r>
              <a:rPr lang="uk-UA" b="1" dirty="0" err="1" smtClean="0">
                <a:solidFill>
                  <a:srgbClr val="990000"/>
                </a:solidFill>
              </a:rPr>
              <a:t>неї”</a:t>
            </a:r>
            <a:endParaRPr lang="ru-RU" b="1" dirty="0" smtClean="0">
              <a:solidFill>
                <a:srgbClr val="990000"/>
              </a:solidFill>
            </a:endParaRPr>
          </a:p>
        </p:txBody>
      </p:sp>
      <p:sp>
        <p:nvSpPr>
          <p:cNvPr id="9219" name="Text Box 4"/>
          <p:cNvSpPr txBox="1">
            <a:spLocks noChangeArrowheads="1"/>
          </p:cNvSpPr>
          <p:nvPr/>
        </p:nvSpPr>
        <p:spPr bwMode="auto">
          <a:xfrm>
            <a:off x="0" y="5851525"/>
            <a:ext cx="9144000" cy="1006475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uk-UA" sz="2000" b="1">
                <a:solidFill>
                  <a:srgbClr val="FFFF00"/>
                </a:solidFill>
              </a:rPr>
              <a:t>Однак більшовицька критика не сприйняла мистецької глибини художнього світу Плужника, твердила про зневіру й втому поета як вияв “суті занепадницької й гнилої буржуазії”</a:t>
            </a:r>
            <a:endParaRPr lang="ru-RU" sz="2000" b="1">
              <a:solidFill>
                <a:srgbClr val="FFFF00"/>
              </a:solidFill>
            </a:endParaRPr>
          </a:p>
        </p:txBody>
      </p:sp>
      <p:pic>
        <p:nvPicPr>
          <p:cNvPr id="4" name="Рисунок 3" descr="Рисунок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1268761"/>
            <a:ext cx="9139679" cy="4608512"/>
          </a:xfrm>
          <a:prstGeom prst="rect">
            <a:avLst/>
          </a:prstGeom>
        </p:spPr>
      </p:pic>
      <p:pic>
        <p:nvPicPr>
          <p:cNvPr id="5" name="~PP1145.WAV">
            <a:hlinkClick r:id="" action="ppaction://media"/>
          </p:cNvPr>
          <p:cNvPicPr>
            <a:picLocks noRot="1" noChangeAspect="1"/>
          </p:cNvPicPr>
          <p:nvPr>
            <a:wavAudioFile r:embed="rId1" name="~PP1145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27642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420888"/>
            <a:ext cx="9144000" cy="4437112"/>
          </a:xfrm>
          <a:prstGeom prst="rect">
            <a:avLst/>
          </a:prstGeom>
        </p:spPr>
      </p:pic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2636912"/>
          </a:xfrm>
          <a:solidFill>
            <a:srgbClr val="99CCFF"/>
          </a:solidFill>
        </p:spPr>
        <p:txBody>
          <a:bodyPr>
            <a:normAutofit lnSpcReduction="10000"/>
          </a:bodyPr>
          <a:lstStyle/>
          <a:p>
            <a:pPr algn="just" eaLnBrk="1" hangingPunct="1">
              <a:buFontTx/>
              <a:buNone/>
            </a:pPr>
            <a:r>
              <a:rPr lang="uk-UA" sz="2800" i="1" dirty="0" smtClean="0"/>
              <a:t>   </a:t>
            </a:r>
            <a:r>
              <a:rPr lang="uk-UA" sz="2800" b="1" i="1" dirty="0" smtClean="0"/>
              <a:t>Зв’язок лірики Євгена Плужника з філософією</a:t>
            </a:r>
            <a:r>
              <a:rPr lang="uk-UA" sz="2800" b="1" dirty="0" smtClean="0"/>
              <a:t> відзначали майже всі дослідники його творчості, проте вони по-різному оцінювали філософську наповненість цієї поезії: </a:t>
            </a:r>
            <a:r>
              <a:rPr lang="uk-UA" sz="2800" b="1" i="1" dirty="0" smtClean="0"/>
              <a:t>від біблійних мотивів до </a:t>
            </a:r>
            <a:r>
              <a:rPr lang="uk-UA" sz="2800" b="1" i="1" dirty="0" smtClean="0">
                <a:solidFill>
                  <a:srgbClr val="CC3300"/>
                </a:solidFill>
              </a:rPr>
              <a:t>філософії екзистенціалізму</a:t>
            </a:r>
            <a:r>
              <a:rPr lang="uk-UA" sz="2800" b="1" i="1" dirty="0" smtClean="0"/>
              <a:t> (існування, буття).</a:t>
            </a:r>
            <a:r>
              <a:rPr lang="uk-UA" sz="2800" b="1" dirty="0" smtClean="0"/>
              <a:t> </a:t>
            </a:r>
            <a:endParaRPr lang="ru-RU" sz="2800" b="1" dirty="0" smtClean="0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5310188"/>
            <a:ext cx="9144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uk-UA" sz="2000" b="1" dirty="0">
                <a:solidFill>
                  <a:srgbClr val="FFFF00"/>
                </a:solidFill>
              </a:rPr>
              <a:t>В.</a:t>
            </a:r>
            <a:r>
              <a:rPr lang="uk-UA" sz="2000" b="1" dirty="0" err="1">
                <a:solidFill>
                  <a:srgbClr val="FFFF00"/>
                </a:solidFill>
              </a:rPr>
              <a:t>Базилевський</a:t>
            </a:r>
            <a:r>
              <a:rPr lang="uk-UA" sz="2000" b="1" dirty="0">
                <a:solidFill>
                  <a:srgbClr val="FFFF00"/>
                </a:solidFill>
              </a:rPr>
              <a:t>: «Ось воно – головне, що мучило Плужника все його коротке життя: самотність, якої він так і не зміг позбутися, оте гостре відчуття відчуження між людьми, що назване Сартром </a:t>
            </a:r>
            <a:r>
              <a:rPr lang="uk-UA" sz="2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екзистенціалізмом</a:t>
            </a:r>
            <a:r>
              <a:rPr lang="uk-UA" sz="2000" b="1" dirty="0">
                <a:solidFill>
                  <a:srgbClr val="FFFF00"/>
                </a:solidFill>
              </a:rPr>
              <a:t>».</a:t>
            </a:r>
          </a:p>
        </p:txBody>
      </p:sp>
      <p:pic>
        <p:nvPicPr>
          <p:cNvPr id="5" name="~PP2539.WAV">
            <a:hlinkClick r:id="" action="ppaction://media"/>
          </p:cNvPr>
          <p:cNvPicPr>
            <a:picLocks noRot="1" noChangeAspect="1"/>
          </p:cNvPicPr>
          <p:nvPr>
            <a:wavAudioFile r:embed="rId1" name="~PP2539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4223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941168"/>
            <a:ext cx="9144000" cy="1916832"/>
          </a:xfrm>
          <a:solidFill>
            <a:srgbClr val="FFCC99"/>
          </a:solidFill>
        </p:spPr>
        <p:txBody>
          <a:bodyPr/>
          <a:lstStyle/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uk-UA" b="1" dirty="0" smtClean="0"/>
              <a:t>   Вагомим у поетичному світі Плужника є </a:t>
            </a:r>
            <a:r>
              <a:rPr lang="uk-UA" b="1" dirty="0" smtClean="0">
                <a:solidFill>
                  <a:srgbClr val="CC3300"/>
                </a:solidFill>
              </a:rPr>
              <a:t>образ осені.</a:t>
            </a:r>
            <a:r>
              <a:rPr lang="uk-UA" b="1" dirty="0" smtClean="0"/>
              <a:t> На думку Ю.Мережка, </a:t>
            </a:r>
            <a:r>
              <a:rPr lang="uk-UA" b="1" dirty="0" err="1" smtClean="0"/>
              <a:t>“образ</a:t>
            </a:r>
            <a:r>
              <a:rPr lang="uk-UA" b="1" dirty="0" smtClean="0"/>
              <a:t> осені – головний стрижневий образ, що проходить мало не через 90% всіх Плужникових </a:t>
            </a:r>
            <a:r>
              <a:rPr lang="uk-UA" b="1" dirty="0" err="1" smtClean="0"/>
              <a:t>віршів”</a:t>
            </a:r>
            <a:r>
              <a:rPr lang="uk-UA" b="1" dirty="0" smtClean="0"/>
              <a:t>.</a:t>
            </a:r>
            <a:r>
              <a:rPr lang="ru-RU" dirty="0" smtClean="0"/>
              <a:t> </a:t>
            </a:r>
          </a:p>
        </p:txBody>
      </p:sp>
      <p:pic>
        <p:nvPicPr>
          <p:cNvPr id="3" name="Рисунок 2" descr="Рисунок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4941168"/>
          </a:xfrm>
          <a:prstGeom prst="rect">
            <a:avLst/>
          </a:prstGeom>
        </p:spPr>
      </p:pic>
      <p:pic>
        <p:nvPicPr>
          <p:cNvPr id="4" name="~PP343.WAV">
            <a:hlinkClick r:id="" action="ppaction://media"/>
          </p:cNvPr>
          <p:cNvPicPr>
            <a:picLocks noRot="1" noChangeAspect="1"/>
          </p:cNvPicPr>
          <p:nvPr>
            <a:wavAudioFile r:embed="rId1" name="~PP343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81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157788"/>
            <a:ext cx="9144000" cy="1700212"/>
          </a:xfrm>
          <a:solidFill>
            <a:srgbClr val="FFCC99"/>
          </a:solidFill>
        </p:spPr>
        <p:txBody>
          <a:bodyPr/>
          <a:lstStyle/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uk-UA" sz="1800" b="1" smtClean="0"/>
              <a:t>    Через усю поезію Плужника проходить </a:t>
            </a:r>
            <a:r>
              <a:rPr lang="uk-UA" sz="1800" b="1" smtClean="0">
                <a:solidFill>
                  <a:srgbClr val="CC3300"/>
                </a:solidFill>
              </a:rPr>
              <a:t>мотив кохання</a:t>
            </a:r>
            <a:r>
              <a:rPr lang="ru-RU" sz="1800" b="1" smtClean="0">
                <a:solidFill>
                  <a:srgbClr val="CC3300"/>
                </a:solidFill>
              </a:rPr>
              <a:t>.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uk-UA" sz="1800" b="1" i="1" smtClean="0"/>
              <a:t>    </a:t>
            </a:r>
            <a:r>
              <a:rPr lang="uk-UA" sz="1800" b="1" i="1" smtClean="0">
                <a:solidFill>
                  <a:srgbClr val="CC3300"/>
                </a:solidFill>
              </a:rPr>
              <a:t>Особливістю всієї інтимної лірики Плужника</a:t>
            </a:r>
            <a:r>
              <a:rPr lang="uk-UA" sz="1800" b="1" smtClean="0"/>
              <a:t> насамперед є те, що поет переважно зображає один неповторний момент в історії кохання: закоханий ліричний герой проник у мікроскоп душі жінки, його співучасть у її житті не переривається ні часовими, ні просторовими відстанями – розлука тільки загострює відчуття світу коханої. </a:t>
            </a:r>
            <a:endParaRPr lang="ru-RU" sz="1800" smtClean="0"/>
          </a:p>
        </p:txBody>
      </p:sp>
      <p:pic>
        <p:nvPicPr>
          <p:cNvPr id="3" name="Рисунок 2" descr="Рисунок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57192"/>
          </a:xfrm>
          <a:prstGeom prst="rect">
            <a:avLst/>
          </a:prstGeom>
        </p:spPr>
      </p:pic>
      <p:pic>
        <p:nvPicPr>
          <p:cNvPr id="4" name="~PP3869.WAV">
            <a:hlinkClick r:id="" action="ppaction://media"/>
          </p:cNvPr>
          <p:cNvPicPr>
            <a:picLocks noRot="1" noChangeAspect="1"/>
          </p:cNvPicPr>
          <p:nvPr>
            <a:wavAudioFile r:embed="rId1" name="~PP3869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32102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" y="0"/>
            <a:ext cx="9144000" cy="2132856"/>
          </a:xfrm>
          <a:solidFill>
            <a:srgbClr val="99CCFF"/>
          </a:solidFill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uk-UA" b="1" dirty="0" smtClean="0">
                <a:solidFill>
                  <a:srgbClr val="FFFF00"/>
                </a:solidFill>
              </a:rPr>
              <a:t>  «Рання осінь»</a:t>
            </a:r>
            <a:r>
              <a:rPr lang="uk-UA" b="1" dirty="0" smtClean="0"/>
              <a:t> (1927) – це назва другої збірки Євгена Плужник, яка в контексті творів, що до неї увійшли, прочитується як закінчення молодості, перехід до більш зрілого стану життя, існування, творчості.</a:t>
            </a:r>
            <a:endParaRPr lang="ru-RU" b="1" dirty="0" smtClean="0"/>
          </a:p>
        </p:txBody>
      </p:sp>
      <p:pic>
        <p:nvPicPr>
          <p:cNvPr id="3" name="Рисунок 2" descr="Рисунок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060848"/>
            <a:ext cx="9144000" cy="4797152"/>
          </a:xfrm>
          <a:prstGeom prst="rect">
            <a:avLst/>
          </a:prstGeom>
        </p:spPr>
      </p:pic>
      <p:pic>
        <p:nvPicPr>
          <p:cNvPr id="4" name="~PP821.WAV">
            <a:hlinkClick r:id="" action="ppaction://media"/>
          </p:cNvPr>
          <p:cNvPicPr>
            <a:picLocks noRot="1" noChangeAspect="1"/>
          </p:cNvPicPr>
          <p:nvPr>
            <a:wavAudioFile r:embed="rId1" name="~PP821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21395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68759"/>
            <a:ext cx="9144000" cy="3446115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uk-UA" dirty="0" smtClean="0"/>
              <a:t>     </a:t>
            </a:r>
            <a:r>
              <a:rPr lang="uk-UA" b="1" dirty="0" smtClean="0"/>
              <a:t>Назва останньої збірки </a:t>
            </a:r>
            <a:r>
              <a:rPr lang="uk-UA" b="1" dirty="0" smtClean="0">
                <a:solidFill>
                  <a:srgbClr val="009900"/>
                </a:solidFill>
              </a:rPr>
              <a:t>«Рівновага» </a:t>
            </a:r>
            <a:r>
              <a:rPr lang="uk-UA" b="1" dirty="0" smtClean="0">
                <a:solidFill>
                  <a:schemeClr val="tx2"/>
                </a:solidFill>
              </a:rPr>
              <a:t>(1948)</a:t>
            </a:r>
            <a:r>
              <a:rPr lang="uk-UA" b="1" dirty="0" smtClean="0"/>
              <a:t> свідчить про зображення в ній двох нерозривних начал, які потребують гармонії. Зокрема, у мотив кохання, на відміну від попередніх збірок, де любов – це сфера духу, уривається гаряча пристрасть закоханих. Відтак, мотиви пристрасті й смерті перебувають у найнапруженішому зіткненні – це надає поезії драматизму. </a:t>
            </a:r>
            <a:endParaRPr lang="ru-RU" b="1" dirty="0" smtClean="0"/>
          </a:p>
        </p:txBody>
      </p:sp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0" y="5373216"/>
            <a:ext cx="9144000" cy="1200329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err="1"/>
              <a:t>Завдяки</a:t>
            </a:r>
            <a:r>
              <a:rPr lang="ru-RU" sz="2400" b="1" dirty="0"/>
              <a:t> </a:t>
            </a:r>
            <a:r>
              <a:rPr lang="ru-RU" sz="2400" b="1" dirty="0" err="1"/>
              <a:t>дружині</a:t>
            </a:r>
            <a:r>
              <a:rPr lang="ru-RU" sz="2400" b="1" dirty="0"/>
              <a:t> </a:t>
            </a:r>
            <a:r>
              <a:rPr lang="ru-RU" sz="2400" b="1" dirty="0" err="1"/>
              <a:t>письменника</a:t>
            </a:r>
            <a:r>
              <a:rPr lang="ru-RU" sz="2400" b="1" dirty="0"/>
              <a:t> </a:t>
            </a:r>
            <a:r>
              <a:rPr lang="ru-RU" sz="2400" b="1" dirty="0" err="1"/>
              <a:t>рукопис</a:t>
            </a:r>
            <a:r>
              <a:rPr lang="ru-RU" sz="2400" b="1" dirty="0"/>
              <a:t> «</a:t>
            </a:r>
            <a:r>
              <a:rPr lang="ru-RU" sz="2400" b="1" dirty="0" err="1"/>
              <a:t>Рівновага</a:t>
            </a:r>
            <a:r>
              <a:rPr lang="ru-RU" sz="2400" b="1" dirty="0"/>
              <a:t>» </a:t>
            </a:r>
            <a:r>
              <a:rPr lang="ru-RU" sz="2400" b="1" dirty="0" err="1"/>
              <a:t>був</a:t>
            </a:r>
            <a:r>
              <a:rPr lang="ru-RU" sz="2400" b="1" dirty="0"/>
              <a:t> </a:t>
            </a:r>
            <a:r>
              <a:rPr lang="ru-RU" sz="2400" b="1" dirty="0" err="1"/>
              <a:t>вивезений</a:t>
            </a:r>
            <a:r>
              <a:rPr lang="ru-RU" sz="2400" b="1" dirty="0"/>
              <a:t> за кордон та </a:t>
            </a:r>
            <a:r>
              <a:rPr lang="ru-RU" sz="2400" b="1" dirty="0" err="1"/>
              <a:t>надрукований</a:t>
            </a:r>
            <a:r>
              <a:rPr lang="ru-RU" sz="2400" b="1" dirty="0"/>
              <a:t> там 12 </a:t>
            </a:r>
            <a:r>
              <a:rPr lang="ru-RU" sz="2400" b="1" dirty="0" err="1"/>
              <a:t>років</a:t>
            </a:r>
            <a:r>
              <a:rPr lang="ru-RU" sz="2400" b="1" dirty="0"/>
              <a:t> </a:t>
            </a:r>
            <a:r>
              <a:rPr lang="ru-RU" sz="2400" b="1" dirty="0" err="1"/>
              <a:t>після</a:t>
            </a:r>
            <a:r>
              <a:rPr lang="ru-RU" sz="2400" b="1" dirty="0"/>
              <a:t> </a:t>
            </a:r>
            <a:r>
              <a:rPr lang="ru-RU" sz="2400" b="1" dirty="0" err="1"/>
              <a:t>смерті</a:t>
            </a:r>
            <a:r>
              <a:rPr lang="ru-RU" sz="2400" b="1" dirty="0"/>
              <a:t> </a:t>
            </a:r>
            <a:r>
              <a:rPr lang="ru-RU" sz="2400" b="1" dirty="0" err="1"/>
              <a:t>поета</a:t>
            </a:r>
            <a:r>
              <a:rPr lang="ru-RU" sz="2400" b="1" dirty="0"/>
              <a:t>.</a:t>
            </a:r>
          </a:p>
        </p:txBody>
      </p:sp>
      <p:pic>
        <p:nvPicPr>
          <p:cNvPr id="4" name="~PP3573.WAV">
            <a:hlinkClick r:id="" action="ppaction://media"/>
          </p:cNvPr>
          <p:cNvPicPr>
            <a:picLocks noRot="1" noChangeAspect="1"/>
          </p:cNvPicPr>
          <p:nvPr>
            <a:wavAudioFile r:embed="rId1" name="~PP3573.WAV"/>
          </p:nvPr>
        </p:nvPicPr>
        <p:blipFill>
          <a:blip r:embed="rId3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43592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2420938"/>
          </a:xfrm>
          <a:solidFill>
            <a:srgbClr val="FFCC99"/>
          </a:solidFill>
        </p:spPr>
        <p:txBody>
          <a:bodyPr/>
          <a:lstStyle/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uk-UA" b="1" smtClean="0"/>
              <a:t>   </a:t>
            </a:r>
            <a:r>
              <a:rPr lang="uk-UA" b="1" smtClean="0">
                <a:solidFill>
                  <a:srgbClr val="990000"/>
                </a:solidFill>
              </a:rPr>
              <a:t>Три збірки митця</a:t>
            </a:r>
            <a:r>
              <a:rPr lang="uk-UA" b="1" smtClean="0"/>
              <a:t> – це три етапи еволюції поета із відчутним тяжінням до поглиблення філософських мотивів, зокрема, смерті, мовчання, сенсу життя, сутності кохання і пристрасті.</a:t>
            </a:r>
            <a:r>
              <a:rPr lang="uk-UA" smtClean="0"/>
              <a:t> </a:t>
            </a:r>
            <a:endParaRPr lang="ru-RU" smtClean="0"/>
          </a:p>
        </p:txBody>
      </p:sp>
      <p:pic>
        <p:nvPicPr>
          <p:cNvPr id="3" name="Рисунок 2" descr="Рисунок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72816"/>
            <a:ext cx="9144000" cy="5085184"/>
          </a:xfrm>
          <a:prstGeom prst="rect">
            <a:avLst/>
          </a:prstGeom>
        </p:spPr>
      </p:pic>
      <p:pic>
        <p:nvPicPr>
          <p:cNvPr id="4" name="~PP3529.WAV">
            <a:hlinkClick r:id="" action="ppaction://media"/>
          </p:cNvPr>
          <p:cNvPicPr>
            <a:picLocks noRot="1" noChangeAspect="1"/>
          </p:cNvPicPr>
          <p:nvPr>
            <a:wavAudioFile r:embed="rId1" name="~PP3529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20318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0120"/>
          </a:xfrm>
        </p:spPr>
        <p:txBody>
          <a:bodyPr/>
          <a:lstStyle/>
          <a:p>
            <a:pPr algn="ctr"/>
            <a:r>
              <a:rPr lang="uk-UA" dirty="0" smtClean="0"/>
              <a:t>Зміст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uk-UA" dirty="0" smtClean="0"/>
              <a:t>Вступ.</a:t>
            </a:r>
          </a:p>
          <a:p>
            <a:pPr marL="514350" indent="-514350">
              <a:buFont typeface="+mj-lt"/>
              <a:buAutoNum type="arabicParenR"/>
            </a:pPr>
            <a:r>
              <a:rPr lang="uk-UA" dirty="0" smtClean="0"/>
              <a:t>Дитячі роки поета.</a:t>
            </a:r>
          </a:p>
          <a:p>
            <a:pPr marL="514350" indent="-514350">
              <a:buFont typeface="+mj-lt"/>
              <a:buAutoNum type="arabicParenR"/>
            </a:pPr>
            <a:r>
              <a:rPr lang="uk-UA" dirty="0" smtClean="0"/>
              <a:t>Сторінки з життя.</a:t>
            </a:r>
          </a:p>
          <a:p>
            <a:pPr marL="514350" indent="-514350">
              <a:buFont typeface="+mj-lt"/>
              <a:buAutoNum type="arabicParenR"/>
            </a:pPr>
            <a:r>
              <a:rPr lang="uk-UA" dirty="0" smtClean="0"/>
              <a:t>Риси творчої манери Є. Плужника.</a:t>
            </a:r>
          </a:p>
          <a:p>
            <a:pPr marL="514350" indent="-514350">
              <a:buFont typeface="+mj-lt"/>
              <a:buAutoNum type="arabicParenR"/>
            </a:pPr>
            <a:r>
              <a:rPr lang="uk-UA" dirty="0" smtClean="0"/>
              <a:t>Галина Коваленко.</a:t>
            </a:r>
          </a:p>
          <a:p>
            <a:pPr marL="514350" indent="-514350">
              <a:buFont typeface="+mj-lt"/>
              <a:buAutoNum type="arabicParenR"/>
            </a:pPr>
            <a:r>
              <a:rPr lang="uk-UA" dirty="0" smtClean="0"/>
              <a:t>Творчий діапазон.</a:t>
            </a:r>
          </a:p>
          <a:p>
            <a:pPr marL="514350" indent="-514350">
              <a:buFont typeface="+mj-lt"/>
              <a:buAutoNum type="arabicParenR"/>
            </a:pPr>
            <a:r>
              <a:rPr lang="uk-UA" dirty="0" smtClean="0"/>
              <a:t>Останні роки життя драматурга.</a:t>
            </a:r>
          </a:p>
          <a:p>
            <a:pPr marL="514350" indent="-514350">
              <a:buFont typeface="+mj-lt"/>
              <a:buAutoNum type="arabicParenR"/>
            </a:pPr>
            <a:endParaRPr lang="uk-UA" dirty="0" smtClean="0"/>
          </a:p>
        </p:txBody>
      </p:sp>
      <p:pic>
        <p:nvPicPr>
          <p:cNvPr id="9" name="~PP2919.WAV">
            <a:hlinkClick r:id="" action="ppaction://media"/>
          </p:cNvPr>
          <p:cNvPicPr>
            <a:picLocks noRot="1" noChangeAspect="1"/>
          </p:cNvPicPr>
          <p:nvPr>
            <a:wavAudioFile r:embed="rId1" name="~PP2919.WAV"/>
          </p:nvPr>
        </p:nvPicPr>
        <p:blipFill>
          <a:blip r:embed="rId3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7941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4005064"/>
          </a:xfrm>
          <a:prstGeom prst="rect">
            <a:avLst/>
          </a:prstGeom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88640"/>
            <a:ext cx="8748713" cy="791815"/>
          </a:xfrm>
        </p:spPr>
        <p:txBody>
          <a:bodyPr>
            <a:noAutofit/>
          </a:bodyPr>
          <a:lstStyle/>
          <a:p>
            <a:pPr algn="ctr" eaLnBrk="1" hangingPunct="1"/>
            <a:r>
              <a:rPr lang="uk-UA" sz="2400" b="1" dirty="0" smtClean="0">
                <a:solidFill>
                  <a:schemeClr val="tx1"/>
                </a:solidFill>
              </a:rPr>
              <a:t>Усього 10 років тривала літературна творчість Є.Плужника, але це був період творчого горіння митця.</a:t>
            </a:r>
            <a:endParaRPr lang="ru-RU" sz="2400" b="1" dirty="0" smtClean="0">
              <a:solidFill>
                <a:schemeClr val="tx1"/>
              </a:solidFill>
            </a:endParaRPr>
          </a:p>
        </p:txBody>
      </p: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0" y="4016375"/>
            <a:ext cx="9144000" cy="2908489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765E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uk-UA" b="1" dirty="0"/>
              <a:t>Є.Плужник розділив долю митців </a:t>
            </a:r>
            <a:r>
              <a:rPr lang="uk-UA" b="1" dirty="0" err="1"/>
              <a:t>“Розстріляного</a:t>
            </a:r>
            <a:r>
              <a:rPr lang="uk-UA" b="1" dirty="0"/>
              <a:t> </a:t>
            </a:r>
            <a:r>
              <a:rPr lang="uk-UA" b="1" dirty="0" err="1"/>
              <a:t>Відродження”</a:t>
            </a:r>
            <a:r>
              <a:rPr lang="uk-UA" b="1" dirty="0"/>
              <a:t>. </a:t>
            </a:r>
          </a:p>
          <a:p>
            <a:pPr algn="just">
              <a:spcBef>
                <a:spcPct val="50000"/>
              </a:spcBef>
            </a:pPr>
            <a:r>
              <a:rPr lang="uk-UA" b="1" dirty="0">
                <a:solidFill>
                  <a:srgbClr val="CC3300"/>
                </a:solidFill>
              </a:rPr>
              <a:t>2 грудня 1934 року</a:t>
            </a:r>
            <a:r>
              <a:rPr lang="uk-UA" b="1" dirty="0"/>
              <a:t> Є.Плужника було безпідставно арештовано й засуджено до 10 років таборів. </a:t>
            </a:r>
          </a:p>
          <a:p>
            <a:pPr algn="just">
              <a:spcBef>
                <a:spcPct val="50000"/>
              </a:spcBef>
            </a:pPr>
            <a:r>
              <a:rPr lang="uk-UA" b="1" dirty="0"/>
              <a:t>Незважаючи на загострення туберкульозу, поета вивезли на Соловки. </a:t>
            </a:r>
          </a:p>
          <a:p>
            <a:pPr algn="just">
              <a:spcBef>
                <a:spcPct val="50000"/>
              </a:spcBef>
            </a:pPr>
            <a:r>
              <a:rPr lang="uk-UA" b="1" dirty="0"/>
              <a:t>В останньому листі до дружини він написав: </a:t>
            </a:r>
            <a:r>
              <a:rPr lang="uk-UA" b="1" dirty="0" err="1">
                <a:solidFill>
                  <a:srgbClr val="990000"/>
                </a:solidFill>
              </a:rPr>
              <a:t>“Присягаюсь</a:t>
            </a:r>
            <a:r>
              <a:rPr lang="uk-UA" b="1" dirty="0">
                <a:solidFill>
                  <a:srgbClr val="990000"/>
                </a:solidFill>
              </a:rPr>
              <a:t> тобі, я все одно виживу!” </a:t>
            </a:r>
          </a:p>
          <a:p>
            <a:pPr algn="just">
              <a:spcBef>
                <a:spcPct val="50000"/>
              </a:spcBef>
            </a:pPr>
            <a:r>
              <a:rPr lang="uk-UA" b="1" dirty="0"/>
              <a:t>Однак вижити йому не судилося: </a:t>
            </a:r>
            <a:r>
              <a:rPr lang="uk-UA" sz="2000" b="1" dirty="0">
                <a:solidFill>
                  <a:srgbClr val="7030A0"/>
                </a:solidFill>
              </a:rPr>
              <a:t>2 лютого 1936 </a:t>
            </a:r>
            <a:r>
              <a:rPr lang="uk-UA" b="1" dirty="0"/>
              <a:t>року поет помер і похований у братській могилі політв’язнів.</a:t>
            </a:r>
            <a:endParaRPr lang="ru-RU" b="1" dirty="0"/>
          </a:p>
        </p:txBody>
      </p:sp>
      <p:pic>
        <p:nvPicPr>
          <p:cNvPr id="5" name="~PP2167.WAV">
            <a:hlinkClick r:id="" action="ppaction://media"/>
          </p:cNvPr>
          <p:cNvPicPr>
            <a:picLocks noRot="1" noChangeAspect="1"/>
          </p:cNvPicPr>
          <p:nvPr>
            <a:wavAudioFile r:embed="rId1" name="~PP2167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5179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570922612"/>
              </p:ext>
            </p:extLst>
          </p:nvPr>
        </p:nvGraphicFramePr>
        <p:xfrm>
          <a:off x="539552" y="1484784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~PP2049.WAV">
            <a:hlinkClick r:id="" action="ppaction://media"/>
          </p:cNvPr>
          <p:cNvPicPr>
            <a:picLocks noRot="1" noChangeAspect="1"/>
          </p:cNvPicPr>
          <p:nvPr>
            <a:wavAudioFile r:embed="rId1" name="~PP2049.WAV"/>
          </p:nvPr>
        </p:nvPicPr>
        <p:blipFill>
          <a:blip r:embed="rId8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9777994"/>
      </p:ext>
    </p:extLst>
  </p:cSld>
  <p:clrMapOvr>
    <a:masterClrMapping/>
  </p:clrMapOvr>
  <p:transition spd="slow" advTm="3912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211564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28600" algn="just"/>
            <a:r>
              <a:rPr lang="uk-UA" b="1" dirty="0"/>
              <a:t> </a:t>
            </a:r>
            <a:r>
              <a:rPr lang="uk-UA" sz="2400" b="1" dirty="0"/>
              <a:t>Л</a:t>
            </a:r>
            <a:r>
              <a:rPr lang="uk-UA" sz="2400" b="1" dirty="0" smtClean="0"/>
              <a:t>. </a:t>
            </a:r>
            <a:r>
              <a:rPr lang="uk-UA" sz="2400" b="1" dirty="0" err="1" smtClean="0"/>
              <a:t>Череватенко</a:t>
            </a:r>
            <a:r>
              <a:rPr lang="uk-UA" sz="2400" b="1" dirty="0"/>
              <a:t>: </a:t>
            </a:r>
            <a:r>
              <a:rPr lang="uk-UA" sz="2400" b="1" dirty="0">
                <a:solidFill>
                  <a:srgbClr val="990000"/>
                </a:solidFill>
              </a:rPr>
              <a:t>«Досконалість простоти – ось питома риса </a:t>
            </a:r>
            <a:r>
              <a:rPr lang="uk-UA" sz="2400" b="1" dirty="0" err="1">
                <a:solidFill>
                  <a:srgbClr val="990000"/>
                </a:solidFill>
              </a:rPr>
              <a:t>Плужникової</a:t>
            </a:r>
            <a:r>
              <a:rPr lang="uk-UA" sz="2400" b="1" dirty="0">
                <a:solidFill>
                  <a:srgbClr val="990000"/>
                </a:solidFill>
              </a:rPr>
              <a:t> поезії»</a:t>
            </a:r>
            <a:endParaRPr lang="ru-RU" sz="2400" b="1" dirty="0">
              <a:solidFill>
                <a:srgbClr val="99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484784"/>
            <a:ext cx="87129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/>
              <a:t>Є.Плужник органічно поєднав класичну традицію з модерними шуканнями, сполучивши елементи </a:t>
            </a:r>
            <a:r>
              <a:rPr lang="uk-UA" sz="2800" b="1" dirty="0" smtClean="0">
                <a:solidFill>
                  <a:srgbClr val="CC3300"/>
                </a:solidFill>
              </a:rPr>
              <a:t>експресіонізму та імпресіонізму.</a:t>
            </a:r>
            <a:endParaRPr lang="uk-UA" sz="2800" dirty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699792" y="3501008"/>
            <a:ext cx="622853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400" dirty="0" err="1"/>
              <a:t>Володимир</a:t>
            </a:r>
            <a:r>
              <a:rPr lang="ru-RU" sz="2400" dirty="0"/>
              <a:t> Державин назвав </a:t>
            </a:r>
            <a:r>
              <a:rPr lang="ru-RU" sz="2400" dirty="0" err="1"/>
              <a:t>Євгена</a:t>
            </a:r>
            <a:r>
              <a:rPr lang="ru-RU" sz="2400" dirty="0"/>
              <a:t> Плужника «</a:t>
            </a:r>
            <a:r>
              <a:rPr lang="ru-RU" sz="2400" dirty="0" err="1"/>
              <a:t>найвидатнішим</a:t>
            </a:r>
            <a:r>
              <a:rPr lang="ru-RU" sz="2400" dirty="0"/>
              <a:t> </a:t>
            </a:r>
            <a:r>
              <a:rPr lang="ru-RU" sz="2400" dirty="0" err="1"/>
              <a:t>майстром</a:t>
            </a:r>
            <a:r>
              <a:rPr lang="ru-RU" sz="2400" dirty="0"/>
              <a:t> </a:t>
            </a:r>
            <a:r>
              <a:rPr lang="ru-RU" sz="2400" dirty="0" err="1"/>
              <a:t>імпресіоністичної</a:t>
            </a:r>
            <a:r>
              <a:rPr lang="ru-RU" sz="2400" dirty="0"/>
              <a:t> </a:t>
            </a:r>
            <a:r>
              <a:rPr lang="ru-RU" sz="2400" dirty="0" err="1"/>
              <a:t>поезії</a:t>
            </a:r>
            <a:r>
              <a:rPr lang="ru-RU" sz="2400" dirty="0"/>
              <a:t> 20 </a:t>
            </a:r>
            <a:r>
              <a:rPr lang="ru-RU" sz="2400" dirty="0" err="1"/>
              <a:t>сторіччя</a:t>
            </a:r>
            <a:r>
              <a:rPr lang="ru-RU" sz="2400" dirty="0"/>
              <a:t>»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068960"/>
            <a:ext cx="2286000" cy="3609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~PP3512.WAV">
            <a:hlinkClick r:id="" action="ppaction://media"/>
          </p:cNvPr>
          <p:cNvPicPr>
            <a:picLocks noRot="1" noChangeAspect="1"/>
          </p:cNvPicPr>
          <p:nvPr>
            <a:wavAudioFile r:embed="rId1" name="~PP3512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29176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Дитячі роки поета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112568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uk-UA" dirty="0" smtClean="0"/>
              <a:t>Михайло Плужник народився 26 грудня 1898 р. у слободі </a:t>
            </a:r>
            <a:r>
              <a:rPr lang="uk-UA" dirty="0" err="1" smtClean="0"/>
              <a:t>Кантемирівці</a:t>
            </a:r>
            <a:r>
              <a:rPr lang="uk-UA" dirty="0" smtClean="0"/>
              <a:t> Богучарського повіту Воронезької губернії (нині Росія)  у сім</a:t>
            </a:r>
            <a:r>
              <a:rPr lang="en-US" dirty="0" smtClean="0"/>
              <a:t>’</a:t>
            </a:r>
            <a:r>
              <a:rPr lang="uk-UA" dirty="0" smtClean="0"/>
              <a:t>ї торговця.</a:t>
            </a:r>
          </a:p>
          <a:p>
            <a:pPr>
              <a:buFont typeface="Wingdings" pitchFamily="2" charset="2"/>
              <a:buChar char="§"/>
            </a:pPr>
            <a:r>
              <a:rPr lang="uk-UA" dirty="0" smtClean="0"/>
              <a:t>Початкову освіту здобув у </a:t>
            </a:r>
            <a:r>
              <a:rPr lang="uk-UA" dirty="0" err="1" smtClean="0"/>
              <a:t>Кантемирівській</a:t>
            </a:r>
            <a:r>
              <a:rPr lang="uk-UA" dirty="0" smtClean="0"/>
              <a:t> школі.</a:t>
            </a:r>
          </a:p>
          <a:p>
            <a:pPr>
              <a:buFont typeface="Wingdings" pitchFamily="2" charset="2"/>
              <a:buChar char="§"/>
            </a:pPr>
            <a:r>
              <a:rPr lang="uk-UA" dirty="0" smtClean="0"/>
              <a:t>Навчався в гімназіях Воронежа</a:t>
            </a:r>
            <a:r>
              <a:rPr lang="en-US" dirty="0" smtClean="0"/>
              <a:t>,</a:t>
            </a:r>
            <a:r>
              <a:rPr lang="uk-UA" dirty="0" smtClean="0"/>
              <a:t> Богучара</a:t>
            </a:r>
            <a:r>
              <a:rPr lang="en-US" dirty="0" smtClean="0"/>
              <a:t>,</a:t>
            </a:r>
            <a:r>
              <a:rPr lang="uk-UA" dirty="0" smtClean="0"/>
              <a:t> Ростова</a:t>
            </a:r>
            <a:r>
              <a:rPr lang="en-US" dirty="0" smtClean="0"/>
              <a:t>,</a:t>
            </a:r>
            <a:r>
              <a:rPr lang="uk-UA" dirty="0" smtClean="0"/>
              <a:t> Боброва.</a:t>
            </a:r>
          </a:p>
          <a:p>
            <a:pPr>
              <a:buNone/>
            </a:pPr>
            <a:endParaRPr lang="uk-UA" dirty="0"/>
          </a:p>
        </p:txBody>
      </p:sp>
      <p:pic>
        <p:nvPicPr>
          <p:cNvPr id="5" name="~PP166.WAV">
            <a:hlinkClick r:id="" action="ppaction://media"/>
          </p:cNvPr>
          <p:cNvPicPr>
            <a:picLocks noRot="1" noChangeAspect="1"/>
          </p:cNvPicPr>
          <p:nvPr>
            <a:wavAudioFile r:embed="rId1" name="~PP166.WAV"/>
          </p:nvPr>
        </p:nvPicPr>
        <p:blipFill>
          <a:blip r:embed="rId3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29308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75856" y="476672"/>
            <a:ext cx="5482952" cy="5847928"/>
          </a:xfrm>
        </p:spPr>
        <p:txBody>
          <a:bodyPr/>
          <a:lstStyle/>
          <a:p>
            <a:r>
              <a:rPr lang="uk-UA" dirty="0" smtClean="0"/>
              <a:t>У 1918 р. сім</a:t>
            </a:r>
            <a:r>
              <a:rPr lang="en-US" dirty="0" smtClean="0"/>
              <a:t>’</a:t>
            </a:r>
            <a:r>
              <a:rPr lang="uk-UA" dirty="0" smtClean="0"/>
              <a:t>я </a:t>
            </a:r>
            <a:r>
              <a:rPr lang="uk-UA" dirty="0" err="1" smtClean="0"/>
              <a:t>Плужників</a:t>
            </a:r>
            <a:r>
              <a:rPr lang="uk-UA" dirty="0" smtClean="0"/>
              <a:t> переїхала на Полтавщину. На той час Плужник працював сільським учителем.</a:t>
            </a:r>
          </a:p>
          <a:p>
            <a:r>
              <a:rPr lang="uk-UA" dirty="0" smtClean="0"/>
              <a:t>У 1921 р. він переїхав до Києва</a:t>
            </a:r>
            <a:r>
              <a:rPr lang="en-US" dirty="0" smtClean="0"/>
              <a:t>, </a:t>
            </a:r>
            <a:r>
              <a:rPr lang="uk-UA" dirty="0" smtClean="0"/>
              <a:t>спочатку став студентом Ветеринарно-зоотехнічного інституту</a:t>
            </a:r>
            <a:r>
              <a:rPr lang="en-US" dirty="0" smtClean="0"/>
              <a:t>, </a:t>
            </a:r>
            <a:r>
              <a:rPr lang="uk-UA" dirty="0" smtClean="0"/>
              <a:t>потім вирішив змінити фах і вступив до Музично-драматичного інституту</a:t>
            </a:r>
            <a:r>
              <a:rPr lang="en-US" dirty="0" smtClean="0"/>
              <a:t>, </a:t>
            </a:r>
            <a:r>
              <a:rPr lang="uk-UA" dirty="0" smtClean="0"/>
              <a:t>де провчився недовго.</a:t>
            </a:r>
          </a:p>
        </p:txBody>
      </p:sp>
      <p:pic>
        <p:nvPicPr>
          <p:cNvPr id="5" name="Рисунок 4" descr="pluznik_yevh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2204864"/>
            <a:ext cx="2592288" cy="41476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~PP666.WAV">
            <a:hlinkClick r:id="" action="ppaction://media"/>
          </p:cNvPr>
          <p:cNvPicPr>
            <a:picLocks noRot="1" noChangeAspect="1"/>
          </p:cNvPicPr>
          <p:nvPr>
            <a:wavAudioFile r:embed="rId1" name="~PP666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29054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260648"/>
            <a:ext cx="87849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dirty="0" smtClean="0">
                <a:solidFill>
                  <a:srgbClr val="C00000"/>
                </a:solidFill>
              </a:rPr>
              <a:t>С.Воскрекасенко: </a:t>
            </a:r>
            <a:r>
              <a:rPr lang="uk-UA" sz="2000" b="1" dirty="0" smtClean="0"/>
              <a:t>«Якщо правда те, що душа художника – в його творах, то це в першу чергу  стосується Євгена Плужника. Творчо неспокійна, постійно заглиблена у проблеми людського існування, вона і терзала поета, і водночас приносила йому розраду і втіху…».</a:t>
            </a:r>
            <a:endParaRPr lang="uk-UA" sz="2000" b="1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627784" y="2204864"/>
            <a:ext cx="6516216" cy="4653136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Дослідники творчості Є.Плужника неодноразово вказували на такі ознаки його письма, </a:t>
            </a:r>
            <a:r>
              <a:rPr kumimoji="0" lang="uk-UA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як </a:t>
            </a:r>
            <a:r>
              <a:rPr kumimoji="0" lang="uk-UA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антиліричність</a:t>
            </a:r>
            <a:r>
              <a:rPr kumimoji="0" lang="uk-UA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та </a:t>
            </a:r>
            <a:r>
              <a:rPr kumimoji="0" lang="uk-UA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антиемоційність</a:t>
            </a:r>
            <a:r>
              <a:rPr kumimoji="0" lang="uk-UA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r>
              <a:rPr lang="uk-UA" sz="2800" b="1" noProof="0" dirty="0" smtClean="0"/>
              <a:t> </a:t>
            </a: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Хоча з іншого боку, дослідниця Ганна </a:t>
            </a:r>
            <a:r>
              <a:rPr kumimoji="0" lang="uk-UA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Токмань</a:t>
            </a: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зазначала про інтимну лірику Плужника як таку, що здатна піднестися до рівня </a:t>
            </a: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«найяскравішого спалаху у вічній Плужникові ватрі»</a:t>
            </a: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708920"/>
            <a:ext cx="2413000" cy="35779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~PP2714.WAV">
            <a:hlinkClick r:id="" action="ppaction://media"/>
          </p:cNvPr>
          <p:cNvPicPr>
            <a:picLocks noRot="1" noChangeAspect="1"/>
          </p:cNvPicPr>
          <p:nvPr>
            <a:wavAudioFile r:embed="rId1" name="~PP2714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51068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29614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Риси творчої манери Є. Плужника</a:t>
            </a:r>
            <a:endParaRPr lang="uk-UA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903712"/>
          </a:xfrm>
        </p:spPr>
        <p:txBody>
          <a:bodyPr/>
          <a:lstStyle/>
          <a:p>
            <a:pPr algn="just">
              <a:lnSpc>
                <a:spcPct val="80000"/>
              </a:lnSpc>
              <a:buFontTx/>
              <a:buChar char="-"/>
            </a:pPr>
            <a:r>
              <a:rPr lang="uk-UA" dirty="0" smtClean="0"/>
              <a:t>Філігранна витонченість образів;</a:t>
            </a:r>
          </a:p>
          <a:p>
            <a:pPr algn="just">
              <a:lnSpc>
                <a:spcPct val="80000"/>
              </a:lnSpc>
              <a:buFontTx/>
              <a:buChar char="-"/>
            </a:pPr>
            <a:r>
              <a:rPr lang="uk-UA" dirty="0" smtClean="0"/>
              <a:t>Досконалість побудови поезій;</a:t>
            </a:r>
          </a:p>
          <a:p>
            <a:pPr algn="just">
              <a:lnSpc>
                <a:spcPct val="80000"/>
              </a:lnSpc>
              <a:buFontTx/>
              <a:buChar char="-"/>
            </a:pPr>
            <a:r>
              <a:rPr lang="uk-UA" dirty="0" smtClean="0"/>
              <a:t>Інтелектуальна гра нюансами емоційної та звукової сфери.</a:t>
            </a:r>
            <a:endParaRPr lang="ru-RU" dirty="0" smtClean="0"/>
          </a:p>
          <a:p>
            <a:endParaRPr lang="uk-UA" dirty="0"/>
          </a:p>
        </p:txBody>
      </p:sp>
      <p:pic>
        <p:nvPicPr>
          <p:cNvPr id="4" name="~PP361.WAV">
            <a:hlinkClick r:id="" action="ppaction://media"/>
          </p:cNvPr>
          <p:cNvPicPr>
            <a:picLocks noRot="1" noChangeAspect="1"/>
          </p:cNvPicPr>
          <p:nvPr>
            <a:wavAudioFile r:embed="rId1" name="~PP361.WAV"/>
          </p:nvPr>
        </p:nvPicPr>
        <p:blipFill>
          <a:blip r:embed="rId3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8002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113088"/>
            <a:ext cx="2546350" cy="3744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675" y="3114675"/>
            <a:ext cx="2357438" cy="3743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148" name="Text Box 6"/>
          <p:cNvSpPr txBox="1">
            <a:spLocks noChangeArrowheads="1"/>
          </p:cNvSpPr>
          <p:nvPr/>
        </p:nvSpPr>
        <p:spPr bwMode="auto">
          <a:xfrm>
            <a:off x="179388" y="549275"/>
            <a:ext cx="3313112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uk-UA" b="1">
              <a:solidFill>
                <a:srgbClr val="FF33CC"/>
              </a:solidFill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uk-UA" b="1"/>
              <a:t> ПОЕЗІЇ;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uk-UA" b="1"/>
              <a:t> ДРАМИ;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uk-UA" b="1"/>
              <a:t> РОМАН “НЕДУГА”;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uk-UA" b="1"/>
              <a:t> ПЕРЕКЛАДИ;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uk-UA" b="1"/>
              <a:t> МОВОЗНАВЧІ ПРАЦІ.</a:t>
            </a:r>
            <a:endParaRPr lang="ru-RU" b="1"/>
          </a:p>
        </p:txBody>
      </p:sp>
      <p:sp>
        <p:nvSpPr>
          <p:cNvPr id="6149" name="Rectangle 10"/>
          <p:cNvSpPr>
            <a:spLocks noChangeArrowheads="1"/>
          </p:cNvSpPr>
          <p:nvPr/>
        </p:nvSpPr>
        <p:spPr bwMode="auto">
          <a:xfrm>
            <a:off x="0" y="65088"/>
            <a:ext cx="56515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800" b="1">
                <a:solidFill>
                  <a:srgbClr val="CC3300"/>
                </a:solidFill>
              </a:rPr>
              <a:t>Творчий діапазон Є.Плужника:</a:t>
            </a:r>
            <a:endParaRPr lang="ru-RU" sz="2800" b="1">
              <a:solidFill>
                <a:srgbClr val="CC3300"/>
              </a:solidFill>
            </a:endParaRPr>
          </a:p>
        </p:txBody>
      </p:sp>
      <p:sp>
        <p:nvSpPr>
          <p:cNvPr id="6150" name="Rectangle 11"/>
          <p:cNvSpPr>
            <a:spLocks noChangeArrowheads="1"/>
          </p:cNvSpPr>
          <p:nvPr/>
        </p:nvSpPr>
        <p:spPr bwMode="auto">
          <a:xfrm>
            <a:off x="4788024" y="1988840"/>
            <a:ext cx="3851275" cy="10064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 dirty="0"/>
              <a:t>Входив до </a:t>
            </a:r>
            <a:r>
              <a:rPr lang="ru-RU" sz="2000" b="1" dirty="0" err="1"/>
              <a:t>літературних</a:t>
            </a:r>
            <a:r>
              <a:rPr lang="ru-RU" sz="2000" b="1" dirty="0"/>
              <a:t> </a:t>
            </a:r>
            <a:r>
              <a:rPr lang="ru-RU" sz="2000" b="1" dirty="0" err="1"/>
              <a:t>об’єднань</a:t>
            </a:r>
            <a:r>
              <a:rPr lang="ru-RU" sz="2000" b="1" dirty="0"/>
              <a:t> «АСПИС» (1923–24), «Ланка» та «МАРС».</a:t>
            </a:r>
            <a:r>
              <a:rPr lang="ru-RU" dirty="0"/>
              <a:t> </a:t>
            </a:r>
          </a:p>
        </p:txBody>
      </p:sp>
      <p:sp>
        <p:nvSpPr>
          <p:cNvPr id="6151" name="Rectangle 12"/>
          <p:cNvSpPr>
            <a:spLocks noChangeArrowheads="1"/>
          </p:cNvSpPr>
          <p:nvPr/>
        </p:nvSpPr>
        <p:spPr bwMode="auto">
          <a:xfrm>
            <a:off x="3132138" y="836613"/>
            <a:ext cx="6011862" cy="10064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 dirty="0" err="1"/>
              <a:t>Спільно</a:t>
            </a:r>
            <a:r>
              <a:rPr lang="ru-RU" sz="2000" b="1" dirty="0"/>
              <a:t> </a:t>
            </a:r>
            <a:r>
              <a:rPr lang="ru-RU" sz="2000" b="1" dirty="0" err="1"/>
              <a:t>з</a:t>
            </a:r>
            <a:r>
              <a:rPr lang="ru-RU" sz="2000" b="1" dirty="0"/>
              <a:t> </a:t>
            </a:r>
            <a:r>
              <a:rPr lang="ru-RU" sz="2000" b="1" dirty="0" err="1"/>
              <a:t>Валер’яном</a:t>
            </a:r>
            <a:r>
              <a:rPr lang="ru-RU" sz="2000" b="1" dirty="0"/>
              <a:t> </a:t>
            </a:r>
            <a:r>
              <a:rPr lang="ru-RU" sz="2000" b="1" dirty="0" err="1"/>
              <a:t>Підмогильним</a:t>
            </a:r>
            <a:r>
              <a:rPr lang="ru-RU" sz="2000" b="1" dirty="0"/>
              <a:t> </a:t>
            </a:r>
            <a:r>
              <a:rPr lang="ru-RU" sz="2000" b="1" dirty="0" err="1"/>
              <a:t>уклав</a:t>
            </a:r>
            <a:r>
              <a:rPr lang="ru-RU" sz="2000" b="1" dirty="0"/>
              <a:t> словник «</a:t>
            </a:r>
            <a:r>
              <a:rPr lang="ru-RU" sz="2000" b="1" dirty="0" err="1"/>
              <a:t>Фразеологія</a:t>
            </a:r>
            <a:r>
              <a:rPr lang="ru-RU" sz="2000" b="1" dirty="0"/>
              <a:t> </a:t>
            </a:r>
            <a:r>
              <a:rPr lang="ru-RU" sz="2000" b="1" dirty="0" err="1"/>
              <a:t>ділової</a:t>
            </a:r>
            <a:r>
              <a:rPr lang="ru-RU" sz="2000" b="1" dirty="0"/>
              <a:t> </a:t>
            </a:r>
            <a:r>
              <a:rPr lang="ru-RU" sz="2000" b="1" dirty="0" err="1"/>
              <a:t>мови</a:t>
            </a:r>
            <a:r>
              <a:rPr lang="ru-RU" sz="2000" b="1" dirty="0"/>
              <a:t>» (</a:t>
            </a:r>
            <a:r>
              <a:rPr lang="ru-RU" sz="2000" b="1" dirty="0" smtClean="0"/>
              <a:t>1926- </a:t>
            </a:r>
            <a:r>
              <a:rPr lang="ru-RU" sz="2000" b="1" dirty="0"/>
              <a:t>1927). </a:t>
            </a:r>
          </a:p>
        </p:txBody>
      </p:sp>
      <p:pic>
        <p:nvPicPr>
          <p:cNvPr id="8" name="~PP1610.WAV">
            <a:hlinkClick r:id="" action="ppaction://media"/>
          </p:cNvPr>
          <p:cNvPicPr>
            <a:picLocks noRot="1" noChangeAspect="1"/>
          </p:cNvPicPr>
          <p:nvPr>
            <a:wavAudioFile r:embed="rId1" name="~PP1610.WAV"/>
          </p:nvPr>
        </p:nvPicPr>
        <p:blipFill>
          <a:blip r:embed="rId5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29837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0"/>
            <a:ext cx="8758237" cy="3068638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uk-UA" sz="2400" dirty="0" smtClean="0"/>
              <a:t>    </a:t>
            </a:r>
            <a:r>
              <a:rPr lang="uk-UA" sz="2400" b="1" dirty="0" smtClean="0"/>
              <a:t>Велике, щире й взаємне кохання поета до </a:t>
            </a:r>
            <a:r>
              <a:rPr lang="uk-UA" sz="2400" b="1" dirty="0" smtClean="0">
                <a:solidFill>
                  <a:srgbClr val="CC3300"/>
                </a:solidFill>
              </a:rPr>
              <a:t>Галини Коваленко</a:t>
            </a:r>
            <a:r>
              <a:rPr lang="uk-UA" sz="2400" b="1" dirty="0" smtClean="0"/>
              <a:t>, дружини митця, його </a:t>
            </a:r>
            <a:r>
              <a:rPr lang="uk-UA" sz="2400" b="1" dirty="0" err="1" smtClean="0"/>
              <a:t>однодумиці</a:t>
            </a:r>
            <a:r>
              <a:rPr lang="uk-UA" sz="2400" b="1" dirty="0" smtClean="0"/>
              <a:t> й надійної опори в житті, </a:t>
            </a:r>
            <a:r>
              <a:rPr lang="uk-UA" sz="2400" b="1" dirty="0" err="1" smtClean="0"/>
              <a:t>возвеличено</a:t>
            </a:r>
            <a:r>
              <a:rPr lang="uk-UA" sz="2400" b="1" dirty="0" smtClean="0"/>
              <a:t> у творчості Є.Плужника. Вона була справжньою красунею, і для тогочасного оточення її вибір був неочікуваним і незрозумілим, адже Євген Плужник був тяжко хворим на туберкульоз, фактично безперспективним... Проте для самої Галини це був цілковито усвідомлений вибір, продиктований велінням серця. </a:t>
            </a:r>
            <a:endParaRPr lang="ru-RU" sz="2400" b="1" dirty="0" smtClean="0"/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3213100"/>
            <a:ext cx="2624137" cy="3459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141663"/>
            <a:ext cx="2490788" cy="3527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4114183_serdechko1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91880" y="4005064"/>
            <a:ext cx="2226550" cy="2063269"/>
          </a:xfrm>
          <a:prstGeom prst="rect">
            <a:avLst/>
          </a:prstGeom>
        </p:spPr>
      </p:pic>
      <p:pic>
        <p:nvPicPr>
          <p:cNvPr id="6" name="~PP2327.WAV">
            <a:hlinkClick r:id="" action="ppaction://media"/>
          </p:cNvPr>
          <p:cNvPicPr>
            <a:picLocks noRot="1" noChangeAspect="1"/>
          </p:cNvPicPr>
          <p:nvPr>
            <a:wavAudioFile r:embed="rId1" name="~PP2327.WAV"/>
          </p:nvPr>
        </p:nvPicPr>
        <p:blipFill>
          <a:blip r:embed="rId6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37456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124</TotalTime>
  <Words>1057</Words>
  <Application>Microsoft Office PowerPoint</Application>
  <PresentationFormat>Экран (4:3)</PresentationFormat>
  <Paragraphs>63</Paragraphs>
  <Slides>21</Slides>
  <Notes>0</Notes>
  <HiddenSlides>0</HiddenSlides>
  <MMClips>22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Поток</vt:lpstr>
      <vt:lpstr>“Життя та творчість Євгена Плужника”</vt:lpstr>
      <vt:lpstr>Зміст</vt:lpstr>
      <vt:lpstr>Слайд 3</vt:lpstr>
      <vt:lpstr>Дитячі роки поета</vt:lpstr>
      <vt:lpstr>Слайд 5</vt:lpstr>
      <vt:lpstr>Слайд 6</vt:lpstr>
      <vt:lpstr>Риси творчої манери Є. Плужника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Усього 10 років тривала літературна творчість Є.Плужника, але це був період творчого горіння митця.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“Життя та творчість Євгена Плужника”</dc:title>
  <dc:creator>Роман</dc:creator>
  <cp:lastModifiedBy>Роман</cp:lastModifiedBy>
  <cp:revision>14</cp:revision>
  <dcterms:created xsi:type="dcterms:W3CDTF">2013-09-26T12:56:50Z</dcterms:created>
  <dcterms:modified xsi:type="dcterms:W3CDTF">2013-09-26T15:02:24Z</dcterms:modified>
</cp:coreProperties>
</file>