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57" r:id="rId3"/>
    <p:sldId id="258" r:id="rId4"/>
    <p:sldId id="264" r:id="rId5"/>
    <p:sldId id="263" r:id="rId6"/>
    <p:sldId id="260" r:id="rId7"/>
    <p:sldId id="259" r:id="rId8"/>
    <p:sldId id="261" r:id="rId9"/>
    <p:sldId id="262" r:id="rId10"/>
    <p:sldId id="265" r:id="rId11"/>
    <p:sldId id="266" r:id="rId12"/>
    <p:sldId id="267" r:id="rId13"/>
    <p:sldId id="268" r:id="rId14"/>
    <p:sldId id="270" r:id="rId15"/>
    <p:sldId id="269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1897D0-B817-419F-B138-833D188104B4}" type="datetimeFigureOut">
              <a:rPr lang="uk-UA" smtClean="0"/>
              <a:t>26.01.2014</a:t>
            </a:fld>
            <a:endParaRPr lang="uk-UA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B39DFF-C142-4CB0-82A7-FE504C141FA4}" type="slidenum">
              <a:rPr lang="uk-UA" smtClean="0"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5101213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uk-UA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Початок творчості</a:t>
            </a:r>
            <a:endParaRPr lang="uk-UA" dirty="0" smtClean="0"/>
          </a:p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B39DFF-C142-4CB0-82A7-FE504C141FA4}" type="slidenum">
              <a:rPr lang="uk-UA" smtClean="0"/>
              <a:t>6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854749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26.01.2014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 dirty="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26.01.2014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26.01.2014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26.01.2014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 dirty="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26.01.2014</a:t>
            </a:fld>
            <a:endParaRPr lang="ru-RU" dirty="0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26.01.2014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26.01.2014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26.01.2014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26.01.2014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26.01.2014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 dirty="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26.01.2014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 dirty="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 dirty="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26.01.2014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altLang="uk-UA" i="1" dirty="0">
                <a:effectLst>
                  <a:glow rad="1397000">
                    <a:srgbClr val="92D050">
                      <a:alpha val="40000"/>
                    </a:srgbClr>
                  </a:glow>
                </a:effectLst>
                <a:latin typeface="Bookman Old Style" panose="02050604050505020204" pitchFamily="18" charset="0"/>
              </a:rPr>
              <a:t>Іван Павлович Багряний</a:t>
            </a:r>
            <a:endParaRPr lang="uk-UA" dirty="0">
              <a:effectLst>
                <a:glow rad="1397000">
                  <a:srgbClr val="92D050">
                    <a:alpha val="40000"/>
                  </a:srgbClr>
                </a:glow>
              </a:effectLst>
              <a:latin typeface="Bookman Old Style" panose="020506040505050202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sz="2800" i="1" dirty="0">
                <a:solidFill>
                  <a:schemeClr val="accent5">
                    <a:lumMod val="40000"/>
                    <a:lumOff val="60000"/>
                  </a:schemeClr>
                </a:solidFill>
                <a:effectLst>
                  <a:glow rad="1231900">
                    <a:schemeClr val="accent5">
                      <a:lumMod val="60000"/>
                      <a:lumOff val="40000"/>
                      <a:alpha val="40000"/>
                    </a:schemeClr>
                  </a:glow>
                </a:effectLst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"Ми є. Були. І будем ми!</a:t>
            </a:r>
          </a:p>
          <a:p>
            <a:r>
              <a:rPr lang="ru-RU" sz="2800" i="1" dirty="0">
                <a:solidFill>
                  <a:schemeClr val="accent5">
                    <a:lumMod val="40000"/>
                    <a:lumOff val="60000"/>
                  </a:schemeClr>
                </a:solidFill>
                <a:effectLst>
                  <a:glow rad="1231900">
                    <a:schemeClr val="accent5">
                      <a:lumMod val="60000"/>
                      <a:lumOff val="40000"/>
                      <a:alpha val="40000"/>
                    </a:schemeClr>
                  </a:glow>
                </a:effectLst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Й Вітчизна наша з нами."</a:t>
            </a:r>
          </a:p>
          <a:p>
            <a:endParaRPr lang="uk-UA" dirty="0"/>
          </a:p>
        </p:txBody>
      </p:sp>
      <p:pic>
        <p:nvPicPr>
          <p:cNvPr id="4" name="Picture 12" descr="195-19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19944"/>
            <a:ext cx="3843076" cy="5257328"/>
          </a:xfrm>
          <a:prstGeom prst="rect">
            <a:avLst/>
          </a:prstGeom>
          <a:noFill/>
          <a:ln>
            <a:noFill/>
          </a:ln>
          <a:effectLst>
            <a:glow rad="1066800">
              <a:srgbClr val="92D050">
                <a:alpha val="40000"/>
              </a:srgbClr>
            </a:glow>
            <a:reflection blurRad="101600" stA="81000" endPos="21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7156086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463781"/>
            <a:ext cx="4572000" cy="590931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>
                <a:effectLst>
                  <a:glow rad="3810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Свою </a:t>
            </a:r>
            <a:r>
              <a:rPr lang="ru-RU" dirty="0" err="1">
                <a:effectLst>
                  <a:glow rad="3810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творчу</a:t>
            </a:r>
            <a:r>
              <a:rPr lang="ru-RU" dirty="0">
                <a:effectLst>
                  <a:glow rad="3810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dirty="0" err="1">
                <a:effectLst>
                  <a:glow rad="3810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діяльність</a:t>
            </a:r>
            <a:r>
              <a:rPr lang="ru-RU" dirty="0">
                <a:effectLst>
                  <a:glow rad="3810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dirty="0" err="1">
                <a:effectLst>
                  <a:glow rad="3810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Іван</a:t>
            </a:r>
            <a:r>
              <a:rPr lang="ru-RU" dirty="0">
                <a:effectLst>
                  <a:glow rad="3810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dirty="0" err="1">
                <a:effectLst>
                  <a:glow rad="3810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Багряний</a:t>
            </a:r>
            <a:r>
              <a:rPr lang="ru-RU" dirty="0">
                <a:effectLst>
                  <a:glow rad="3810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починав в </a:t>
            </a:r>
            <a:r>
              <a:rPr lang="ru-RU" dirty="0" err="1">
                <a:effectLst>
                  <a:glow rad="3810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Україні</a:t>
            </a:r>
            <a:r>
              <a:rPr lang="ru-RU" dirty="0">
                <a:effectLst>
                  <a:glow rad="3810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, але  </a:t>
            </a:r>
            <a:r>
              <a:rPr lang="ru-RU" dirty="0" err="1">
                <a:effectLst>
                  <a:glow rad="3810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більшість</a:t>
            </a:r>
            <a:r>
              <a:rPr lang="ru-RU" dirty="0">
                <a:effectLst>
                  <a:glow rad="3810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dirty="0" err="1">
                <a:effectLst>
                  <a:glow rad="3810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його</a:t>
            </a:r>
            <a:r>
              <a:rPr lang="ru-RU" dirty="0">
                <a:effectLst>
                  <a:glow rad="3810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dirty="0" err="1">
                <a:effectLst>
                  <a:glow rad="3810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творів</a:t>
            </a:r>
            <a:r>
              <a:rPr lang="ru-RU" dirty="0">
                <a:effectLst>
                  <a:glow rad="3810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dirty="0" err="1">
                <a:effectLst>
                  <a:glow rad="3810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була</a:t>
            </a:r>
            <a:r>
              <a:rPr lang="ru-RU" dirty="0">
                <a:effectLst>
                  <a:glow rad="3810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видана за кордоном. В 1944 </a:t>
            </a:r>
            <a:r>
              <a:rPr lang="ru-RU" dirty="0" err="1">
                <a:effectLst>
                  <a:glow rad="3810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році</a:t>
            </a:r>
            <a:r>
              <a:rPr lang="ru-RU" dirty="0">
                <a:effectLst>
                  <a:glow rad="3810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dirty="0" err="1">
                <a:effectLst>
                  <a:glow rad="3810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Багряний</a:t>
            </a:r>
            <a:r>
              <a:rPr lang="ru-RU" dirty="0">
                <a:effectLst>
                  <a:glow rad="3810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dirty="0" err="1">
                <a:effectLst>
                  <a:glow rad="3810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емігрував</a:t>
            </a:r>
            <a:r>
              <a:rPr lang="ru-RU" dirty="0">
                <a:effectLst>
                  <a:glow rad="3810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 до </a:t>
            </a:r>
            <a:r>
              <a:rPr lang="ru-RU" dirty="0" err="1">
                <a:effectLst>
                  <a:glow rad="3810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Словаччини</a:t>
            </a:r>
            <a:r>
              <a:rPr lang="ru-RU" dirty="0">
                <a:effectLst>
                  <a:glow rad="3810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, </a:t>
            </a:r>
            <a:r>
              <a:rPr lang="ru-RU" dirty="0" err="1">
                <a:effectLst>
                  <a:glow rad="3810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згодом</a:t>
            </a:r>
            <a:r>
              <a:rPr lang="ru-RU" dirty="0">
                <a:effectLst>
                  <a:glow rad="3810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до </a:t>
            </a:r>
            <a:r>
              <a:rPr lang="ru-RU" dirty="0" err="1">
                <a:effectLst>
                  <a:glow rad="3810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Австрії</a:t>
            </a:r>
            <a:r>
              <a:rPr lang="ru-RU" dirty="0">
                <a:effectLst>
                  <a:glow rad="3810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(</a:t>
            </a:r>
            <a:r>
              <a:rPr lang="ru-RU" dirty="0" err="1">
                <a:effectLst>
                  <a:glow rad="3810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Інсбрук</a:t>
            </a:r>
            <a:r>
              <a:rPr lang="ru-RU" dirty="0">
                <a:effectLst>
                  <a:glow rad="3810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), </a:t>
            </a:r>
            <a:r>
              <a:rPr lang="ru-RU" dirty="0" err="1">
                <a:effectLst>
                  <a:glow rad="3810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звідки</a:t>
            </a:r>
            <a:r>
              <a:rPr lang="ru-RU" dirty="0">
                <a:effectLst>
                  <a:glow rad="3810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dirty="0" err="1">
                <a:effectLst>
                  <a:glow rad="3810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перебрався</a:t>
            </a:r>
            <a:r>
              <a:rPr lang="ru-RU" dirty="0">
                <a:effectLst>
                  <a:glow rad="3810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 до </a:t>
            </a:r>
            <a:r>
              <a:rPr lang="ru-RU" dirty="0" err="1">
                <a:effectLst>
                  <a:glow rad="3810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Баварії</a:t>
            </a:r>
            <a:r>
              <a:rPr lang="ru-RU" dirty="0">
                <a:effectLst>
                  <a:glow rad="3810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 (</a:t>
            </a:r>
            <a:r>
              <a:rPr lang="ru-RU" dirty="0" err="1">
                <a:effectLst>
                  <a:glow rad="3810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Новий</a:t>
            </a:r>
            <a:r>
              <a:rPr lang="ru-RU" dirty="0">
                <a:effectLst>
                  <a:glow rad="3810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Ульм). </a:t>
            </a:r>
            <a:r>
              <a:rPr lang="ru-RU" dirty="0" err="1">
                <a:effectLst>
                  <a:glow rad="3810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Постійно</a:t>
            </a:r>
            <a:r>
              <a:rPr lang="ru-RU" dirty="0">
                <a:effectLst>
                  <a:glow rad="3810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dirty="0" err="1">
                <a:effectLst>
                  <a:glow rad="3810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Багряний</a:t>
            </a:r>
            <a:r>
              <a:rPr lang="ru-RU" dirty="0">
                <a:effectLst>
                  <a:glow rad="3810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жив у </a:t>
            </a:r>
            <a:r>
              <a:rPr lang="ru-RU" dirty="0" err="1">
                <a:effectLst>
                  <a:glow rad="3810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Німеччині</a:t>
            </a:r>
            <a:r>
              <a:rPr lang="ru-RU" dirty="0">
                <a:effectLst>
                  <a:glow rad="3810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, де </a:t>
            </a:r>
            <a:r>
              <a:rPr lang="ru-RU" dirty="0" err="1">
                <a:effectLst>
                  <a:glow rad="3810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вів</a:t>
            </a:r>
            <a:r>
              <a:rPr lang="ru-RU" dirty="0">
                <a:effectLst>
                  <a:glow rad="3810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dirty="0" err="1">
                <a:effectLst>
                  <a:glow rad="3810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активну</a:t>
            </a:r>
            <a:r>
              <a:rPr lang="ru-RU" dirty="0">
                <a:effectLst>
                  <a:glow rad="3810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dirty="0" err="1">
                <a:effectLst>
                  <a:glow rad="3810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громадську</a:t>
            </a:r>
            <a:r>
              <a:rPr lang="ru-RU" dirty="0">
                <a:effectLst>
                  <a:glow rad="3810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і </a:t>
            </a:r>
            <a:r>
              <a:rPr lang="ru-RU" dirty="0" err="1">
                <a:effectLst>
                  <a:glow rad="3810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творчу</a:t>
            </a:r>
            <a:r>
              <a:rPr lang="ru-RU" dirty="0">
                <a:effectLst>
                  <a:glow rad="3810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dirty="0" err="1">
                <a:effectLst>
                  <a:glow rad="3810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діяльність</a:t>
            </a:r>
            <a:r>
              <a:rPr lang="ru-RU" dirty="0">
                <a:effectLst>
                  <a:glow rad="3810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.</a:t>
            </a:r>
          </a:p>
          <a:p>
            <a:r>
              <a:rPr lang="ru-RU" dirty="0">
                <a:effectLst>
                  <a:glow rad="3810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У 1945 </a:t>
            </a:r>
            <a:r>
              <a:rPr lang="ru-RU" dirty="0" err="1">
                <a:effectLst>
                  <a:glow rad="3810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році</a:t>
            </a:r>
            <a:r>
              <a:rPr lang="ru-RU" dirty="0">
                <a:effectLst>
                  <a:glow rad="3810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в Новому </a:t>
            </a:r>
            <a:r>
              <a:rPr lang="ru-RU" dirty="0" err="1">
                <a:effectLst>
                  <a:glow rad="3810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Ульмі</a:t>
            </a:r>
            <a:r>
              <a:rPr lang="ru-RU" dirty="0">
                <a:effectLst>
                  <a:glow rad="3810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dirty="0" err="1">
                <a:effectLst>
                  <a:glow rad="3810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Багряний</a:t>
            </a:r>
            <a:r>
              <a:rPr lang="ru-RU" dirty="0">
                <a:effectLst>
                  <a:glow rad="3810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разом </a:t>
            </a:r>
            <a:r>
              <a:rPr lang="ru-RU" dirty="0" err="1">
                <a:effectLst>
                  <a:glow rad="3810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зі</a:t>
            </a:r>
            <a:r>
              <a:rPr lang="ru-RU" dirty="0">
                <a:effectLst>
                  <a:glow rad="3810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dirty="0" err="1">
                <a:effectLst>
                  <a:glow rad="3810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своїми</a:t>
            </a:r>
            <a:r>
              <a:rPr lang="ru-RU" dirty="0">
                <a:effectLst>
                  <a:glow rad="3810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dirty="0" err="1">
                <a:effectLst>
                  <a:glow rad="3810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однодумцями</a:t>
            </a:r>
            <a:r>
              <a:rPr lang="ru-RU" dirty="0">
                <a:effectLst>
                  <a:glow rad="3810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   </a:t>
            </a:r>
            <a:r>
              <a:rPr lang="ru-RU" dirty="0" err="1">
                <a:effectLst>
                  <a:glow rad="3810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Г.Костюком</a:t>
            </a:r>
            <a:r>
              <a:rPr lang="ru-RU" dirty="0">
                <a:effectLst>
                  <a:glow rad="3810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, </a:t>
            </a:r>
            <a:r>
              <a:rPr lang="ru-RU" dirty="0" err="1">
                <a:effectLst>
                  <a:glow rad="3810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С.Підгайним</a:t>
            </a:r>
            <a:r>
              <a:rPr lang="ru-RU" dirty="0">
                <a:effectLst>
                  <a:glow rad="3810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та </a:t>
            </a:r>
            <a:r>
              <a:rPr lang="ru-RU" dirty="0" err="1">
                <a:effectLst>
                  <a:glow rad="3810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Ю.Лавриненком</a:t>
            </a:r>
            <a:r>
              <a:rPr lang="ru-RU" dirty="0">
                <a:effectLst>
                  <a:glow rad="3810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dirty="0" err="1">
                <a:effectLst>
                  <a:glow rad="3810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заснував</a:t>
            </a:r>
            <a:r>
              <a:rPr lang="ru-RU" dirty="0">
                <a:effectLst>
                  <a:glow rad="3810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dirty="0" err="1">
                <a:effectLst>
                  <a:glow rad="3810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Українську</a:t>
            </a:r>
            <a:r>
              <a:rPr lang="ru-RU" dirty="0">
                <a:effectLst>
                  <a:glow rad="3810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dirty="0" err="1">
                <a:effectLst>
                  <a:glow rad="3810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революційно-демократичну</a:t>
            </a:r>
            <a:r>
              <a:rPr lang="ru-RU" dirty="0">
                <a:effectLst>
                  <a:glow rad="3810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dirty="0" err="1">
                <a:effectLst>
                  <a:glow rad="3810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партію</a:t>
            </a:r>
            <a:r>
              <a:rPr lang="ru-RU" dirty="0">
                <a:effectLst>
                  <a:glow rad="3810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(УРДП). </a:t>
            </a:r>
            <a:r>
              <a:rPr lang="ru-RU" dirty="0" err="1">
                <a:effectLst>
                  <a:glow rad="3810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Генеральним</a:t>
            </a:r>
            <a:r>
              <a:rPr lang="ru-RU" dirty="0">
                <a:effectLst>
                  <a:glow rad="3810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Секретарем </a:t>
            </a:r>
            <a:r>
              <a:rPr lang="ru-RU" dirty="0" err="1">
                <a:effectLst>
                  <a:glow rad="3810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обрано</a:t>
            </a:r>
            <a:r>
              <a:rPr lang="ru-RU" dirty="0">
                <a:effectLst>
                  <a:glow rad="3810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dirty="0" err="1">
                <a:effectLst>
                  <a:glow rad="3810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Б.Подоляка</a:t>
            </a:r>
            <a:r>
              <a:rPr lang="ru-RU" dirty="0">
                <a:effectLst>
                  <a:glow rad="3810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(</a:t>
            </a:r>
            <a:r>
              <a:rPr lang="ru-RU" dirty="0" err="1">
                <a:effectLst>
                  <a:glow rad="3810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Григорія</a:t>
            </a:r>
            <a:r>
              <a:rPr lang="ru-RU" dirty="0">
                <a:effectLst>
                  <a:glow rad="3810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Костюка), а в 1948-1963 </a:t>
            </a:r>
            <a:r>
              <a:rPr lang="ru-RU" dirty="0" err="1">
                <a:effectLst>
                  <a:glow rad="3810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рр</a:t>
            </a:r>
            <a:r>
              <a:rPr lang="ru-RU" dirty="0">
                <a:effectLst>
                  <a:glow rad="3810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. </a:t>
            </a:r>
            <a:r>
              <a:rPr lang="ru-RU" dirty="0" err="1">
                <a:effectLst>
                  <a:glow rad="3810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незмінним</a:t>
            </a:r>
            <a:r>
              <a:rPr lang="ru-RU" dirty="0">
                <a:effectLst>
                  <a:glow rad="3810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dirty="0" err="1">
                <a:effectLst>
                  <a:glow rad="3810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керівником</a:t>
            </a:r>
            <a:r>
              <a:rPr lang="ru-RU" dirty="0">
                <a:effectLst>
                  <a:glow rad="3810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dirty="0" err="1">
                <a:effectLst>
                  <a:glow rad="3810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партії</a:t>
            </a:r>
            <a:r>
              <a:rPr lang="ru-RU" dirty="0">
                <a:effectLst>
                  <a:glow rad="3810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dirty="0" err="1">
                <a:effectLst>
                  <a:glow rad="3810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був</a:t>
            </a:r>
            <a:r>
              <a:rPr lang="ru-RU" dirty="0">
                <a:effectLst>
                  <a:glow rad="3810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dirty="0" err="1">
                <a:effectLst>
                  <a:glow rad="3810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Іван</a:t>
            </a:r>
            <a:r>
              <a:rPr lang="ru-RU" dirty="0">
                <a:effectLst>
                  <a:glow rad="3810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dirty="0" err="1">
                <a:effectLst>
                  <a:glow rad="3810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Багряний</a:t>
            </a:r>
            <a:r>
              <a:rPr lang="ru-RU" dirty="0">
                <a:effectLst>
                  <a:glow rad="3810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.</a:t>
            </a:r>
          </a:p>
        </p:txBody>
      </p:sp>
      <p:pic>
        <p:nvPicPr>
          <p:cNvPr id="3" name="Рисунок 2" descr="bag16_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08104" y="454297"/>
            <a:ext cx="3203848" cy="5760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58250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355976" y="260648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>
                <a:effectLst>
                  <a:glow rad="7493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Як </a:t>
            </a:r>
            <a:r>
              <a:rPr lang="ru-RU" dirty="0" err="1">
                <a:effectLst>
                  <a:glow rad="7493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публіцист</a:t>
            </a:r>
            <a:r>
              <a:rPr lang="ru-RU" dirty="0">
                <a:effectLst>
                  <a:glow rad="7493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dirty="0" err="1">
                <a:effectLst>
                  <a:glow rad="7493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Багряний</a:t>
            </a:r>
            <a:r>
              <a:rPr lang="ru-RU" dirty="0">
                <a:effectLst>
                  <a:glow rad="7493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написав</a:t>
            </a:r>
            <a:r>
              <a:rPr lang="uk-UA" dirty="0">
                <a:effectLst>
                  <a:glow rad="7493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понад</a:t>
            </a:r>
            <a:r>
              <a:rPr lang="ru-RU" dirty="0">
                <a:effectLst>
                  <a:glow rad="7493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 </a:t>
            </a:r>
            <a:r>
              <a:rPr lang="ru-RU" dirty="0" err="1">
                <a:effectLst>
                  <a:glow rad="7493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дві</a:t>
            </a:r>
            <a:r>
              <a:rPr lang="ru-RU" dirty="0">
                <a:effectLst>
                  <a:glow rad="7493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dirty="0" err="1">
                <a:effectLst>
                  <a:glow rad="7493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сотні</a:t>
            </a:r>
            <a:r>
              <a:rPr lang="ru-RU" dirty="0">
                <a:effectLst>
                  <a:glow rad="7493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статей . </a:t>
            </a:r>
            <a:r>
              <a:rPr lang="ru-RU" dirty="0" err="1">
                <a:effectLst>
                  <a:glow rad="7493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Більшість</a:t>
            </a:r>
            <a:r>
              <a:rPr lang="ru-RU" dirty="0">
                <a:effectLst>
                  <a:glow rad="7493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 </a:t>
            </a:r>
            <a:r>
              <a:rPr lang="uk-UA" dirty="0">
                <a:effectLst>
                  <a:glow rad="7493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надрукована</a:t>
            </a:r>
            <a:r>
              <a:rPr lang="ru-RU" dirty="0">
                <a:effectLst>
                  <a:glow rad="7493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 </a:t>
            </a:r>
            <a:r>
              <a:rPr lang="ru-RU" dirty="0" err="1">
                <a:effectLst>
                  <a:glow rad="7493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під</a:t>
            </a:r>
            <a:r>
              <a:rPr lang="ru-RU" dirty="0">
                <a:effectLst>
                  <a:glow rad="7493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dirty="0" err="1">
                <a:effectLst>
                  <a:glow rad="7493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прізвищем</a:t>
            </a:r>
            <a:r>
              <a:rPr lang="ru-RU" dirty="0">
                <a:effectLst>
                  <a:glow rad="7493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dirty="0" err="1">
                <a:effectLst>
                  <a:glow rad="7493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Багряний</a:t>
            </a:r>
            <a:r>
              <a:rPr lang="ru-RU" dirty="0">
                <a:effectLst>
                  <a:glow rad="7493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,  </a:t>
            </a:r>
            <a:r>
              <a:rPr lang="ru-RU" dirty="0" err="1">
                <a:effectLst>
                  <a:glow rad="7493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інші</a:t>
            </a:r>
            <a:r>
              <a:rPr lang="uk-UA" dirty="0">
                <a:effectLst>
                  <a:glow rad="7493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 – </a:t>
            </a:r>
            <a:r>
              <a:rPr lang="ru-RU" dirty="0">
                <a:effectLst>
                  <a:glow rad="7493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 </a:t>
            </a:r>
            <a:r>
              <a:rPr lang="ru-RU" dirty="0" err="1">
                <a:effectLst>
                  <a:glow rad="7493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під</a:t>
            </a:r>
            <a:r>
              <a:rPr lang="ru-RU" dirty="0">
                <a:effectLst>
                  <a:glow rad="7493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dirty="0" err="1">
                <a:effectLst>
                  <a:glow rad="7493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псевдонімами</a:t>
            </a:r>
            <a:r>
              <a:rPr lang="ru-RU" dirty="0">
                <a:effectLst>
                  <a:glow rad="7493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: </a:t>
            </a:r>
            <a:r>
              <a:rPr lang="ru-RU" dirty="0" err="1">
                <a:effectLst>
                  <a:glow rad="7493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Іван</a:t>
            </a:r>
            <a:r>
              <a:rPr lang="ru-RU" dirty="0">
                <a:effectLst>
                  <a:glow rad="7493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dirty="0" err="1">
                <a:effectLst>
                  <a:glow rad="7493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Рябовіл</a:t>
            </a:r>
            <a:r>
              <a:rPr lang="ru-RU" dirty="0">
                <a:effectLst>
                  <a:glow rad="7493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, </a:t>
            </a:r>
            <a:r>
              <a:rPr lang="ru-RU" dirty="0" err="1">
                <a:effectLst>
                  <a:glow rad="7493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С.Рябовіл</a:t>
            </a:r>
            <a:r>
              <a:rPr lang="ru-RU" dirty="0">
                <a:effectLst>
                  <a:glow rad="7493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, </a:t>
            </a:r>
            <a:r>
              <a:rPr lang="ru-RU" dirty="0" err="1">
                <a:effectLst>
                  <a:glow rad="7493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С.Дорошенко</a:t>
            </a:r>
            <a:r>
              <a:rPr lang="ru-RU" dirty="0">
                <a:effectLst>
                  <a:glow rad="7493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, </a:t>
            </a:r>
            <a:r>
              <a:rPr lang="ru-RU" dirty="0" err="1">
                <a:effectLst>
                  <a:glow rad="7493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П.Січинський</a:t>
            </a:r>
            <a:r>
              <a:rPr lang="ru-RU" dirty="0">
                <a:effectLst>
                  <a:glow rad="7493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та </a:t>
            </a:r>
            <a:r>
              <a:rPr lang="ru-RU" dirty="0" err="1">
                <a:effectLst>
                  <a:glow rad="7493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ін</a:t>
            </a:r>
            <a:r>
              <a:rPr lang="ru-RU" dirty="0">
                <a:effectLst>
                  <a:glow rad="7493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. </a:t>
            </a:r>
            <a:endParaRPr lang="uk-UA" dirty="0">
              <a:effectLst>
                <a:glow rad="749300">
                  <a:schemeClr val="accent4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2045422"/>
            <a:ext cx="4572000" cy="258532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>
                <a:effectLst>
                  <a:glow rad="406400">
                    <a:schemeClr val="accent5">
                      <a:lumMod val="40000"/>
                      <a:lumOff val="60000"/>
                      <a:alpha val="40000"/>
                    </a:schemeClr>
                  </a:glow>
                </a:effectLst>
              </a:rPr>
              <a:t>Багряний працював як маляр-ілюстратор. Під псевдонімом Б.Залуцький він оформив обкладинки книг Уласа Самчука “Юність Василя Шеремети”, Юрія Косача “Еней і життя інших”, Тодося Осьмачки “Старший боярин”, під псевдонімом О.Турчин – збірку новел Павла Маляра.</a:t>
            </a:r>
          </a:p>
        </p:txBody>
      </p:sp>
      <p:pic>
        <p:nvPicPr>
          <p:cNvPr id="4" name="Рисунок 3" descr="bag2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641976" y="1764194"/>
            <a:ext cx="2304256" cy="4954757"/>
          </a:xfrm>
          <a:prstGeom prst="rect">
            <a:avLst/>
          </a:prstGeom>
        </p:spPr>
      </p:pic>
      <p:pic>
        <p:nvPicPr>
          <p:cNvPr id="5" name="Рисунок 4" descr="bag25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18169" y="2377987"/>
            <a:ext cx="1826008" cy="4340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44045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382013"/>
            <a:ext cx="4572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uk-UA" dirty="0">
                <a:effectLst>
                  <a:glow rad="546100">
                    <a:schemeClr val="accent1">
                      <a:alpha val="40000"/>
                    </a:schemeClr>
                  </a:glow>
                </a:effectLst>
              </a:rPr>
              <a:t>Помер Іван Багряний  25 серпня 1963 року у  </a:t>
            </a:r>
            <a:r>
              <a:rPr lang="uk-UA" dirty="0" err="1">
                <a:effectLst>
                  <a:glow rad="546100">
                    <a:schemeClr val="accent1">
                      <a:alpha val="40000"/>
                    </a:schemeClr>
                  </a:glow>
                </a:effectLst>
              </a:rPr>
              <a:t>Шварцвальді</a:t>
            </a:r>
            <a:r>
              <a:rPr lang="uk-UA" dirty="0">
                <a:effectLst>
                  <a:glow rad="546100">
                    <a:schemeClr val="accent1">
                      <a:alpha val="40000"/>
                    </a:schemeClr>
                  </a:glow>
                </a:effectLst>
              </a:rPr>
              <a:t> в санаторії </a:t>
            </a:r>
            <a:r>
              <a:rPr lang="uk-UA" dirty="0" err="1">
                <a:effectLst>
                  <a:glow rad="546100">
                    <a:schemeClr val="accent1">
                      <a:alpha val="40000"/>
                    </a:schemeClr>
                  </a:glow>
                </a:effectLst>
              </a:rPr>
              <a:t>Блазієн</a:t>
            </a:r>
            <a:r>
              <a:rPr lang="uk-UA" dirty="0">
                <a:effectLst>
                  <a:glow rad="546100">
                    <a:schemeClr val="accent1">
                      <a:alpha val="40000"/>
                    </a:schemeClr>
                  </a:glow>
                </a:effectLst>
              </a:rPr>
              <a:t> (Німеччина). Поховано митця у Новому </a:t>
            </a:r>
            <a:r>
              <a:rPr lang="uk-UA" dirty="0" err="1">
                <a:effectLst>
                  <a:glow rad="546100">
                    <a:schemeClr val="accent1">
                      <a:alpha val="40000"/>
                    </a:schemeClr>
                  </a:glow>
                </a:effectLst>
              </a:rPr>
              <a:t>Ульмі</a:t>
            </a:r>
            <a:r>
              <a:rPr lang="uk-UA" dirty="0">
                <a:effectLst>
                  <a:glow rad="546100">
                    <a:schemeClr val="accent1">
                      <a:alpha val="40000"/>
                    </a:schemeClr>
                  </a:glow>
                </a:effectLst>
              </a:rPr>
              <a:t> в Німеччині. На могилі Багряного встановлено пам’ятник  (1965, скульптор Лев </a:t>
            </a:r>
            <a:r>
              <a:rPr lang="uk-UA" dirty="0" err="1">
                <a:effectLst>
                  <a:glow rad="546100">
                    <a:schemeClr val="accent1">
                      <a:alpha val="40000"/>
                    </a:schemeClr>
                  </a:glow>
                </a:effectLst>
              </a:rPr>
              <a:t>Молодожанін</a:t>
            </a:r>
            <a:r>
              <a:rPr lang="uk-UA" dirty="0">
                <a:effectLst>
                  <a:glow rad="546100">
                    <a:schemeClr val="accent1">
                      <a:alpha val="40000"/>
                    </a:schemeClr>
                  </a:glow>
                </a:effectLst>
              </a:rPr>
              <a:t>).</a:t>
            </a:r>
          </a:p>
        </p:txBody>
      </p:sp>
      <p:pic>
        <p:nvPicPr>
          <p:cNvPr id="8194" name="Picture 2" descr="https://encrypted-tbn3.gstatic.com/images?q=tbn:ANd9GcQiuOHzFjhex4HSx2Jy1YPN3R2mock2itdsNElstE_YBMX3uNz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2492896"/>
            <a:ext cx="6215789" cy="3499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55390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627784" y="260648"/>
            <a:ext cx="380264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altLang="uk-UA" sz="2800" dirty="0">
                <a:effectLst>
                  <a:glow rad="431800">
                    <a:schemeClr val="bg2">
                      <a:lumMod val="50000"/>
                      <a:alpha val="40000"/>
                    </a:schemeClr>
                  </a:glow>
                </a:effectLst>
              </a:rPr>
              <a:t>Вшанування пам'яті </a:t>
            </a:r>
            <a:endParaRPr lang="uk-UA" sz="2800" dirty="0">
              <a:effectLst>
                <a:glow rad="431800">
                  <a:schemeClr val="bg2">
                    <a:lumMod val="50000"/>
                    <a:alpha val="40000"/>
                  </a:schemeClr>
                </a:glo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41784" y="1046810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ru-RU" altLang="uk-UA" sz="2000" b="1" i="1" dirty="0">
                <a:effectLst>
                  <a:glow rad="342900">
                    <a:schemeClr val="accent3">
                      <a:satMod val="175000"/>
                      <a:alpha val="40000"/>
                    </a:schemeClr>
                  </a:glow>
                </a:effectLst>
                <a:latin typeface="Comic Sans MS" pitchFamily="66" charset="0"/>
              </a:rPr>
              <a:t>1992 року </a:t>
            </a:r>
            <a:r>
              <a:rPr lang="ru-RU" altLang="uk-UA" sz="2000" b="1" i="1" dirty="0" err="1">
                <a:effectLst>
                  <a:glow rad="342900">
                    <a:schemeClr val="accent3">
                      <a:satMod val="175000"/>
                      <a:alpha val="40000"/>
                    </a:schemeClr>
                  </a:glow>
                </a:effectLst>
                <a:latin typeface="Comic Sans MS" pitchFamily="66" charset="0"/>
              </a:rPr>
              <a:t>постановою</a:t>
            </a:r>
            <a:r>
              <a:rPr lang="ru-RU" altLang="uk-UA" sz="2000" b="1" i="1" dirty="0">
                <a:effectLst>
                  <a:glow rad="342900">
                    <a:schemeClr val="accent3">
                      <a:satMod val="175000"/>
                      <a:alpha val="40000"/>
                    </a:schemeClr>
                  </a:glow>
                </a:effectLst>
                <a:latin typeface="Comic Sans MS" pitchFamily="66" charset="0"/>
              </a:rPr>
              <a:t> </a:t>
            </a:r>
            <a:r>
              <a:rPr lang="ru-RU" altLang="uk-UA" sz="2000" b="1" i="1" dirty="0" err="1">
                <a:effectLst>
                  <a:glow rad="342900">
                    <a:schemeClr val="accent3">
                      <a:satMod val="175000"/>
                      <a:alpha val="40000"/>
                    </a:schemeClr>
                  </a:glow>
                </a:effectLst>
                <a:latin typeface="Comic Sans MS" pitchFamily="66" charset="0"/>
              </a:rPr>
              <a:t>Кабінету</a:t>
            </a:r>
            <a:r>
              <a:rPr lang="ru-RU" altLang="uk-UA" sz="2000" b="1" i="1" dirty="0">
                <a:effectLst>
                  <a:glow rad="342900">
                    <a:schemeClr val="accent3">
                      <a:satMod val="175000"/>
                      <a:alpha val="40000"/>
                    </a:schemeClr>
                  </a:glow>
                </a:effectLst>
                <a:latin typeface="Comic Sans MS" pitchFamily="66" charset="0"/>
              </a:rPr>
              <a:t> </a:t>
            </a:r>
            <a:r>
              <a:rPr lang="ru-RU" altLang="uk-UA" sz="2000" b="1" i="1" dirty="0" err="1">
                <a:effectLst>
                  <a:glow rad="342900">
                    <a:schemeClr val="accent3">
                      <a:satMod val="175000"/>
                      <a:alpha val="40000"/>
                    </a:schemeClr>
                  </a:glow>
                </a:effectLst>
                <a:latin typeface="Comic Sans MS" pitchFamily="66" charset="0"/>
              </a:rPr>
              <a:t>Міністрів</a:t>
            </a:r>
            <a:r>
              <a:rPr lang="ru-RU" altLang="uk-UA" sz="2000" b="1" i="1" dirty="0">
                <a:effectLst>
                  <a:glow rad="342900">
                    <a:schemeClr val="accent3">
                      <a:satMod val="175000"/>
                      <a:alpha val="40000"/>
                    </a:schemeClr>
                  </a:glow>
                </a:effectLst>
                <a:latin typeface="Comic Sans MS" pitchFamily="66" charset="0"/>
              </a:rPr>
              <a:t> </a:t>
            </a:r>
            <a:r>
              <a:rPr lang="ru-RU" altLang="uk-UA" sz="2000" b="1" i="1" dirty="0" err="1">
                <a:effectLst>
                  <a:glow rad="342900">
                    <a:schemeClr val="accent3">
                      <a:satMod val="175000"/>
                      <a:alpha val="40000"/>
                    </a:schemeClr>
                  </a:glow>
                </a:effectLst>
                <a:latin typeface="Comic Sans MS" pitchFamily="66" charset="0"/>
              </a:rPr>
              <a:t>України</a:t>
            </a:r>
            <a:r>
              <a:rPr lang="ru-RU" altLang="uk-UA" sz="2000" b="1" i="1" dirty="0">
                <a:effectLst>
                  <a:glow rad="342900">
                    <a:schemeClr val="accent3">
                      <a:satMod val="175000"/>
                      <a:alpha val="40000"/>
                    </a:schemeClr>
                  </a:glow>
                </a:effectLst>
                <a:latin typeface="Comic Sans MS" pitchFamily="66" charset="0"/>
              </a:rPr>
              <a:t> </a:t>
            </a:r>
            <a:r>
              <a:rPr lang="ru-RU" altLang="uk-UA" sz="2000" b="1" i="1" dirty="0" err="1">
                <a:effectLst>
                  <a:glow rad="342900">
                    <a:schemeClr val="accent3">
                      <a:satMod val="175000"/>
                      <a:alpha val="40000"/>
                    </a:schemeClr>
                  </a:glow>
                </a:effectLst>
                <a:latin typeface="Comic Sans MS" pitchFamily="66" charset="0"/>
              </a:rPr>
              <a:t>Іванові</a:t>
            </a:r>
            <a:r>
              <a:rPr lang="ru-RU" altLang="uk-UA" sz="2000" b="1" i="1" dirty="0">
                <a:effectLst>
                  <a:glow rad="342900">
                    <a:schemeClr val="accent3">
                      <a:satMod val="175000"/>
                      <a:alpha val="40000"/>
                    </a:schemeClr>
                  </a:glow>
                </a:effectLst>
                <a:latin typeface="Comic Sans MS" pitchFamily="66" charset="0"/>
              </a:rPr>
              <a:t> Багряному посмертно присудили </a:t>
            </a:r>
            <a:r>
              <a:rPr lang="ru-RU" altLang="uk-UA" sz="2000" b="1" i="1" dirty="0" err="1">
                <a:effectLst>
                  <a:glow rad="342900">
                    <a:schemeClr val="accent3">
                      <a:satMod val="175000"/>
                      <a:alpha val="40000"/>
                    </a:schemeClr>
                  </a:glow>
                </a:effectLst>
                <a:latin typeface="Comic Sans MS" pitchFamily="66" charset="0"/>
              </a:rPr>
              <a:t>Державну</a:t>
            </a:r>
            <a:r>
              <a:rPr lang="ru-RU" altLang="uk-UA" sz="2000" b="1" i="1" dirty="0">
                <a:effectLst>
                  <a:glow rad="342900">
                    <a:schemeClr val="accent3">
                      <a:satMod val="175000"/>
                      <a:alpha val="40000"/>
                    </a:schemeClr>
                  </a:glow>
                </a:effectLst>
                <a:latin typeface="Comic Sans MS" pitchFamily="66" charset="0"/>
              </a:rPr>
              <a:t> </a:t>
            </a:r>
            <a:r>
              <a:rPr lang="ru-RU" altLang="uk-UA" sz="2000" b="1" i="1" dirty="0" err="1">
                <a:effectLst>
                  <a:glow rad="342900">
                    <a:schemeClr val="accent3">
                      <a:satMod val="175000"/>
                      <a:alpha val="40000"/>
                    </a:schemeClr>
                  </a:glow>
                </a:effectLst>
                <a:latin typeface="Comic Sans MS" pitchFamily="66" charset="0"/>
              </a:rPr>
              <a:t>премію</a:t>
            </a:r>
            <a:r>
              <a:rPr lang="ru-RU" altLang="uk-UA" sz="2000" b="1" i="1" dirty="0">
                <a:effectLst>
                  <a:glow rad="342900">
                    <a:schemeClr val="accent3">
                      <a:satMod val="175000"/>
                      <a:alpha val="40000"/>
                    </a:schemeClr>
                  </a:glow>
                </a:effectLst>
                <a:latin typeface="Comic Sans MS" pitchFamily="66" charset="0"/>
              </a:rPr>
              <a:t> </a:t>
            </a:r>
            <a:r>
              <a:rPr lang="ru-RU" altLang="uk-UA" sz="2000" b="1" i="1" dirty="0" err="1">
                <a:effectLst>
                  <a:glow rad="342900">
                    <a:schemeClr val="accent3">
                      <a:satMod val="175000"/>
                      <a:alpha val="40000"/>
                    </a:schemeClr>
                  </a:glow>
                </a:effectLst>
                <a:latin typeface="Comic Sans MS" pitchFamily="66" charset="0"/>
              </a:rPr>
              <a:t>України</a:t>
            </a:r>
            <a:r>
              <a:rPr lang="ru-RU" altLang="uk-UA" sz="2000" b="1" i="1" dirty="0">
                <a:effectLst>
                  <a:glow rad="342900">
                    <a:schemeClr val="accent3">
                      <a:satMod val="175000"/>
                      <a:alpha val="40000"/>
                    </a:schemeClr>
                  </a:glow>
                </a:effectLst>
                <a:latin typeface="Comic Sans MS" pitchFamily="66" charset="0"/>
              </a:rPr>
              <a:t> </a:t>
            </a:r>
            <a:r>
              <a:rPr lang="ru-RU" altLang="uk-UA" sz="2000" b="1" i="1" dirty="0" err="1">
                <a:effectLst>
                  <a:glow rad="342900">
                    <a:schemeClr val="accent3">
                      <a:satMod val="175000"/>
                      <a:alpha val="40000"/>
                    </a:schemeClr>
                  </a:glow>
                </a:effectLst>
                <a:latin typeface="Comic Sans MS" pitchFamily="66" charset="0"/>
              </a:rPr>
              <a:t>імені</a:t>
            </a:r>
            <a:r>
              <a:rPr lang="ru-RU" altLang="uk-UA" sz="2000" b="1" i="1" dirty="0">
                <a:effectLst>
                  <a:glow rad="342900">
                    <a:schemeClr val="accent3">
                      <a:satMod val="175000"/>
                      <a:alpha val="40000"/>
                    </a:schemeClr>
                  </a:glow>
                </a:effectLst>
                <a:latin typeface="Comic Sans MS" pitchFamily="66" charset="0"/>
              </a:rPr>
              <a:t> Тараса </a:t>
            </a:r>
            <a:r>
              <a:rPr lang="ru-RU" altLang="uk-UA" sz="2000" b="1" i="1" dirty="0" err="1">
                <a:effectLst>
                  <a:glow rad="342900">
                    <a:schemeClr val="accent3">
                      <a:satMod val="175000"/>
                      <a:alpha val="40000"/>
                    </a:schemeClr>
                  </a:glow>
                </a:effectLst>
                <a:latin typeface="Comic Sans MS" pitchFamily="66" charset="0"/>
              </a:rPr>
              <a:t>Шевченка</a:t>
            </a:r>
            <a:r>
              <a:rPr lang="ru-RU" altLang="uk-UA" sz="2000" b="1" i="1" dirty="0">
                <a:effectLst>
                  <a:glow rad="342900">
                    <a:schemeClr val="accent3">
                      <a:satMod val="175000"/>
                      <a:alpha val="40000"/>
                    </a:schemeClr>
                  </a:glow>
                </a:effectLst>
                <a:latin typeface="Comic Sans MS" pitchFamily="66" charset="0"/>
              </a:rPr>
              <a:t> за </a:t>
            </a:r>
            <a:r>
              <a:rPr lang="ru-RU" altLang="uk-UA" sz="2000" b="1" i="1" dirty="0" err="1">
                <a:effectLst>
                  <a:glow rad="342900">
                    <a:schemeClr val="accent3">
                      <a:satMod val="175000"/>
                      <a:alpha val="40000"/>
                    </a:schemeClr>
                  </a:glow>
                </a:effectLst>
                <a:latin typeface="Comic Sans MS" pitchFamily="66" charset="0"/>
              </a:rPr>
              <a:t>романи</a:t>
            </a:r>
            <a:r>
              <a:rPr lang="ru-RU" altLang="uk-UA" sz="2000" b="1" i="1" dirty="0">
                <a:effectLst>
                  <a:glow rad="342900">
                    <a:schemeClr val="accent3">
                      <a:satMod val="175000"/>
                      <a:alpha val="40000"/>
                    </a:schemeClr>
                  </a:glow>
                </a:effectLst>
                <a:latin typeface="Comic Sans MS" pitchFamily="66" charset="0"/>
              </a:rPr>
              <a:t> «Сад </a:t>
            </a:r>
            <a:r>
              <a:rPr lang="ru-RU" altLang="uk-UA" sz="2000" b="1" i="1" dirty="0" err="1">
                <a:effectLst>
                  <a:glow rad="342900">
                    <a:schemeClr val="accent3">
                      <a:satMod val="175000"/>
                      <a:alpha val="40000"/>
                    </a:schemeClr>
                  </a:glow>
                </a:effectLst>
                <a:latin typeface="Comic Sans MS" pitchFamily="66" charset="0"/>
              </a:rPr>
              <a:t>Гетсиманський</a:t>
            </a:r>
            <a:r>
              <a:rPr lang="ru-RU" altLang="uk-UA" sz="2000" b="1" i="1" dirty="0">
                <a:effectLst>
                  <a:glow rad="342900">
                    <a:schemeClr val="accent3">
                      <a:satMod val="175000"/>
                      <a:alpha val="40000"/>
                    </a:schemeClr>
                  </a:glow>
                </a:effectLst>
                <a:latin typeface="Comic Sans MS" pitchFamily="66" charset="0"/>
              </a:rPr>
              <a:t>» і «</a:t>
            </a:r>
            <a:r>
              <a:rPr lang="ru-RU" altLang="uk-UA" sz="2000" b="1" i="1" dirty="0" err="1">
                <a:effectLst>
                  <a:glow rad="342900">
                    <a:schemeClr val="accent3">
                      <a:satMod val="175000"/>
                      <a:alpha val="40000"/>
                    </a:schemeClr>
                  </a:glow>
                </a:effectLst>
                <a:latin typeface="Comic Sans MS" pitchFamily="66" charset="0"/>
              </a:rPr>
              <a:t>Тигролови</a:t>
            </a:r>
            <a:r>
              <a:rPr lang="ru-RU" altLang="uk-UA" sz="2000" b="1" i="1" dirty="0">
                <a:effectLst>
                  <a:glow rad="342900">
                    <a:schemeClr val="accent3">
                      <a:satMod val="175000"/>
                      <a:alpha val="40000"/>
                    </a:schemeClr>
                  </a:glow>
                </a:effectLst>
                <a:latin typeface="Comic Sans MS" pitchFamily="66" charset="0"/>
              </a:rPr>
              <a:t>».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995936" y="2803585"/>
            <a:ext cx="4572000" cy="84023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ru-RU" altLang="uk-UA" b="1" dirty="0" smtClean="0">
                <a:solidFill>
                  <a:srgbClr val="000000"/>
                </a:solidFill>
                <a:effectLst>
                  <a:glow rad="292100">
                    <a:srgbClr val="7030A0">
                      <a:alpha val="40000"/>
                    </a:srgbClr>
                  </a:glow>
                </a:effectLst>
              </a:rPr>
              <a:t>25 </a:t>
            </a:r>
            <a:r>
              <a:rPr lang="ru-RU" altLang="uk-UA" b="1" dirty="0" err="1" smtClean="0">
                <a:solidFill>
                  <a:srgbClr val="000000"/>
                </a:solidFill>
                <a:effectLst>
                  <a:glow rad="292100">
                    <a:srgbClr val="7030A0">
                      <a:alpha val="40000"/>
                    </a:srgbClr>
                  </a:glow>
                </a:effectLst>
              </a:rPr>
              <a:t>вересня</a:t>
            </a:r>
            <a:r>
              <a:rPr lang="ru-RU" altLang="uk-UA" b="1" dirty="0" smtClean="0">
                <a:solidFill>
                  <a:srgbClr val="000000"/>
                </a:solidFill>
                <a:effectLst>
                  <a:glow rad="292100">
                    <a:srgbClr val="7030A0">
                      <a:alpha val="40000"/>
                    </a:srgbClr>
                  </a:glow>
                </a:effectLst>
              </a:rPr>
              <a:t> 2007</a:t>
            </a:r>
            <a:r>
              <a:rPr lang="ru-RU" altLang="uk-UA" b="1" dirty="0">
                <a:solidFill>
                  <a:srgbClr val="000000"/>
                </a:solidFill>
                <a:effectLst>
                  <a:glow rad="292100">
                    <a:srgbClr val="7030A0">
                      <a:alpha val="40000"/>
                    </a:srgbClr>
                  </a:glow>
                </a:effectLst>
              </a:rPr>
              <a:t> р.-введено </a:t>
            </a:r>
            <a:r>
              <a:rPr lang="ru-RU" altLang="uk-UA" b="1" dirty="0" err="1">
                <a:solidFill>
                  <a:srgbClr val="000000"/>
                </a:solidFill>
                <a:effectLst>
                  <a:glow rad="292100">
                    <a:srgbClr val="7030A0">
                      <a:alpha val="40000"/>
                    </a:srgbClr>
                  </a:glow>
                </a:effectLst>
              </a:rPr>
              <a:t>ювілейну</a:t>
            </a:r>
            <a:r>
              <a:rPr lang="ru-RU" altLang="uk-UA" b="1" dirty="0">
                <a:solidFill>
                  <a:srgbClr val="000000"/>
                </a:solidFill>
                <a:effectLst>
                  <a:glow rad="292100">
                    <a:srgbClr val="7030A0">
                      <a:alpha val="40000"/>
                    </a:srgbClr>
                  </a:glow>
                </a:effectLst>
              </a:rPr>
              <a:t> монету «</a:t>
            </a:r>
            <a:r>
              <a:rPr lang="ru-RU" altLang="uk-UA" b="1" dirty="0" err="1">
                <a:solidFill>
                  <a:srgbClr val="000000"/>
                </a:solidFill>
                <a:effectLst>
                  <a:glow rad="292100">
                    <a:srgbClr val="7030A0">
                      <a:alpha val="40000"/>
                    </a:srgbClr>
                  </a:glow>
                </a:effectLst>
              </a:rPr>
              <a:t>Іван</a:t>
            </a:r>
            <a:r>
              <a:rPr lang="ru-RU" altLang="uk-UA" b="1" dirty="0">
                <a:solidFill>
                  <a:srgbClr val="000000"/>
                </a:solidFill>
                <a:effectLst>
                  <a:glow rad="292100">
                    <a:srgbClr val="7030A0">
                      <a:alpha val="40000"/>
                    </a:srgbClr>
                  </a:glow>
                </a:effectLst>
              </a:rPr>
              <a:t> </a:t>
            </a:r>
            <a:r>
              <a:rPr lang="ru-RU" altLang="uk-UA" b="1" dirty="0" err="1">
                <a:solidFill>
                  <a:srgbClr val="000000"/>
                </a:solidFill>
                <a:effectLst>
                  <a:glow rad="292100">
                    <a:srgbClr val="7030A0">
                      <a:alpha val="40000"/>
                    </a:srgbClr>
                  </a:glow>
                </a:effectLst>
              </a:rPr>
              <a:t>Багряний</a:t>
            </a:r>
            <a:r>
              <a:rPr lang="ru-RU" altLang="uk-UA" b="1" dirty="0">
                <a:solidFill>
                  <a:srgbClr val="000000"/>
                </a:solidFill>
                <a:effectLst>
                  <a:glow rad="292100">
                    <a:srgbClr val="7030A0">
                      <a:alpha val="40000"/>
                    </a:srgbClr>
                  </a:glow>
                </a:effectLst>
              </a:rPr>
              <a:t>» </a:t>
            </a:r>
            <a:r>
              <a:rPr lang="ru-RU" altLang="uk-UA" b="1" dirty="0" err="1">
                <a:solidFill>
                  <a:srgbClr val="000000"/>
                </a:solidFill>
                <a:effectLst>
                  <a:glow rad="292100">
                    <a:srgbClr val="7030A0">
                      <a:alpha val="40000"/>
                    </a:srgbClr>
                  </a:glow>
                </a:effectLst>
              </a:rPr>
              <a:t>із</a:t>
            </a:r>
            <a:r>
              <a:rPr lang="ru-RU" altLang="uk-UA" b="1" dirty="0">
                <a:solidFill>
                  <a:srgbClr val="000000"/>
                </a:solidFill>
                <a:effectLst>
                  <a:glow rad="292100">
                    <a:srgbClr val="7030A0">
                      <a:alpha val="40000"/>
                    </a:srgbClr>
                  </a:glow>
                </a:effectLst>
              </a:rPr>
              <a:t> </a:t>
            </a:r>
            <a:r>
              <a:rPr lang="ru-RU" altLang="uk-UA" b="1" dirty="0" err="1">
                <a:solidFill>
                  <a:srgbClr val="000000"/>
                </a:solidFill>
                <a:effectLst>
                  <a:glow rad="292100">
                    <a:srgbClr val="7030A0">
                      <a:alpha val="40000"/>
                    </a:srgbClr>
                  </a:glow>
                </a:effectLst>
              </a:rPr>
              <a:t>серії</a:t>
            </a:r>
            <a:r>
              <a:rPr lang="ru-RU" altLang="uk-UA" b="1" dirty="0">
                <a:solidFill>
                  <a:srgbClr val="000000"/>
                </a:solidFill>
                <a:effectLst>
                  <a:glow rad="292100">
                    <a:srgbClr val="7030A0">
                      <a:alpha val="40000"/>
                    </a:srgbClr>
                  </a:glow>
                </a:effectLst>
              </a:rPr>
              <a:t> «</a:t>
            </a:r>
            <a:r>
              <a:rPr lang="ru-RU" altLang="uk-UA" b="1" dirty="0" err="1">
                <a:solidFill>
                  <a:srgbClr val="000000"/>
                </a:solidFill>
                <a:effectLst>
                  <a:glow rad="292100">
                    <a:srgbClr val="7030A0">
                      <a:alpha val="40000"/>
                    </a:srgbClr>
                  </a:glow>
                </a:effectLst>
              </a:rPr>
              <a:t>Видатні</a:t>
            </a:r>
            <a:r>
              <a:rPr lang="ru-RU" altLang="uk-UA" b="1" dirty="0">
                <a:solidFill>
                  <a:srgbClr val="000000"/>
                </a:solidFill>
                <a:effectLst>
                  <a:glow rad="292100">
                    <a:srgbClr val="7030A0">
                      <a:alpha val="40000"/>
                    </a:srgbClr>
                  </a:glow>
                </a:effectLst>
              </a:rPr>
              <a:t> </a:t>
            </a:r>
            <a:r>
              <a:rPr lang="ru-RU" altLang="uk-UA" b="1" dirty="0" err="1">
                <a:solidFill>
                  <a:srgbClr val="000000"/>
                </a:solidFill>
                <a:effectLst>
                  <a:glow rad="292100">
                    <a:srgbClr val="7030A0">
                      <a:alpha val="40000"/>
                    </a:srgbClr>
                  </a:glow>
                </a:effectLst>
              </a:rPr>
              <a:t>особистості</a:t>
            </a:r>
            <a:r>
              <a:rPr lang="ru-RU" altLang="uk-UA" b="1" dirty="0">
                <a:solidFill>
                  <a:srgbClr val="000000"/>
                </a:solidFill>
                <a:effectLst>
                  <a:glow rad="292100">
                    <a:srgbClr val="7030A0">
                      <a:alpha val="40000"/>
                    </a:srgbClr>
                  </a:glow>
                </a:effectLst>
              </a:rPr>
              <a:t> </a:t>
            </a:r>
            <a:r>
              <a:rPr lang="ru-RU" altLang="uk-UA" b="1" dirty="0" err="1">
                <a:solidFill>
                  <a:srgbClr val="000000"/>
                </a:solidFill>
                <a:effectLst>
                  <a:glow rad="292100">
                    <a:srgbClr val="7030A0">
                      <a:alpha val="40000"/>
                    </a:srgbClr>
                  </a:glow>
                </a:effectLst>
              </a:rPr>
              <a:t>України</a:t>
            </a:r>
            <a:r>
              <a:rPr lang="ru-RU" altLang="uk-UA" b="1" dirty="0">
                <a:solidFill>
                  <a:srgbClr val="000000"/>
                </a:solidFill>
                <a:effectLst>
                  <a:glow rad="292100">
                    <a:srgbClr val="7030A0">
                      <a:alpha val="40000"/>
                    </a:srgbClr>
                  </a:glow>
                </a:effectLst>
              </a:rPr>
              <a:t>».</a:t>
            </a:r>
          </a:p>
        </p:txBody>
      </p:sp>
      <p:pic>
        <p:nvPicPr>
          <p:cNvPr id="5" name="Picture 4" descr="119070855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728227"/>
            <a:ext cx="6408712" cy="2826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459622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http://cs314521.vk.me/v314521629/1fc5/o8rIC4ElRH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4280"/>
            <a:ext cx="9144000" cy="6823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88985704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404664"/>
            <a:ext cx="7776864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dirty="0">
                <a:effectLst>
                  <a:glow rad="469900">
                    <a:srgbClr val="FF0000">
                      <a:alpha val="40000"/>
                    </a:srgbClr>
                  </a:glow>
                </a:effectLst>
              </a:rPr>
              <a:t>Багряний мріяв, що настане </a:t>
            </a:r>
          </a:p>
          <a:p>
            <a:r>
              <a:rPr lang="uk-UA" sz="2800" b="1" dirty="0">
                <a:effectLst>
                  <a:glow rad="469900">
                    <a:srgbClr val="FF0000">
                      <a:alpha val="40000"/>
                    </a:srgbClr>
                  </a:glow>
                </a:effectLst>
              </a:rPr>
              <a:t>“Епоха всесвітньої справедливості, що зійшла, як сонячний ранок, після жаскої, </a:t>
            </a:r>
            <a:r>
              <a:rPr lang="uk-UA" sz="2800" b="1" dirty="0" err="1">
                <a:effectLst>
                  <a:glow rad="469900">
                    <a:srgbClr val="FF0000">
                      <a:alpha val="40000"/>
                    </a:srgbClr>
                  </a:glow>
                </a:effectLst>
              </a:rPr>
              <a:t>макабричної</a:t>
            </a:r>
            <a:r>
              <a:rPr lang="uk-UA" sz="2800" b="1" dirty="0">
                <a:effectLst>
                  <a:glow rad="469900">
                    <a:srgbClr val="FF0000">
                      <a:alpha val="40000"/>
                    </a:srgbClr>
                  </a:glow>
                </a:effectLst>
              </a:rPr>
              <a:t> ночі минулого. ЕПОХА шанування людської гідності і людського права – дихати, жити, думати і одверто говорити... Епоха культу матері і дитяти... Епоха торжества людського щирого серця, вільного, </a:t>
            </a:r>
            <a:r>
              <a:rPr lang="uk-UA" sz="2800" b="1" dirty="0" err="1">
                <a:effectLst>
                  <a:glow rad="469900">
                    <a:srgbClr val="FF0000">
                      <a:alpha val="40000"/>
                    </a:srgbClr>
                  </a:glow>
                </a:effectLst>
              </a:rPr>
              <a:t>незтероризованого</a:t>
            </a:r>
            <a:r>
              <a:rPr lang="uk-UA" sz="2800" b="1" dirty="0">
                <a:effectLst>
                  <a:glow rad="469900">
                    <a:srgbClr val="FF0000">
                      <a:alpha val="40000"/>
                    </a:srgbClr>
                  </a:glow>
                </a:effectLst>
              </a:rPr>
              <a:t>, не зганьбленого, не підгорненого  ні під чий  брудний чобіт... ”</a:t>
            </a:r>
            <a:endParaRPr lang="uk-UA" sz="2800" dirty="0">
              <a:effectLst>
                <a:glow rad="469900">
                  <a:srgbClr val="FF0000">
                    <a:alpha val="40000"/>
                  </a:srgb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80972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491880" y="476672"/>
            <a:ext cx="153760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altLang="uk-UA" sz="4000" i="1" dirty="0">
                <a:effectLst>
                  <a:glow rad="1295400">
                    <a:srgbClr val="00B050">
                      <a:alpha val="40000"/>
                    </a:srgbClr>
                  </a:glow>
                </a:effectLst>
              </a:rPr>
              <a:t>Зміст</a:t>
            </a:r>
            <a:endParaRPr lang="uk-UA" sz="4000" i="1" dirty="0">
              <a:effectLst>
                <a:glow rad="1295400">
                  <a:srgbClr val="00B050">
                    <a:alpha val="40000"/>
                  </a:srgbClr>
                </a:glo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23528" y="1184558"/>
            <a:ext cx="4572000" cy="5213735"/>
          </a:xfrm>
          <a:prstGeom prst="rect">
            <a:avLst/>
          </a:prstGeom>
        </p:spPr>
        <p:txBody>
          <a:bodyPr>
            <a:spAutoFit/>
          </a:bodyPr>
          <a:lstStyle/>
          <a:p>
            <a:pPr marL="533400" indent="-533400">
              <a:lnSpc>
                <a:spcPct val="80000"/>
              </a:lnSpc>
            </a:pPr>
            <a:r>
              <a:rPr lang="uk-UA" altLang="uk-UA" sz="3200" b="1" dirty="0">
                <a:effectLst>
                  <a:glow rad="495300">
                    <a:srgbClr val="FF0000">
                      <a:alpha val="40000"/>
                    </a:srgbClr>
                  </a:glow>
                </a:effectLst>
              </a:rPr>
              <a:t>Біографія:</a:t>
            </a:r>
          </a:p>
          <a:p>
            <a:pPr marL="533400" indent="-5334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ru-RU" altLang="uk-UA" sz="3200" i="1" dirty="0">
                <a:effectLst>
                  <a:glow rad="495300">
                    <a:srgbClr val="FF0000">
                      <a:alpha val="40000"/>
                    </a:srgbClr>
                  </a:glow>
                </a:effectLst>
              </a:rPr>
              <a:t>В ув'язненні та на </a:t>
            </a:r>
            <a:r>
              <a:rPr lang="ru-RU" altLang="uk-UA" sz="3200" i="1" dirty="0" err="1">
                <a:effectLst>
                  <a:glow rad="495300">
                    <a:srgbClr val="FF0000">
                      <a:alpha val="40000"/>
                    </a:srgbClr>
                  </a:glow>
                </a:effectLst>
              </a:rPr>
              <a:t>засланні</a:t>
            </a:r>
            <a:r>
              <a:rPr lang="ru-RU" altLang="uk-UA" sz="3200" i="1" dirty="0">
                <a:effectLst>
                  <a:glow rad="495300">
                    <a:srgbClr val="FF0000">
                      <a:alpha val="40000"/>
                    </a:srgbClr>
                  </a:glow>
                </a:effectLst>
              </a:rPr>
              <a:t> .</a:t>
            </a:r>
          </a:p>
          <a:p>
            <a:pPr marL="533400" indent="-5334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ru-RU" altLang="uk-UA" sz="3200" i="1" dirty="0" err="1">
                <a:effectLst>
                  <a:glow rad="495300">
                    <a:srgbClr val="FF0000">
                      <a:alpha val="40000"/>
                    </a:srgbClr>
                  </a:glow>
                </a:effectLst>
              </a:rPr>
              <a:t>Під</a:t>
            </a:r>
            <a:r>
              <a:rPr lang="ru-RU" altLang="uk-UA" sz="3200" i="1" dirty="0">
                <a:effectLst>
                  <a:glow rad="495300">
                    <a:srgbClr val="FF0000">
                      <a:alpha val="40000"/>
                    </a:srgbClr>
                  </a:glow>
                </a:effectLst>
              </a:rPr>
              <a:t> час </a:t>
            </a:r>
            <a:r>
              <a:rPr lang="ru-RU" altLang="uk-UA" sz="3200" i="1" dirty="0" err="1">
                <a:effectLst>
                  <a:glow rad="495300">
                    <a:srgbClr val="FF0000">
                      <a:alpha val="40000"/>
                    </a:srgbClr>
                  </a:glow>
                </a:effectLst>
              </a:rPr>
              <a:t>війни</a:t>
            </a:r>
            <a:r>
              <a:rPr lang="ru-RU" altLang="uk-UA" sz="3200" i="1" dirty="0">
                <a:effectLst>
                  <a:glow rad="495300">
                    <a:srgbClr val="FF0000">
                      <a:alpha val="40000"/>
                    </a:srgbClr>
                  </a:glow>
                </a:effectLst>
              </a:rPr>
              <a:t> .</a:t>
            </a:r>
          </a:p>
          <a:p>
            <a:pPr marL="533400" indent="-5334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ru-RU" altLang="uk-UA" sz="3200" i="1" dirty="0">
                <a:effectLst>
                  <a:glow rad="495300">
                    <a:srgbClr val="FF0000">
                      <a:alpha val="40000"/>
                    </a:srgbClr>
                  </a:glow>
                </a:effectLst>
              </a:rPr>
              <a:t>В </a:t>
            </a:r>
            <a:r>
              <a:rPr lang="ru-RU" altLang="uk-UA" sz="3200" i="1" dirty="0" err="1">
                <a:effectLst>
                  <a:glow rad="495300">
                    <a:srgbClr val="FF0000">
                      <a:alpha val="40000"/>
                    </a:srgbClr>
                  </a:glow>
                </a:effectLst>
              </a:rPr>
              <a:t>еміграції</a:t>
            </a:r>
            <a:r>
              <a:rPr lang="ru-RU" altLang="uk-UA" sz="2800" dirty="0">
                <a:effectLst>
                  <a:glow rad="495300">
                    <a:srgbClr val="FF0000">
                      <a:alpha val="40000"/>
                    </a:srgbClr>
                  </a:glow>
                </a:effectLst>
              </a:rPr>
              <a:t> .</a:t>
            </a:r>
            <a:endParaRPr lang="uk-UA" altLang="uk-UA" sz="2800" dirty="0">
              <a:effectLst>
                <a:glow rad="495300">
                  <a:srgbClr val="FF0000">
                    <a:alpha val="40000"/>
                  </a:srgbClr>
                </a:glow>
              </a:effectLst>
            </a:endParaRPr>
          </a:p>
          <a:p>
            <a:pPr marL="533400" indent="-533400">
              <a:lnSpc>
                <a:spcPct val="80000"/>
              </a:lnSpc>
            </a:pPr>
            <a:r>
              <a:rPr lang="uk-UA" altLang="uk-UA" sz="3200" b="1" dirty="0">
                <a:effectLst>
                  <a:glow rad="10668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Етапи творчого шляху.</a:t>
            </a:r>
          </a:p>
          <a:p>
            <a:pPr marL="533400" indent="-533400">
              <a:lnSpc>
                <a:spcPct val="80000"/>
              </a:lnSpc>
            </a:pPr>
            <a:r>
              <a:rPr lang="uk-UA" altLang="uk-UA" sz="3200" b="1" dirty="0">
                <a:effectLst>
                  <a:glow rad="10668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Теми творчості.</a:t>
            </a:r>
          </a:p>
          <a:p>
            <a:pPr marL="533400" indent="-533400">
              <a:lnSpc>
                <a:spcPct val="80000"/>
              </a:lnSpc>
            </a:pPr>
            <a:r>
              <a:rPr lang="uk-UA" altLang="uk-UA" sz="3200" b="1" dirty="0">
                <a:effectLst>
                  <a:glow rad="10668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Твори:</a:t>
            </a:r>
          </a:p>
          <a:p>
            <a:pPr marL="533400" indent="-5334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ru-RU" altLang="uk-UA" sz="3200" i="1" dirty="0">
                <a:effectLst>
                  <a:glow rad="15494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Оповідання .</a:t>
            </a:r>
          </a:p>
          <a:p>
            <a:pPr marL="533400" indent="-5334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ru-RU" altLang="uk-UA" sz="3200" i="1" dirty="0">
                <a:effectLst>
                  <a:glow rad="15494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Поеми .</a:t>
            </a:r>
          </a:p>
          <a:p>
            <a:pPr marL="533400" indent="-5334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ru-RU" altLang="uk-UA" sz="3200" i="1" dirty="0">
                <a:effectLst>
                  <a:glow rad="15494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Поетичні збірки .</a:t>
            </a:r>
          </a:p>
          <a:p>
            <a:pPr marL="533400" indent="-533400">
              <a:lnSpc>
                <a:spcPct val="80000"/>
              </a:lnSpc>
            </a:pPr>
            <a:r>
              <a:rPr lang="ru-RU" altLang="uk-UA" sz="3200" b="1" i="1" dirty="0">
                <a:effectLst>
                  <a:glow rad="15494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Вшанування пам'яті</a:t>
            </a:r>
            <a:r>
              <a:rPr lang="ru-RU" altLang="uk-UA" sz="3200" b="1" dirty="0">
                <a:effectLst>
                  <a:glow rad="15494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 </a:t>
            </a:r>
          </a:p>
        </p:txBody>
      </p:sp>
      <p:pic>
        <p:nvPicPr>
          <p:cNvPr id="2050" name="Picture 2" descr="http://www.pisni.org.ua/files/064/015997_ivan_bahryany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4614" y="1167046"/>
            <a:ext cx="3312368" cy="51250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500966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491880" y="260648"/>
            <a:ext cx="228620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altLang="uk-UA" sz="3200" i="1" dirty="0">
                <a:effectLst>
                  <a:glow rad="1206500">
                    <a:schemeClr val="accent5">
                      <a:lumMod val="60000"/>
                      <a:lumOff val="40000"/>
                    </a:schemeClr>
                  </a:glow>
                </a:effectLst>
              </a:rPr>
              <a:t>Дитинство</a:t>
            </a:r>
            <a:endParaRPr lang="uk-UA" sz="3200" i="1" dirty="0">
              <a:effectLst>
                <a:glow rad="1206500">
                  <a:schemeClr val="accent5">
                    <a:lumMod val="60000"/>
                    <a:lumOff val="40000"/>
                  </a:schemeClr>
                </a:glo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88860" y="878393"/>
            <a:ext cx="5616624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uk-UA" altLang="uk-UA" sz="2000" b="1" i="1" dirty="0">
                <a:effectLst>
                  <a:glow rad="3048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Іван Павлович Багряний</a:t>
            </a:r>
            <a:r>
              <a:rPr lang="uk-UA" altLang="uk-UA" sz="2000" i="1" dirty="0">
                <a:effectLst>
                  <a:glow rad="3048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(справжнє прізвище: </a:t>
            </a:r>
            <a:r>
              <a:rPr lang="uk-UA" altLang="uk-UA" sz="2000" b="1" i="1" dirty="0" err="1">
                <a:effectLst>
                  <a:glow rad="3048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Лозов'ягін</a:t>
            </a:r>
            <a:r>
              <a:rPr lang="uk-UA" altLang="uk-UA" sz="2000" i="1" dirty="0">
                <a:effectLst>
                  <a:glow rad="3048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) народився 2 жовтня 1907 року в місті Охтирка в сім'ї муляра Павла Петровича </a:t>
            </a:r>
            <a:r>
              <a:rPr lang="uk-UA" altLang="uk-UA" sz="2000" i="1" dirty="0" err="1">
                <a:effectLst>
                  <a:glow rad="3048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Лозов'ягіна</a:t>
            </a:r>
            <a:r>
              <a:rPr lang="uk-UA" altLang="uk-UA" sz="2000" i="1" dirty="0">
                <a:effectLst>
                  <a:glow rad="3048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. Мати майбутнього письменника — Євдокія Іванівна Кривуша — походила із заможного селянського роду із села </a:t>
            </a:r>
            <a:r>
              <a:rPr lang="uk-UA" altLang="uk-UA" sz="2000" i="1" dirty="0" err="1">
                <a:effectLst>
                  <a:glow rad="3048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Куземин</a:t>
            </a:r>
            <a:r>
              <a:rPr lang="uk-UA" altLang="uk-UA" sz="2000" i="1" dirty="0">
                <a:effectLst>
                  <a:glow rad="3048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біля Охтирки. В сім'ї, крім Івана, виховувалися також син Федір і дочка Єлизавета.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078297" y="3717032"/>
            <a:ext cx="687625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uk-UA" altLang="uk-UA" b="1" i="1" dirty="0">
                <a:effectLst>
                  <a:glow rad="330200">
                    <a:schemeClr val="bg2">
                      <a:lumMod val="75000"/>
                      <a:alpha val="40000"/>
                    </a:schemeClr>
                  </a:glow>
                </a:effectLst>
                <a:latin typeface="Comic Sans MS" pitchFamily="66" charset="0"/>
              </a:rPr>
              <a:t>Шестирічним хлоп'ям Іван почав навчатися в церковнопарафіяльній школі, потім закінчив в Охтирці вищу початкову школу. 1920 року хлопець вступив до технічної школи слюсарного ремесла, потім — до </a:t>
            </a:r>
            <a:r>
              <a:rPr lang="uk-UA" altLang="uk-UA" b="1" i="1" dirty="0" err="1">
                <a:effectLst>
                  <a:glow rad="330200">
                    <a:schemeClr val="bg2">
                      <a:lumMod val="75000"/>
                      <a:alpha val="40000"/>
                    </a:schemeClr>
                  </a:glow>
                </a:effectLst>
                <a:latin typeface="Comic Sans MS" pitchFamily="66" charset="0"/>
              </a:rPr>
              <a:t>Краснопільської</a:t>
            </a:r>
            <a:r>
              <a:rPr lang="uk-UA" altLang="uk-UA" b="1" i="1" dirty="0">
                <a:effectLst>
                  <a:glow rad="330200">
                    <a:schemeClr val="bg2">
                      <a:lumMod val="75000"/>
                      <a:alpha val="40000"/>
                    </a:schemeClr>
                  </a:glow>
                </a:effectLst>
                <a:latin typeface="Comic Sans MS" pitchFamily="66" charset="0"/>
              </a:rPr>
              <a:t> школи художньо-керамічного профілю. Молоді роки пройшли у Криму, на Кубані, у Києві, </a:t>
            </a:r>
            <a:r>
              <a:rPr lang="uk-UA" altLang="uk-UA" b="1" i="1" dirty="0" err="1">
                <a:effectLst>
                  <a:glow rad="330200">
                    <a:schemeClr val="bg2">
                      <a:lumMod val="75000"/>
                      <a:alpha val="40000"/>
                    </a:schemeClr>
                  </a:glow>
                </a:effectLst>
                <a:latin typeface="Comic Sans MS" pitchFamily="66" charset="0"/>
              </a:rPr>
              <a:t>Кам</a:t>
            </a:r>
            <a:r>
              <a:rPr lang="en-US" altLang="uk-UA" b="1" i="1" dirty="0">
                <a:effectLst>
                  <a:glow rad="330200">
                    <a:schemeClr val="bg2">
                      <a:lumMod val="75000"/>
                      <a:alpha val="40000"/>
                    </a:schemeClr>
                  </a:glow>
                </a:effectLst>
                <a:latin typeface="Comic Sans MS" pitchFamily="66" charset="0"/>
              </a:rPr>
              <a:t>’</a:t>
            </a:r>
            <a:r>
              <a:rPr lang="uk-UA" altLang="uk-UA" b="1" i="1" dirty="0" err="1">
                <a:effectLst>
                  <a:glow rad="330200">
                    <a:schemeClr val="bg2">
                      <a:lumMod val="75000"/>
                      <a:alpha val="40000"/>
                    </a:schemeClr>
                  </a:glow>
                </a:effectLst>
                <a:latin typeface="Comic Sans MS" pitchFamily="66" charset="0"/>
              </a:rPr>
              <a:t>янці-Подільському</a:t>
            </a:r>
            <a:r>
              <a:rPr lang="uk-UA" altLang="uk-UA" b="1" i="1" dirty="0">
                <a:effectLst>
                  <a:glow rad="330200">
                    <a:schemeClr val="bg2">
                      <a:lumMod val="75000"/>
                      <a:alpha val="40000"/>
                    </a:schemeClr>
                  </a:glow>
                </a:effectLst>
                <a:latin typeface="Comic Sans MS" pitchFamily="66" charset="0"/>
              </a:rPr>
              <a:t>. В 1926 р. Іван </a:t>
            </a:r>
            <a:r>
              <a:rPr lang="uk-UA" altLang="uk-UA" b="1" i="1" dirty="0" err="1">
                <a:effectLst>
                  <a:glow rad="330200">
                    <a:schemeClr val="bg2">
                      <a:lumMod val="75000"/>
                      <a:alpha val="40000"/>
                    </a:schemeClr>
                  </a:glow>
                </a:effectLst>
                <a:latin typeface="Comic Sans MS" pitchFamily="66" charset="0"/>
              </a:rPr>
              <a:t>Лозов</a:t>
            </a:r>
            <a:r>
              <a:rPr lang="en-US" altLang="uk-UA" b="1" i="1" dirty="0">
                <a:effectLst>
                  <a:glow rad="330200">
                    <a:schemeClr val="bg2">
                      <a:lumMod val="75000"/>
                      <a:alpha val="40000"/>
                    </a:schemeClr>
                  </a:glow>
                </a:effectLst>
                <a:latin typeface="Comic Sans MS" pitchFamily="66" charset="0"/>
              </a:rPr>
              <a:t>’</a:t>
            </a:r>
            <a:r>
              <a:rPr lang="uk-UA" altLang="uk-UA" b="1" i="1" dirty="0" err="1">
                <a:effectLst>
                  <a:glow rad="330200">
                    <a:schemeClr val="bg2">
                      <a:lumMod val="75000"/>
                      <a:alpha val="40000"/>
                    </a:schemeClr>
                  </a:glow>
                </a:effectLst>
                <a:latin typeface="Comic Sans MS" pitchFamily="66" charset="0"/>
              </a:rPr>
              <a:t>ягін</a:t>
            </a:r>
            <a:r>
              <a:rPr lang="uk-UA" altLang="uk-UA" b="1" i="1" dirty="0">
                <a:effectLst>
                  <a:glow rad="330200">
                    <a:schemeClr val="bg2">
                      <a:lumMod val="75000"/>
                      <a:alpha val="40000"/>
                    </a:schemeClr>
                  </a:glow>
                </a:effectLst>
                <a:latin typeface="Comic Sans MS" pitchFamily="66" charset="0"/>
              </a:rPr>
              <a:t> вступив до Київського художнього інституту, по </a:t>
            </a:r>
            <a:r>
              <a:rPr lang="uk-UA" altLang="uk-UA" b="1" i="1" dirty="0" err="1">
                <a:effectLst>
                  <a:glow rad="330200">
                    <a:schemeClr val="bg2">
                      <a:lumMod val="75000"/>
                      <a:alpha val="40000"/>
                    </a:schemeClr>
                  </a:glow>
                </a:effectLst>
                <a:latin typeface="Comic Sans MS" pitchFamily="66" charset="0"/>
              </a:rPr>
              <a:t>закін-ченні</a:t>
            </a:r>
            <a:r>
              <a:rPr lang="uk-UA" altLang="uk-UA" b="1" i="1" dirty="0">
                <a:effectLst>
                  <a:glow rad="330200">
                    <a:schemeClr val="bg2">
                      <a:lumMod val="75000"/>
                      <a:alpha val="40000"/>
                    </a:schemeClr>
                  </a:glow>
                </a:effectLst>
                <a:latin typeface="Comic Sans MS" pitchFamily="66" charset="0"/>
              </a:rPr>
              <a:t> якого не отримав диплом як </a:t>
            </a:r>
            <a:r>
              <a:rPr lang="en-US" altLang="uk-UA" b="1" i="1" dirty="0">
                <a:effectLst>
                  <a:glow rad="330200">
                    <a:schemeClr val="bg2">
                      <a:lumMod val="75000"/>
                      <a:alpha val="40000"/>
                    </a:schemeClr>
                  </a:glow>
                </a:effectLst>
                <a:latin typeface="Comic Sans MS" pitchFamily="66" charset="0"/>
              </a:rPr>
              <a:t>“</a:t>
            </a:r>
            <a:r>
              <a:rPr lang="uk-UA" altLang="uk-UA" b="1" i="1" dirty="0">
                <a:effectLst>
                  <a:glow rad="330200">
                    <a:schemeClr val="bg2">
                      <a:lumMod val="75000"/>
                      <a:alpha val="40000"/>
                    </a:schemeClr>
                  </a:glow>
                </a:effectLst>
                <a:latin typeface="Comic Sans MS" pitchFamily="66" charset="0"/>
              </a:rPr>
              <a:t>політично </a:t>
            </a:r>
            <a:r>
              <a:rPr lang="uk-UA" altLang="uk-UA" b="1" i="1" dirty="0" err="1">
                <a:effectLst>
                  <a:glow rad="330200">
                    <a:schemeClr val="bg2">
                      <a:lumMod val="75000"/>
                      <a:alpha val="40000"/>
                    </a:schemeClr>
                  </a:glow>
                </a:effectLst>
                <a:latin typeface="Comic Sans MS" pitchFamily="66" charset="0"/>
              </a:rPr>
              <a:t>неблагодійний</a:t>
            </a:r>
            <a:r>
              <a:rPr lang="en-US" altLang="uk-UA" b="1" i="1" dirty="0">
                <a:effectLst>
                  <a:glow rad="330200">
                    <a:schemeClr val="bg2">
                      <a:lumMod val="75000"/>
                      <a:alpha val="40000"/>
                    </a:schemeClr>
                  </a:glow>
                </a:effectLst>
                <a:latin typeface="Comic Sans MS" pitchFamily="66" charset="0"/>
              </a:rPr>
              <a:t>”</a:t>
            </a:r>
            <a:r>
              <a:rPr lang="uk-UA" altLang="uk-UA" b="1" i="1" dirty="0">
                <a:effectLst>
                  <a:glow rad="330200">
                    <a:schemeClr val="bg2">
                      <a:lumMod val="75000"/>
                      <a:alpha val="40000"/>
                    </a:schemeClr>
                  </a:glow>
                </a:effectLst>
                <a:latin typeface="Comic Sans MS" pitchFamily="66" charset="0"/>
              </a:rPr>
              <a:t>. </a:t>
            </a:r>
          </a:p>
        </p:txBody>
      </p:sp>
      <p:pic>
        <p:nvPicPr>
          <p:cNvPr id="5" name="Picture 14" descr="Файл:Багряний Іван Павлович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44208" y="214564"/>
            <a:ext cx="2304255" cy="350246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4129400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332656"/>
            <a:ext cx="4572000" cy="624786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000" dirty="0">
                <a:effectLst>
                  <a:glow rad="4191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У </a:t>
            </a:r>
            <a:r>
              <a:rPr lang="ru-RU" sz="2000" dirty="0" err="1">
                <a:effectLst>
                  <a:glow rad="4191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кожної</a:t>
            </a:r>
            <a:r>
              <a:rPr lang="ru-RU" sz="2000" dirty="0">
                <a:effectLst>
                  <a:glow rad="4191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2000" dirty="0" err="1">
                <a:effectLst>
                  <a:glow rad="4191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людини</a:t>
            </a:r>
            <a:r>
              <a:rPr lang="ru-RU" sz="2000" dirty="0">
                <a:effectLst>
                  <a:glow rad="4191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 є </a:t>
            </a:r>
            <a:r>
              <a:rPr lang="ru-RU" sz="2000" dirty="0" err="1">
                <a:effectLst>
                  <a:glow rad="4191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така</a:t>
            </a:r>
            <a:r>
              <a:rPr lang="ru-RU" sz="2000" dirty="0">
                <a:effectLst>
                  <a:glow rad="4191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2000" dirty="0" err="1">
                <a:effectLst>
                  <a:glow rad="4191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подія</a:t>
            </a:r>
            <a:r>
              <a:rPr lang="ru-RU" sz="2000" dirty="0">
                <a:effectLst>
                  <a:glow rad="4191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, </a:t>
            </a:r>
            <a:r>
              <a:rPr lang="ru-RU" sz="2000" dirty="0" err="1">
                <a:effectLst>
                  <a:glow rad="4191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котра</a:t>
            </a:r>
            <a:r>
              <a:rPr lang="ru-RU" sz="2000" dirty="0">
                <a:effectLst>
                  <a:glow rad="4191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2000" dirty="0" err="1">
                <a:effectLst>
                  <a:glow rad="4191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залишає</a:t>
            </a:r>
            <a:r>
              <a:rPr lang="ru-RU" sz="2000" dirty="0">
                <a:effectLst>
                  <a:glow rad="4191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2000" dirty="0" err="1">
                <a:effectLst>
                  <a:glow rad="4191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відбиток</a:t>
            </a:r>
            <a:r>
              <a:rPr lang="ru-RU" sz="2000" dirty="0">
                <a:effectLst>
                  <a:glow rad="4191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 на все </a:t>
            </a:r>
            <a:r>
              <a:rPr lang="ru-RU" sz="2000" dirty="0" err="1">
                <a:effectLst>
                  <a:glow rad="4191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життя</a:t>
            </a:r>
            <a:r>
              <a:rPr lang="ru-RU" sz="2000" dirty="0">
                <a:effectLst>
                  <a:glow rad="4191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 і </a:t>
            </a:r>
            <a:r>
              <a:rPr lang="ru-RU" sz="2000" dirty="0" err="1">
                <a:effectLst>
                  <a:glow rad="4191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обумовлює</a:t>
            </a:r>
            <a:r>
              <a:rPr lang="ru-RU" sz="2000" dirty="0">
                <a:effectLst>
                  <a:glow rad="4191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2000" dirty="0" err="1">
                <a:effectLst>
                  <a:glow rad="4191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подальші</a:t>
            </a:r>
            <a:r>
              <a:rPr lang="ru-RU" sz="2000" dirty="0">
                <a:effectLst>
                  <a:glow rad="4191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2000" dirty="0" err="1">
                <a:effectLst>
                  <a:glow rad="4191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вчинки</a:t>
            </a:r>
            <a:r>
              <a:rPr lang="ru-RU" sz="2000" dirty="0">
                <a:effectLst>
                  <a:glow rad="4191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. </a:t>
            </a:r>
            <a:r>
              <a:rPr lang="ru-RU" sz="2000" dirty="0" err="1">
                <a:effectLst>
                  <a:glow rad="4191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Була</a:t>
            </a:r>
            <a:r>
              <a:rPr lang="ru-RU" sz="2000" dirty="0">
                <a:effectLst>
                  <a:glow rad="4191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2000" dirty="0" err="1">
                <a:effectLst>
                  <a:glow rad="4191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така</a:t>
            </a:r>
            <a:r>
              <a:rPr lang="ru-RU" sz="2000" dirty="0">
                <a:effectLst>
                  <a:glow rad="4191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2000" dirty="0" err="1">
                <a:effectLst>
                  <a:glow rad="4191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подія</a:t>
            </a:r>
            <a:r>
              <a:rPr lang="ru-RU" sz="2000" dirty="0">
                <a:effectLst>
                  <a:glow rad="4191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 і в </a:t>
            </a:r>
            <a:r>
              <a:rPr lang="ru-RU" sz="2000" dirty="0" err="1">
                <a:effectLst>
                  <a:glow rad="4191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житті</a:t>
            </a:r>
            <a:r>
              <a:rPr lang="ru-RU" sz="2000" dirty="0">
                <a:effectLst>
                  <a:glow rad="4191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2000" dirty="0" err="1">
                <a:effectLst>
                  <a:glow rad="4191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Івана</a:t>
            </a:r>
            <a:r>
              <a:rPr lang="ru-RU" sz="2000" dirty="0">
                <a:effectLst>
                  <a:glow rad="4191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 Багряного, про </a:t>
            </a:r>
            <a:r>
              <a:rPr lang="ru-RU" sz="2000" dirty="0" err="1">
                <a:effectLst>
                  <a:glow rad="4191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що</a:t>
            </a:r>
            <a:r>
              <a:rPr lang="ru-RU" sz="2000" dirty="0">
                <a:effectLst>
                  <a:glow rad="4191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2000" dirty="0" err="1">
                <a:effectLst>
                  <a:glow rad="4191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він</a:t>
            </a:r>
            <a:r>
              <a:rPr lang="ru-RU" sz="2000" dirty="0">
                <a:effectLst>
                  <a:glow rad="4191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2000" dirty="0" err="1">
                <a:effectLst>
                  <a:glow rad="4191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згадує</a:t>
            </a:r>
            <a:r>
              <a:rPr lang="ru-RU" sz="2000" dirty="0">
                <a:effectLst>
                  <a:glow rad="4191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 в </a:t>
            </a:r>
            <a:r>
              <a:rPr lang="ru-RU" sz="2000" dirty="0" err="1">
                <a:effectLst>
                  <a:glow rad="4191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памфлеті</a:t>
            </a:r>
            <a:r>
              <a:rPr lang="ru-RU" sz="2000" dirty="0">
                <a:effectLst>
                  <a:glow rad="4191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 “</a:t>
            </a:r>
            <a:r>
              <a:rPr lang="ru-RU" sz="2000" dirty="0" err="1">
                <a:effectLst>
                  <a:glow rad="4191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Чому</a:t>
            </a:r>
            <a:r>
              <a:rPr lang="ru-RU" sz="2000" dirty="0">
                <a:effectLst>
                  <a:glow rad="4191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 я не хочу </a:t>
            </a:r>
            <a:r>
              <a:rPr lang="ru-RU" sz="2000" dirty="0" err="1">
                <a:effectLst>
                  <a:glow rad="4191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вертати</a:t>
            </a:r>
            <a:r>
              <a:rPr lang="ru-RU" sz="2000" dirty="0">
                <a:effectLst>
                  <a:glow rad="4191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 на “</a:t>
            </a:r>
            <a:r>
              <a:rPr lang="ru-RU" sz="2000" dirty="0" err="1">
                <a:effectLst>
                  <a:glow rad="4191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родіну</a:t>
            </a:r>
            <a:r>
              <a:rPr lang="ru-RU" sz="2000" dirty="0">
                <a:effectLst>
                  <a:glow rad="4191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?”: “Я </a:t>
            </a:r>
            <a:r>
              <a:rPr lang="ru-RU" sz="2000" dirty="0" err="1">
                <a:effectLst>
                  <a:glow rad="4191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був</a:t>
            </a:r>
            <a:r>
              <a:rPr lang="ru-RU" sz="2000" dirty="0">
                <a:effectLst>
                  <a:glow rad="4191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2000" dirty="0" err="1">
                <a:effectLst>
                  <a:glow rad="4191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ще</a:t>
            </a:r>
            <a:r>
              <a:rPr lang="ru-RU" sz="2000" dirty="0">
                <a:effectLst>
                  <a:glow rad="4191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 маленьким... хлопцем як </a:t>
            </a:r>
            <a:r>
              <a:rPr lang="ru-RU" sz="2000" dirty="0">
                <a:effectLst>
                  <a:glow rad="4191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більшовизм</a:t>
            </a:r>
            <a:r>
              <a:rPr lang="ru-RU" sz="2000" dirty="0">
                <a:effectLst>
                  <a:glow rad="4191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2000" dirty="0">
                <a:effectLst>
                  <a:glow rad="4191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вдерся</a:t>
            </a:r>
            <a:r>
              <a:rPr lang="ru-RU" sz="2000" dirty="0">
                <a:effectLst>
                  <a:glow rad="4191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 в мою </a:t>
            </a:r>
            <a:r>
              <a:rPr lang="ru-RU" sz="2000" dirty="0">
                <a:effectLst>
                  <a:glow rad="4191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свідомість</a:t>
            </a:r>
            <a:r>
              <a:rPr lang="ru-RU" sz="2000" dirty="0">
                <a:effectLst>
                  <a:glow rad="4191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2000" dirty="0" smtClean="0">
                <a:effectLst>
                  <a:glow rad="4191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кровавим </a:t>
            </a:r>
            <a:r>
              <a:rPr lang="ru-RU" sz="2000" dirty="0">
                <a:effectLst>
                  <a:glow rad="4191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кошмаром, </a:t>
            </a:r>
            <a:r>
              <a:rPr lang="ru-RU" sz="2000" dirty="0" err="1">
                <a:effectLst>
                  <a:glow rad="4191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виступаючи</a:t>
            </a:r>
            <a:r>
              <a:rPr lang="ru-RU" sz="2000" dirty="0">
                <a:effectLst>
                  <a:glow rad="4191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 як кат </a:t>
            </a:r>
            <a:r>
              <a:rPr lang="ru-RU" sz="2000" dirty="0" err="1">
                <a:effectLst>
                  <a:glow rad="4191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мого</a:t>
            </a:r>
            <a:r>
              <a:rPr lang="ru-RU" sz="2000" dirty="0">
                <a:effectLst>
                  <a:glow rad="4191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 народу. </a:t>
            </a:r>
            <a:r>
              <a:rPr lang="ru-RU" sz="2000" dirty="0" err="1">
                <a:effectLst>
                  <a:glow rad="4191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Це</a:t>
            </a:r>
            <a:r>
              <a:rPr lang="ru-RU" sz="2000" dirty="0">
                <a:effectLst>
                  <a:glow rad="4191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2000" dirty="0" err="1">
                <a:effectLst>
                  <a:glow rad="4191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було</a:t>
            </a:r>
            <a:r>
              <a:rPr lang="ru-RU" sz="2000" dirty="0">
                <a:effectLst>
                  <a:glow rad="4191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 в 1920 </a:t>
            </a:r>
            <a:r>
              <a:rPr lang="ru-RU" sz="2000" dirty="0" err="1">
                <a:effectLst>
                  <a:glow rad="4191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році</a:t>
            </a:r>
            <a:r>
              <a:rPr lang="ru-RU" sz="2000" dirty="0">
                <a:effectLst>
                  <a:glow rad="4191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. Я жив </a:t>
            </a:r>
            <a:r>
              <a:rPr lang="ru-RU" sz="2000" dirty="0" err="1">
                <a:effectLst>
                  <a:glow rad="4191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тоді</a:t>
            </a:r>
            <a:r>
              <a:rPr lang="ru-RU" sz="2000" dirty="0">
                <a:effectLst>
                  <a:glow rad="4191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 в </a:t>
            </a:r>
            <a:r>
              <a:rPr lang="ru-RU" sz="2000" dirty="0" err="1">
                <a:effectLst>
                  <a:glow rad="4191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дідуся</a:t>
            </a:r>
            <a:r>
              <a:rPr lang="ru-RU" sz="2000" dirty="0">
                <a:effectLst>
                  <a:glow rad="4191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 на </a:t>
            </a:r>
            <a:r>
              <a:rPr lang="ru-RU" sz="2000" dirty="0" err="1">
                <a:effectLst>
                  <a:glow rad="4191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селі</a:t>
            </a:r>
            <a:r>
              <a:rPr lang="ru-RU" sz="2000" dirty="0">
                <a:effectLst>
                  <a:glow rad="4191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,  на </a:t>
            </a:r>
            <a:r>
              <a:rPr lang="ru-RU" sz="2000" dirty="0" err="1">
                <a:effectLst>
                  <a:glow rad="4191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пасіці</a:t>
            </a:r>
            <a:r>
              <a:rPr lang="ru-RU" sz="2000" dirty="0">
                <a:effectLst>
                  <a:glow rad="4191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. </a:t>
            </a:r>
            <a:r>
              <a:rPr lang="ru-RU" sz="2000" dirty="0" err="1">
                <a:effectLst>
                  <a:glow rad="4191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Дідусь</a:t>
            </a:r>
            <a:r>
              <a:rPr lang="ru-RU" sz="2000" dirty="0">
                <a:effectLst>
                  <a:glow rad="4191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2000" dirty="0" err="1">
                <a:effectLst>
                  <a:glow rad="4191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мав</a:t>
            </a:r>
            <a:r>
              <a:rPr lang="ru-RU" sz="2000" dirty="0">
                <a:effectLst>
                  <a:glow rad="4191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 92 роки і </a:t>
            </a:r>
            <a:r>
              <a:rPr lang="ru-RU" sz="2000" dirty="0" err="1">
                <a:effectLst>
                  <a:glow rad="4191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був</a:t>
            </a:r>
            <a:r>
              <a:rPr lang="ru-RU" sz="2000" dirty="0">
                <a:effectLst>
                  <a:glow rad="4191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 однорукий </a:t>
            </a:r>
            <a:r>
              <a:rPr lang="ru-RU" sz="2000" dirty="0" err="1">
                <a:effectLst>
                  <a:glow rad="4191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каліка</a:t>
            </a:r>
            <a:r>
              <a:rPr lang="ru-RU" sz="2000" dirty="0">
                <a:effectLst>
                  <a:glow rad="4191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, але </a:t>
            </a:r>
            <a:r>
              <a:rPr lang="ru-RU" sz="2000" dirty="0" err="1">
                <a:effectLst>
                  <a:glow rad="4191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трудився</a:t>
            </a:r>
            <a:r>
              <a:rPr lang="ru-RU" sz="2000" dirty="0">
                <a:effectLst>
                  <a:glow rad="4191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 на </a:t>
            </a:r>
            <a:r>
              <a:rPr lang="ru-RU" sz="2000" dirty="0" err="1">
                <a:effectLst>
                  <a:glow rad="4191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пасіці</a:t>
            </a:r>
            <a:r>
              <a:rPr lang="ru-RU" sz="2000" dirty="0">
                <a:effectLst>
                  <a:glow rad="4191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, </a:t>
            </a:r>
            <a:r>
              <a:rPr lang="ru-RU" sz="2000" dirty="0" err="1">
                <a:effectLst>
                  <a:glow rad="4191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доглядаючи</a:t>
            </a:r>
            <a:r>
              <a:rPr lang="ru-RU" sz="2000" dirty="0">
                <a:effectLst>
                  <a:glow rad="4191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2000" dirty="0" err="1">
                <a:effectLst>
                  <a:glow rad="4191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її</a:t>
            </a:r>
            <a:r>
              <a:rPr lang="ru-RU" sz="2000" dirty="0">
                <a:effectLst>
                  <a:glow rad="4191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. </a:t>
            </a:r>
            <a:r>
              <a:rPr lang="ru-RU" sz="2000" dirty="0" err="1">
                <a:effectLst>
                  <a:glow rad="4191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Він</a:t>
            </a:r>
            <a:r>
              <a:rPr lang="ru-RU" sz="2000" dirty="0">
                <a:effectLst>
                  <a:glow rad="4191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2000" dirty="0" err="1">
                <a:effectLst>
                  <a:glow rad="4191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нагадував</a:t>
            </a:r>
            <a:r>
              <a:rPr lang="ru-RU" sz="2000" dirty="0">
                <a:effectLst>
                  <a:glow rad="4191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2000" dirty="0" err="1">
                <a:effectLst>
                  <a:glow rad="4191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мені</a:t>
            </a:r>
            <a:r>
              <a:rPr lang="ru-RU" sz="2000" dirty="0">
                <a:effectLst>
                  <a:glow rad="4191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 святого </a:t>
            </a:r>
            <a:r>
              <a:rPr lang="ru-RU" sz="2000" dirty="0" err="1">
                <a:effectLst>
                  <a:glow rad="4191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Зосіму</a:t>
            </a:r>
            <a:r>
              <a:rPr lang="ru-RU" sz="2000" dirty="0">
                <a:effectLst>
                  <a:glow rad="4191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 і </a:t>
            </a:r>
            <a:r>
              <a:rPr lang="ru-RU" sz="2000" dirty="0" err="1">
                <a:effectLst>
                  <a:glow rad="4191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Савватія</a:t>
            </a:r>
            <a:r>
              <a:rPr lang="ru-RU" sz="2000" dirty="0">
                <a:effectLst>
                  <a:glow rad="4191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, </a:t>
            </a:r>
            <a:r>
              <a:rPr lang="ru-RU" sz="2000" dirty="0" err="1">
                <a:effectLst>
                  <a:glow rad="4191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що</a:t>
            </a:r>
            <a:r>
              <a:rPr lang="ru-RU" sz="2000" dirty="0">
                <a:effectLst>
                  <a:glow rad="4191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2000" dirty="0" err="1">
                <a:effectLst>
                  <a:glow rad="4191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були</a:t>
            </a:r>
            <a:r>
              <a:rPr lang="ru-RU" sz="2000" dirty="0">
                <a:effectLst>
                  <a:glow rad="4191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2000" dirty="0" err="1">
                <a:effectLst>
                  <a:glow rad="4191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намальовані</a:t>
            </a:r>
            <a:r>
              <a:rPr lang="ru-RU" sz="2000" dirty="0">
                <a:effectLst>
                  <a:glow rad="4191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 на образку, </a:t>
            </a:r>
            <a:r>
              <a:rPr lang="ru-RU" sz="2000" dirty="0" err="1">
                <a:effectLst>
                  <a:glow rad="4191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який</a:t>
            </a:r>
            <a:r>
              <a:rPr lang="ru-RU" sz="2000" dirty="0">
                <a:effectLst>
                  <a:glow rad="4191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2000" dirty="0" err="1">
                <a:effectLst>
                  <a:glow rad="4191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висів</a:t>
            </a:r>
            <a:r>
              <a:rPr lang="ru-RU" sz="2000" dirty="0">
                <a:effectLst>
                  <a:glow rad="4191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2000" dirty="0" err="1">
                <a:effectLst>
                  <a:glow rad="4191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під</a:t>
            </a:r>
            <a:r>
              <a:rPr lang="ru-RU" sz="2000" dirty="0">
                <a:effectLst>
                  <a:glow rad="4191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 старою липою </a:t>
            </a:r>
            <a:r>
              <a:rPr lang="ru-RU" sz="2000" dirty="0" err="1">
                <a:effectLst>
                  <a:glow rad="4191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посеред</a:t>
            </a:r>
            <a:r>
              <a:rPr lang="ru-RU" sz="2000" dirty="0">
                <a:effectLst>
                  <a:glow rad="4191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2000" dirty="0" err="1">
                <a:effectLst>
                  <a:glow rad="4191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пасіки</a:t>
            </a:r>
            <a:r>
              <a:rPr lang="ru-RU" sz="2000" dirty="0">
                <a:effectLst>
                  <a:glow rad="4191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.</a:t>
            </a:r>
          </a:p>
        </p:txBody>
      </p:sp>
      <p:pic>
        <p:nvPicPr>
          <p:cNvPr id="3" name="Рисунок 2" descr="bag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35383" y="512220"/>
            <a:ext cx="3923928" cy="5888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96463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404664"/>
            <a:ext cx="4572000" cy="480131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uk-UA" dirty="0">
                <a:effectLst>
                  <a:glow rad="3810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Аж ось одного дня  над вечір прийшли якісь озброєні люди, що говорили на чужій мові і на моїх очах та на очах інших дідових онуків, під наш несамовитий вереск замордували діда, а з ним й одного сина (а мого дядька). Вони довго штрикали їх штиками і щось допитували, стріляли в </a:t>
            </a:r>
            <a:r>
              <a:rPr lang="uk-UA" dirty="0" err="1">
                <a:effectLst>
                  <a:glow rad="3810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скрівавлені</a:t>
            </a:r>
            <a:r>
              <a:rPr lang="uk-UA" dirty="0">
                <a:effectLst>
                  <a:glow rad="3810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 тіла з пістолів і щось </a:t>
            </a:r>
            <a:r>
              <a:rPr lang="uk-UA" dirty="0" err="1">
                <a:effectLst>
                  <a:glow rad="3810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реготались</a:t>
            </a:r>
            <a:r>
              <a:rPr lang="uk-UA" dirty="0">
                <a:effectLst>
                  <a:glow rad="3810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… Вони всі гидко лаялись. Під старою липою посеред пасіки, коло ікони святих </a:t>
            </a:r>
            <a:r>
              <a:rPr lang="uk-UA" dirty="0" err="1">
                <a:effectLst>
                  <a:glow rad="3810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Зосіма</a:t>
            </a:r>
            <a:r>
              <a:rPr lang="uk-UA" dirty="0">
                <a:effectLst>
                  <a:glow rad="3810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 і </a:t>
            </a:r>
            <a:r>
              <a:rPr lang="uk-UA" dirty="0" err="1">
                <a:effectLst>
                  <a:glow rad="3810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Савватія</a:t>
            </a:r>
            <a:r>
              <a:rPr lang="uk-UA" dirty="0">
                <a:effectLst>
                  <a:glow rad="3810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 все було забризкане кров</a:t>
            </a:r>
            <a:r>
              <a:rPr lang="ru-RU" dirty="0">
                <a:effectLst>
                  <a:glow rad="3810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’</a:t>
            </a:r>
            <a:r>
              <a:rPr lang="uk-UA" dirty="0">
                <a:effectLst>
                  <a:glow rad="3810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ю. Кров все життя стоятиме в мене в очах”</a:t>
            </a:r>
            <a:r>
              <a:rPr lang="ru-RU" dirty="0">
                <a:effectLst>
                  <a:glow rad="3810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 (</a:t>
            </a:r>
            <a:r>
              <a:rPr lang="ru-RU" dirty="0" err="1">
                <a:effectLst>
                  <a:glow rad="3810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Багряний</a:t>
            </a:r>
            <a:r>
              <a:rPr lang="ru-RU" dirty="0">
                <a:effectLst>
                  <a:glow rad="3810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 І. </a:t>
            </a:r>
            <a:r>
              <a:rPr lang="ru-RU" dirty="0" err="1">
                <a:effectLst>
                  <a:glow rad="3810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Чому</a:t>
            </a:r>
            <a:r>
              <a:rPr lang="ru-RU" dirty="0">
                <a:effectLst>
                  <a:glow rad="3810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 я не хочу </a:t>
            </a:r>
            <a:r>
              <a:rPr lang="ru-RU" dirty="0" err="1">
                <a:effectLst>
                  <a:glow rad="3810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вертати</a:t>
            </a:r>
            <a:r>
              <a:rPr lang="ru-RU" dirty="0">
                <a:effectLst>
                  <a:glow rad="3810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 на “</a:t>
            </a:r>
            <a:r>
              <a:rPr lang="uk-UA" dirty="0" err="1">
                <a:effectLst>
                  <a:glow rad="3810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родіну</a:t>
            </a:r>
            <a:r>
              <a:rPr lang="ru-RU" dirty="0">
                <a:effectLst>
                  <a:glow rad="3810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”? /</a:t>
            </a:r>
            <a:r>
              <a:rPr lang="ru-RU" dirty="0" err="1">
                <a:effectLst>
                  <a:glow rad="3810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І.Багряний</a:t>
            </a:r>
            <a:r>
              <a:rPr lang="uk-UA" dirty="0">
                <a:effectLst>
                  <a:glow rad="3810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. – Лондон, 1946. – С. 7, 8</a:t>
            </a:r>
            <a:r>
              <a:rPr lang="ru-RU" dirty="0">
                <a:effectLst>
                  <a:glow rad="3810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). </a:t>
            </a:r>
          </a:p>
        </p:txBody>
      </p:sp>
      <p:pic>
        <p:nvPicPr>
          <p:cNvPr id="3" name="Рисунок 2" descr="bag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48064" y="620688"/>
            <a:ext cx="3435531" cy="4846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7400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55776" y="188640"/>
            <a:ext cx="390844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uk-UA" sz="3200" i="1" u="sng" dirty="0">
                <a:effectLst>
                  <a:glow rad="1270000">
                    <a:schemeClr val="accent4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Початок творчості</a:t>
            </a:r>
            <a:endParaRPr lang="uk-UA" sz="3200" i="1" dirty="0">
              <a:effectLst>
                <a:glow rad="1270000">
                  <a:schemeClr val="accent4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38200" y="1124744"/>
            <a:ext cx="4572000" cy="4093428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uk-UA" altLang="uk-UA" sz="2000" b="1" i="1" dirty="0">
                <a:solidFill>
                  <a:schemeClr val="tx2">
                    <a:lumMod val="75000"/>
                    <a:lumOff val="25000"/>
                  </a:schemeClr>
                </a:solidFill>
                <a:latin typeface="Comic Sans MS" pitchFamily="66" charset="0"/>
              </a:rPr>
              <a:t>У двадцятирічному віці Іван Багряний почав друкувати оповідання й поетичні твори. У 1920-х роках видає низку поетичних творів: збірку віршів «До меж заказаних», поеми «Монголія» та «</a:t>
            </a:r>
            <a:r>
              <a:rPr lang="uk-UA" altLang="uk-UA" sz="2000" b="1" i="1" dirty="0" err="1">
                <a:solidFill>
                  <a:schemeClr val="tx2">
                    <a:lumMod val="75000"/>
                    <a:lumOff val="25000"/>
                  </a:schemeClr>
                </a:solidFill>
                <a:latin typeface="Comic Sans MS" pitchFamily="66" charset="0"/>
              </a:rPr>
              <a:t>Ave</a:t>
            </a:r>
            <a:r>
              <a:rPr lang="uk-UA" altLang="uk-UA" sz="2000" b="1" i="1" dirty="0">
                <a:solidFill>
                  <a:schemeClr val="tx2">
                    <a:lumMod val="75000"/>
                    <a:lumOff val="25000"/>
                  </a:schemeClr>
                </a:solidFill>
                <a:latin typeface="Comic Sans MS" pitchFamily="66" charset="0"/>
              </a:rPr>
              <a:t>, Марія» (невдовзі була заборонена цензурою і вилучена з книготоргівлі), п'єсу «Бузок» про графоманів.</a:t>
            </a:r>
          </a:p>
          <a:p>
            <a:pPr>
              <a:buFontTx/>
              <a:buNone/>
            </a:pPr>
            <a:r>
              <a:rPr lang="uk-UA" altLang="uk-UA" sz="2000" b="1" i="1" dirty="0">
                <a:solidFill>
                  <a:schemeClr val="tx2">
                    <a:lumMod val="75000"/>
                    <a:lumOff val="25000"/>
                  </a:schemeClr>
                </a:solidFill>
                <a:latin typeface="Comic Sans MS" pitchFamily="66" charset="0"/>
              </a:rPr>
              <a:t>	1930 року побачив світ </a:t>
            </a:r>
          </a:p>
          <a:p>
            <a:pPr>
              <a:buFontTx/>
              <a:buNone/>
            </a:pPr>
            <a:r>
              <a:rPr lang="uk-UA" altLang="uk-UA" sz="2000" b="1" i="1" dirty="0">
                <a:solidFill>
                  <a:schemeClr val="tx2">
                    <a:lumMod val="75000"/>
                    <a:lumOff val="25000"/>
                  </a:schemeClr>
                </a:solidFill>
                <a:latin typeface="Comic Sans MS" pitchFamily="66" charset="0"/>
              </a:rPr>
              <a:t>	роман у віршах «Скелька».</a:t>
            </a:r>
          </a:p>
        </p:txBody>
      </p:sp>
      <p:pic>
        <p:nvPicPr>
          <p:cNvPr id="5126" name="Picture 6" descr="http://korolenko.kharkov.com/images/Bag7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0200" y="1124744"/>
            <a:ext cx="2952328" cy="42500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8" name="Picture 8" descr="http://uk.two-books.net/img/a/32/45_1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3249771"/>
            <a:ext cx="2137012" cy="3312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Рисунок 7" descr="bag5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742491" y="3573016"/>
            <a:ext cx="2099721" cy="29891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22411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411760" y="260648"/>
            <a:ext cx="504978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800" b="1" i="1" u="sng" dirty="0">
                <a:solidFill>
                  <a:schemeClr val="accent5">
                    <a:lumMod val="50000"/>
                  </a:schemeClr>
                </a:solidFill>
                <a:effectLst>
                  <a:glow rad="698500">
                    <a:schemeClr val="accent2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В ув'язненні та на засланні</a:t>
            </a:r>
            <a:endParaRPr lang="uk-UA" sz="2800" dirty="0">
              <a:solidFill>
                <a:schemeClr val="accent5">
                  <a:lumMod val="50000"/>
                </a:schemeClr>
              </a:solidFill>
              <a:effectLst>
                <a:glow rad="698500">
                  <a:schemeClr val="accent2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283968" y="1052736"/>
            <a:ext cx="4572000" cy="5078313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txBody>
          <a:bodyPr>
            <a:spAutoFit/>
          </a:bodyPr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uk-UA" altLang="uk-UA" sz="2400" b="1" i="1" dirty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	16 квітня 1932 року його заарештували в Харкові й звинуватили «в проведенні </a:t>
            </a:r>
            <a:r>
              <a:rPr lang="uk-UA" altLang="uk-UA" sz="2400" b="1" i="1" dirty="0" err="1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контр-революційної</a:t>
            </a:r>
            <a:r>
              <a:rPr lang="uk-UA" altLang="uk-UA" sz="2400" b="1" i="1" dirty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 агітації» за допомогою його літературних творів. Багряний пробув 11 місяців у камері одиночного ув'язнення. А 25 жовтня 1932 року його звільнили з-під варти і на три роки відправили до </a:t>
            </a:r>
            <a:r>
              <a:rPr lang="uk-UA" altLang="uk-UA" sz="2400" b="1" i="1" dirty="0" err="1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спецпоселень</a:t>
            </a:r>
            <a:r>
              <a:rPr lang="uk-UA" altLang="uk-UA" sz="2400" b="1" i="1" dirty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 Далекого Сходу. </a:t>
            </a:r>
          </a:p>
        </p:txBody>
      </p:sp>
      <p:pic>
        <p:nvPicPr>
          <p:cNvPr id="4" name="Picture 6" descr="bag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95536" y="908185"/>
            <a:ext cx="2304256" cy="3810736"/>
          </a:xfrm>
          <a:prstGeom prst="rect">
            <a:avLst/>
          </a:prstGeom>
        </p:spPr>
      </p:pic>
      <p:pic>
        <p:nvPicPr>
          <p:cNvPr id="5" name="Picture 7" descr="pre116982749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835696" y="2836106"/>
            <a:ext cx="2292028" cy="3254415"/>
          </a:xfrm>
          <a:prstGeom prst="rect">
            <a:avLst/>
          </a:prstGeom>
          <a:gradFill rotWithShape="1">
            <a:gsLst>
              <a:gs pos="0">
                <a:schemeClr val="bg2">
                  <a:alpha val="64998"/>
                </a:schemeClr>
              </a:gs>
              <a:gs pos="100000">
                <a:srgbClr val="3B3B3B">
                  <a:alpha val="43999"/>
                </a:srgbClr>
              </a:gs>
            </a:gsLst>
            <a:lin ang="5400000" scaled="1"/>
          </a:gradFill>
          <a:ln w="76200">
            <a:solidFill>
              <a:schemeClr val="tx1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86030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116632"/>
            <a:ext cx="4572000" cy="2246769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uk-UA" altLang="uk-UA" sz="2000" b="1" i="1" dirty="0">
                <a:effectLst>
                  <a:glow rad="812800">
                    <a:schemeClr val="accent3">
                      <a:satMod val="175000"/>
                      <a:alpha val="40000"/>
                    </a:schemeClr>
                  </a:glow>
                </a:effectLst>
                <a:latin typeface="Comic Sans MS" pitchFamily="66" charset="0"/>
              </a:rPr>
              <a:t>Утеча на Україну та арешт у дорозі, Новий термін (3 роки) — тепер уже в таборі </a:t>
            </a:r>
            <a:r>
              <a:rPr lang="uk-UA" altLang="uk-UA" sz="2000" b="1" i="1" dirty="0" err="1">
                <a:effectLst>
                  <a:glow rad="812800">
                    <a:schemeClr val="accent3">
                      <a:satMod val="175000"/>
                      <a:alpha val="40000"/>
                    </a:schemeClr>
                  </a:glow>
                </a:effectLst>
                <a:latin typeface="Comic Sans MS" pitchFamily="66" charset="0"/>
              </a:rPr>
              <a:t>БАМТАБу</a:t>
            </a:r>
            <a:r>
              <a:rPr lang="uk-UA" altLang="uk-UA" sz="2000" b="1" i="1" dirty="0">
                <a:effectLst>
                  <a:glow rad="812800">
                    <a:schemeClr val="accent3">
                      <a:satMod val="175000"/>
                      <a:alpha val="40000"/>
                    </a:schemeClr>
                  </a:glow>
                </a:effectLst>
                <a:latin typeface="Comic Sans MS" pitchFamily="66" charset="0"/>
              </a:rPr>
              <a:t>. Після закінчення строку одружився, але 1938 р. знову заарештований. Був звільнений у 1940 р.</a:t>
            </a:r>
            <a:endParaRPr lang="uk-UA" altLang="uk-UA" sz="2000" dirty="0">
              <a:effectLst>
                <a:glow rad="8128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995936" y="2636064"/>
            <a:ext cx="5004048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ru-RU" altLang="uk-UA" sz="2800" b="1" i="1" dirty="0">
                <a:effectLst>
                  <a:glow rad="647700">
                    <a:schemeClr val="accent5">
                      <a:satMod val="175000"/>
                      <a:alpha val="40000"/>
                    </a:schemeClr>
                  </a:glow>
                </a:effectLst>
                <a:latin typeface="Comic Sans MS" pitchFamily="66" charset="0"/>
              </a:rPr>
              <a:t>1944 року </a:t>
            </a:r>
            <a:r>
              <a:rPr lang="ru-RU" altLang="uk-UA" sz="2800" b="1" i="1" dirty="0" err="1">
                <a:effectLst>
                  <a:glow rad="647700">
                    <a:schemeClr val="accent5">
                      <a:satMod val="175000"/>
                      <a:alpha val="40000"/>
                    </a:schemeClr>
                  </a:glow>
                </a:effectLst>
                <a:latin typeface="Comic Sans MS" pitchFamily="66" charset="0"/>
              </a:rPr>
              <a:t>він</a:t>
            </a:r>
            <a:r>
              <a:rPr lang="ru-RU" altLang="uk-UA" sz="2800" b="1" i="1" dirty="0">
                <a:effectLst>
                  <a:glow rad="647700">
                    <a:schemeClr val="accent5">
                      <a:satMod val="175000"/>
                      <a:alpha val="40000"/>
                    </a:schemeClr>
                  </a:glow>
                </a:effectLst>
                <a:latin typeface="Comic Sans MS" pitchFamily="66" charset="0"/>
              </a:rPr>
              <a:t> написав один </a:t>
            </a:r>
            <a:r>
              <a:rPr lang="ru-RU" altLang="uk-UA" sz="2800" b="1" i="1" dirty="0" err="1">
                <a:effectLst>
                  <a:glow rad="647700">
                    <a:schemeClr val="accent5">
                      <a:satMod val="175000"/>
                      <a:alpha val="40000"/>
                    </a:schemeClr>
                  </a:glow>
                </a:effectLst>
                <a:latin typeface="Comic Sans MS" pitchFamily="66" charset="0"/>
              </a:rPr>
              <a:t>із</a:t>
            </a:r>
            <a:r>
              <a:rPr lang="ru-RU" altLang="uk-UA" sz="2800" b="1" i="1" dirty="0">
                <a:effectLst>
                  <a:glow rad="647700">
                    <a:schemeClr val="accent5">
                      <a:satMod val="175000"/>
                      <a:alpha val="40000"/>
                    </a:schemeClr>
                  </a:glow>
                </a:effectLst>
                <a:latin typeface="Comic Sans MS" pitchFamily="66" charset="0"/>
              </a:rPr>
              <a:t> </a:t>
            </a:r>
            <a:r>
              <a:rPr lang="ru-RU" altLang="uk-UA" sz="2800" b="1" i="1" dirty="0" err="1">
                <a:effectLst>
                  <a:glow rad="647700">
                    <a:schemeClr val="accent5">
                      <a:satMod val="175000"/>
                      <a:alpha val="40000"/>
                    </a:schemeClr>
                  </a:glow>
                </a:effectLst>
                <a:latin typeface="Comic Sans MS" pitchFamily="66" charset="0"/>
              </a:rPr>
              <a:t>найталановитіших</a:t>
            </a:r>
            <a:r>
              <a:rPr lang="ru-RU" altLang="uk-UA" sz="2800" b="1" i="1" dirty="0">
                <a:effectLst>
                  <a:glow rad="647700">
                    <a:schemeClr val="accent5">
                      <a:satMod val="175000"/>
                      <a:alpha val="40000"/>
                    </a:schemeClr>
                  </a:glow>
                </a:effectLst>
                <a:latin typeface="Comic Sans MS" pitchFamily="66" charset="0"/>
              </a:rPr>
              <a:t> </a:t>
            </a:r>
            <a:r>
              <a:rPr lang="ru-RU" altLang="uk-UA" sz="2800" b="1" i="1" dirty="0" err="1">
                <a:effectLst>
                  <a:glow rad="647700">
                    <a:schemeClr val="accent5">
                      <a:satMod val="175000"/>
                      <a:alpha val="40000"/>
                    </a:schemeClr>
                  </a:glow>
                </a:effectLst>
                <a:latin typeface="Comic Sans MS" pitchFamily="66" charset="0"/>
              </a:rPr>
              <a:t>творів</a:t>
            </a:r>
            <a:r>
              <a:rPr lang="ru-RU" altLang="uk-UA" sz="2800" b="1" i="1" dirty="0">
                <a:effectLst>
                  <a:glow rad="647700">
                    <a:schemeClr val="accent5">
                      <a:satMod val="175000"/>
                      <a:alpha val="40000"/>
                    </a:schemeClr>
                  </a:glow>
                </a:effectLst>
                <a:latin typeface="Comic Sans MS" pitchFamily="66" charset="0"/>
              </a:rPr>
              <a:t> — роман «</a:t>
            </a:r>
            <a:r>
              <a:rPr lang="ru-RU" altLang="uk-UA" sz="2800" b="1" i="1" dirty="0" err="1">
                <a:effectLst>
                  <a:glow rad="647700">
                    <a:schemeClr val="accent5">
                      <a:satMod val="175000"/>
                      <a:alpha val="40000"/>
                    </a:schemeClr>
                  </a:glow>
                </a:effectLst>
                <a:latin typeface="Comic Sans MS" pitchFamily="66" charset="0"/>
              </a:rPr>
              <a:t>Звіролови</a:t>
            </a:r>
            <a:r>
              <a:rPr lang="ru-RU" altLang="uk-UA" sz="2800" b="1" i="1" dirty="0">
                <a:effectLst>
                  <a:glow rad="647700">
                    <a:schemeClr val="accent5">
                      <a:satMod val="175000"/>
                      <a:alpha val="40000"/>
                    </a:schemeClr>
                  </a:glow>
                </a:effectLst>
                <a:latin typeface="Comic Sans MS" pitchFamily="66" charset="0"/>
              </a:rPr>
              <a:t>» (</a:t>
            </a:r>
            <a:r>
              <a:rPr lang="ru-RU" altLang="uk-UA" sz="2800" b="1" i="1" dirty="0" err="1">
                <a:effectLst>
                  <a:glow rad="647700">
                    <a:schemeClr val="accent5">
                      <a:satMod val="175000"/>
                      <a:alpha val="40000"/>
                    </a:schemeClr>
                  </a:glow>
                </a:effectLst>
                <a:latin typeface="Comic Sans MS" pitchFamily="66" charset="0"/>
              </a:rPr>
              <a:t>згодом</a:t>
            </a:r>
            <a:r>
              <a:rPr lang="ru-RU" altLang="uk-UA" sz="2800" b="1" i="1" dirty="0">
                <a:effectLst>
                  <a:glow rad="647700">
                    <a:schemeClr val="accent5">
                      <a:satMod val="175000"/>
                      <a:alpha val="40000"/>
                    </a:schemeClr>
                  </a:glow>
                </a:effectLst>
                <a:latin typeface="Comic Sans MS" pitchFamily="66" charset="0"/>
              </a:rPr>
              <a:t> </a:t>
            </a:r>
            <a:r>
              <a:rPr lang="ru-RU" altLang="uk-UA" sz="2800" b="1" i="1" dirty="0" err="1">
                <a:effectLst>
                  <a:glow rad="647700">
                    <a:schemeClr val="accent5">
                      <a:satMod val="175000"/>
                      <a:alpha val="40000"/>
                    </a:schemeClr>
                  </a:glow>
                </a:effectLst>
                <a:latin typeface="Comic Sans MS" pitchFamily="66" charset="0"/>
              </a:rPr>
              <a:t>відомий</a:t>
            </a:r>
            <a:r>
              <a:rPr lang="ru-RU" altLang="uk-UA" sz="2800" b="1" i="1" dirty="0">
                <a:effectLst>
                  <a:glow rad="647700">
                    <a:schemeClr val="accent5">
                      <a:satMod val="175000"/>
                      <a:alpha val="40000"/>
                    </a:schemeClr>
                  </a:glow>
                </a:effectLst>
                <a:latin typeface="Comic Sans MS" pitchFamily="66" charset="0"/>
              </a:rPr>
              <a:t> як «</a:t>
            </a:r>
            <a:r>
              <a:rPr lang="ru-RU" altLang="uk-UA" sz="2800" b="1" i="1" dirty="0" err="1">
                <a:effectLst>
                  <a:glow rad="647700">
                    <a:schemeClr val="accent5">
                      <a:satMod val="175000"/>
                      <a:alpha val="40000"/>
                    </a:schemeClr>
                  </a:glow>
                </a:effectLst>
                <a:latin typeface="Comic Sans MS" pitchFamily="66" charset="0"/>
              </a:rPr>
              <a:t>Тигролови</a:t>
            </a:r>
            <a:r>
              <a:rPr lang="ru-RU" altLang="uk-UA" sz="2800" b="1" i="1" dirty="0">
                <a:effectLst>
                  <a:glow rad="647700">
                    <a:schemeClr val="accent5">
                      <a:satMod val="175000"/>
                      <a:alpha val="40000"/>
                    </a:schemeClr>
                  </a:glow>
                </a:effectLst>
                <a:latin typeface="Comic Sans MS" pitchFamily="66" charset="0"/>
              </a:rPr>
              <a:t>»).</a:t>
            </a:r>
          </a:p>
        </p:txBody>
      </p:sp>
      <p:pic>
        <p:nvPicPr>
          <p:cNvPr id="4" name="Picture 6" descr="http://historybooks.com.ua/PicPod/095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2507417"/>
            <a:ext cx="2460242" cy="38890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6" name="Picture 2" descr="http://nashformat.ua/upload/imager/9c8c0339f92002cb547244d354fa5ce8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844" y="3387183"/>
            <a:ext cx="1953607" cy="30346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827057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404664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ru-RU" altLang="uk-UA" sz="2400" b="1" i="1" dirty="0">
                <a:effectLst>
                  <a:glow rad="266700">
                    <a:srgbClr val="FF0000">
                      <a:alpha val="40000"/>
                    </a:srgbClr>
                  </a:glow>
                </a:effectLst>
                <a:latin typeface="Comic Sans MS" pitchFamily="66" charset="0"/>
              </a:rPr>
              <a:t>У </a:t>
            </a:r>
            <a:r>
              <a:rPr lang="ru-RU" altLang="uk-UA" sz="2400" b="1" i="1" dirty="0" err="1">
                <a:effectLst>
                  <a:glow rad="266700">
                    <a:srgbClr val="FF0000">
                      <a:alpha val="40000"/>
                    </a:srgbClr>
                  </a:glow>
                </a:effectLst>
                <a:latin typeface="Comic Sans MS" pitchFamily="66" charset="0"/>
              </a:rPr>
              <a:t>січні</a:t>
            </a:r>
            <a:r>
              <a:rPr lang="ru-RU" altLang="uk-UA" sz="2400" b="1" i="1" dirty="0">
                <a:effectLst>
                  <a:glow rad="266700">
                    <a:srgbClr val="FF0000">
                      <a:alpha val="40000"/>
                    </a:srgbClr>
                  </a:glow>
                </a:effectLst>
                <a:latin typeface="Comic Sans MS" pitchFamily="66" charset="0"/>
              </a:rPr>
              <a:t> 1944 написав, </a:t>
            </a:r>
            <a:r>
              <a:rPr lang="ru-RU" altLang="uk-UA" sz="2400" b="1" i="1" dirty="0" err="1">
                <a:effectLst>
                  <a:glow rad="266700">
                    <a:srgbClr val="FF0000">
                      <a:alpha val="40000"/>
                    </a:srgbClr>
                  </a:glow>
                </a:effectLst>
                <a:latin typeface="Comic Sans MS" pitchFamily="66" charset="0"/>
              </a:rPr>
              <a:t>перебуваючи</a:t>
            </a:r>
            <a:r>
              <a:rPr lang="ru-RU" altLang="uk-UA" sz="2400" b="1" i="1" dirty="0">
                <a:effectLst>
                  <a:glow rad="266700">
                    <a:srgbClr val="FF0000">
                      <a:alpha val="40000"/>
                    </a:srgbClr>
                  </a:glow>
                </a:effectLst>
                <a:latin typeface="Comic Sans MS" pitchFamily="66" charset="0"/>
              </a:rPr>
              <a:t> у </a:t>
            </a:r>
            <a:r>
              <a:rPr lang="ru-RU" altLang="uk-UA" sz="2400" b="1" i="1" dirty="0" err="1">
                <a:effectLst>
                  <a:glow rad="266700">
                    <a:srgbClr val="FF0000">
                      <a:alpha val="40000"/>
                    </a:srgbClr>
                  </a:glow>
                </a:effectLst>
                <a:latin typeface="Comic Sans MS" pitchFamily="66" charset="0"/>
              </a:rPr>
              <a:t>Тернополі</a:t>
            </a:r>
            <a:r>
              <a:rPr lang="ru-RU" altLang="uk-UA" sz="2400" b="1" i="1" dirty="0">
                <a:effectLst>
                  <a:glow rad="266700">
                    <a:srgbClr val="FF0000">
                      <a:alpha val="40000"/>
                    </a:srgbClr>
                  </a:glow>
                </a:effectLst>
                <a:latin typeface="Comic Sans MS" pitchFamily="66" charset="0"/>
              </a:rPr>
              <a:t>, поему «Гуляй-Поле»</a:t>
            </a:r>
          </a:p>
        </p:txBody>
      </p:sp>
      <p:pic>
        <p:nvPicPr>
          <p:cNvPr id="3" name="Picture 2" descr="http://nashformat.ua/upload/imager/cece3d96d49f99392adf89acbe5ed84b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5528" y="116633"/>
            <a:ext cx="4067175" cy="51845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428748" y="1799238"/>
            <a:ext cx="211628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800" i="1" u="sng" dirty="0">
                <a:effectLst>
                  <a:glow rad="165100">
                    <a:schemeClr val="accent2">
                      <a:lumMod val="60000"/>
                      <a:lumOff val="40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В еміграції</a:t>
            </a:r>
            <a:endParaRPr lang="uk-UA" sz="2800" dirty="0">
              <a:effectLst>
                <a:glow rad="165100">
                  <a:schemeClr val="accent2">
                    <a:lumMod val="60000"/>
                    <a:lumOff val="40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31598" y="2322458"/>
            <a:ext cx="5276506" cy="38318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uk-UA" altLang="uk-UA" b="1" i="1" dirty="0">
                <a:solidFill>
                  <a:schemeClr val="accent6">
                    <a:lumMod val="50000"/>
                  </a:schemeClr>
                </a:solidFill>
                <a:latin typeface="Comic Sans MS" pitchFamily="66" charset="0"/>
              </a:rPr>
              <a:t>1945 року Багряний емігрував до Німеччини. Він логічно обґрунтував закономірність еміграції з Радянського Союзу — батьківщини-мачухи, котра пішла на геноцид проти власного народу у листі «Чому я не хочу повертатися до СССР?»  1948 року Багряний заснував Українську революційно-демократичну партію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uk-UA" altLang="uk-UA" b="1" i="1" dirty="0">
                <a:solidFill>
                  <a:schemeClr val="accent6">
                    <a:lumMod val="50000"/>
                  </a:schemeClr>
                </a:solidFill>
                <a:latin typeface="Comic Sans MS" pitchFamily="66" charset="0"/>
              </a:rPr>
              <a:t>	(УРДП) і звідтоді цілих 17 років —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uk-UA" altLang="uk-UA" b="1" i="1" dirty="0">
                <a:solidFill>
                  <a:schemeClr val="accent6">
                    <a:lumMod val="50000"/>
                  </a:schemeClr>
                </a:solidFill>
                <a:latin typeface="Comic Sans MS" pitchFamily="66" charset="0"/>
              </a:rPr>
              <a:t>	до самої смерті редагував газету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uk-UA" altLang="uk-UA" b="1" i="1" dirty="0">
                <a:solidFill>
                  <a:schemeClr val="accent6">
                    <a:lumMod val="50000"/>
                  </a:schemeClr>
                </a:solidFill>
                <a:latin typeface="Comic Sans MS" pitchFamily="66" charset="0"/>
              </a:rPr>
              <a:t>	«Українські вісті». Письменник був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uk-UA" altLang="uk-UA" b="1" i="1" dirty="0">
                <a:solidFill>
                  <a:schemeClr val="accent6">
                    <a:lumMod val="50000"/>
                  </a:schemeClr>
                </a:solidFill>
                <a:latin typeface="Comic Sans MS" pitchFamily="66" charset="0"/>
              </a:rPr>
              <a:t>	головою Виконавчого органу </a:t>
            </a:r>
            <a:r>
              <a:rPr lang="uk-UA" altLang="uk-UA" b="1" i="1" dirty="0" err="1">
                <a:solidFill>
                  <a:schemeClr val="accent6">
                    <a:lumMod val="50000"/>
                  </a:schemeClr>
                </a:solidFill>
                <a:latin typeface="Comic Sans MS" pitchFamily="66" charset="0"/>
              </a:rPr>
              <a:t>Українсь-</a:t>
            </a:r>
            <a:endParaRPr lang="uk-UA" altLang="uk-UA" b="1" i="1" dirty="0">
              <a:solidFill>
                <a:schemeClr val="accent6">
                  <a:lumMod val="50000"/>
                </a:schemeClr>
              </a:solidFill>
              <a:latin typeface="Comic Sans MS" pitchFamily="66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uk-UA" altLang="uk-UA" b="1" i="1" dirty="0">
                <a:solidFill>
                  <a:schemeClr val="accent6">
                    <a:lumMod val="50000"/>
                  </a:schemeClr>
                </a:solidFill>
                <a:latin typeface="Comic Sans MS" pitchFamily="66" charset="0"/>
              </a:rPr>
              <a:t>	</a:t>
            </a:r>
            <a:r>
              <a:rPr lang="uk-UA" altLang="uk-UA" b="1" i="1" dirty="0" err="1">
                <a:solidFill>
                  <a:schemeClr val="accent6">
                    <a:lumMod val="50000"/>
                  </a:schemeClr>
                </a:solidFill>
                <a:latin typeface="Comic Sans MS" pitchFamily="66" charset="0"/>
              </a:rPr>
              <a:t>коїНаціональної</a:t>
            </a:r>
            <a:r>
              <a:rPr lang="uk-UA" altLang="uk-UA" b="1" i="1" dirty="0">
                <a:solidFill>
                  <a:schemeClr val="accent6">
                    <a:lumMod val="50000"/>
                  </a:schemeClr>
                </a:solidFill>
                <a:latin typeface="Comic Sans MS" pitchFamily="66" charset="0"/>
              </a:rPr>
              <a:t> Ради і заступником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uk-UA" altLang="uk-UA" b="1" i="1" dirty="0">
                <a:solidFill>
                  <a:schemeClr val="accent6">
                    <a:lumMod val="50000"/>
                  </a:schemeClr>
                </a:solidFill>
                <a:latin typeface="Comic Sans MS" pitchFamily="66" charset="0"/>
              </a:rPr>
              <a:t>	президента УНР. </a:t>
            </a:r>
          </a:p>
        </p:txBody>
      </p:sp>
    </p:spTree>
    <p:extLst>
      <p:ext uri="{BB962C8B-B14F-4D97-AF65-F5344CB8AC3E}">
        <p14:creationId xmlns:p14="http://schemas.microsoft.com/office/powerpoint/2010/main" val="1583729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аркет">
  <a:themeElements>
    <a:clrScheme name="Паркет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Аптека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Паркет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66</TotalTime>
  <Words>399</Words>
  <Application>Microsoft Office PowerPoint</Application>
  <PresentationFormat>Экран (4:3)</PresentationFormat>
  <Paragraphs>49</Paragraphs>
  <Slides>15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Паркет</vt:lpstr>
      <vt:lpstr>Іван Павлович Багряний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Іван Павлович Багряний</dc:title>
  <dc:creator>Марійка</dc:creator>
  <cp:lastModifiedBy>Марійка</cp:lastModifiedBy>
  <cp:revision>9</cp:revision>
  <dcterms:created xsi:type="dcterms:W3CDTF">2014-01-26T17:38:02Z</dcterms:created>
  <dcterms:modified xsi:type="dcterms:W3CDTF">2014-01-26T18:56:31Z</dcterms:modified>
</cp:coreProperties>
</file>