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62" d="100"/>
          <a:sy n="62" d="100"/>
        </p:scale>
        <p:origin x="-4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івнобедрений трикут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й трикут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івнобедрений трикут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cxnSp>
        <p:nvCxnSpPr>
          <p:cNvPr id="11" name="Пряма сполучна ліні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й трикут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 сполучна ліні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09.12.2013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2%D1%80%D0%BE%D0%BF" TargetMode="External"/><Relationship Id="rId2" Type="http://schemas.openxmlformats.org/officeDocument/2006/relationships/hyperlink" Target="http://uk.wikipedia.org/wiki/%D0%93%D1%80%D0%B5%D1%86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E%D0%BD%D1%82%D1%80%D0%B0%D1%81%D1%82" TargetMode="External"/><Relationship Id="rId5" Type="http://schemas.openxmlformats.org/officeDocument/2006/relationships/hyperlink" Target="http://uk.wikipedia.org/wiki/%D0%A1%D0%BB%D0%BE%D0%B2%D0%BE%D1%81%D0%BF%D0%BE%D0%BB%D1%83%D1%87%D0%B5%D0%BD%D0%BD%D1%8F" TargetMode="External"/><Relationship Id="rId4" Type="http://schemas.openxmlformats.org/officeDocument/2006/relationships/hyperlink" Target="http://uk.wikipedia.org/wiki/%D0%A1%D0%BB%D0%BE%D0%B2%D0%B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062912" cy="230425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18400" b="1" i="1" dirty="0">
                <a:latin typeface="Monotype Corsiva" pitchFamily="66" charset="0"/>
              </a:rPr>
              <a:t>Вишні</a:t>
            </a:r>
            <a:r>
              <a:rPr lang="uk-UA" dirty="0"/>
              <a:t> </a:t>
            </a:r>
            <a:br>
              <a:rPr lang="uk-UA" dirty="0"/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755576" y="3356992"/>
            <a:ext cx="8062912" cy="1752600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/>
              <a:t>Богдан – Ігор Антонич </a:t>
            </a:r>
            <a:br>
              <a:rPr lang="uk-UA" sz="4400" b="1" dirty="0"/>
            </a:br>
            <a:endParaRPr lang="uk-UA" sz="44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6804248" y="5157192"/>
            <a:ext cx="198964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Підготували </a:t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>учні 11 класу 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Юрій </a:t>
            </a:r>
            <a:r>
              <a:rPr lang="uk-UA" b="1" dirty="0" err="1" smtClean="0">
                <a:solidFill>
                  <a:schemeClr val="bg1"/>
                </a:solidFill>
              </a:rPr>
              <a:t>Кінаш</a:t>
            </a:r>
            <a:endParaRPr lang="uk-UA" b="1" dirty="0">
              <a:solidFill>
                <a:schemeClr val="bg1"/>
              </a:solidFill>
            </a:endParaRPr>
          </a:p>
          <a:p>
            <a:r>
              <a:rPr lang="uk-UA" b="1" dirty="0" smtClean="0">
                <a:solidFill>
                  <a:schemeClr val="bg1"/>
                </a:solidFill>
              </a:rPr>
              <a:t>Максим </a:t>
            </a:r>
            <a:r>
              <a:rPr lang="uk-UA" b="1" dirty="0" err="1" smtClean="0">
                <a:solidFill>
                  <a:schemeClr val="bg1"/>
                </a:solidFill>
              </a:rPr>
              <a:t>Гіцман</a:t>
            </a:r>
            <a:endParaRPr lang="uk-UA" b="1" dirty="0" smtClean="0">
              <a:solidFill>
                <a:schemeClr val="bg1"/>
              </a:solidFill>
            </a:endParaRPr>
          </a:p>
          <a:p>
            <a:r>
              <a:rPr lang="uk-UA" b="1" dirty="0" smtClean="0">
                <a:solidFill>
                  <a:schemeClr val="bg1"/>
                </a:solidFill>
              </a:rPr>
              <a:t>Петро </a:t>
            </a:r>
            <a:r>
              <a:rPr lang="uk-UA" b="1" dirty="0" err="1" smtClean="0">
                <a:solidFill>
                  <a:schemeClr val="bg1"/>
                </a:solidFill>
              </a:rPr>
              <a:t>Ферій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1507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1368152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uk-UA" sz="6000" dirty="0" smtClean="0">
                <a:solidFill>
                  <a:schemeClr val="accent1">
                    <a:lumMod val="75000"/>
                  </a:schemeClr>
                </a:solidFill>
              </a:rPr>
              <a:t>Дякуємо за увагу!</a:t>
            </a:r>
            <a:endParaRPr lang="uk-UA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0943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154732"/>
            <a:ext cx="8856984" cy="6741368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>Антонич був хрущем і жив колись на вишнях,</a:t>
            </a:r>
            <a:b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</a:br>
            <a: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>на вишнях тих, що їх оспівував Шевченко.</a:t>
            </a:r>
            <a:b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</a:br>
            <a: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>Моя країно зоряна, біблійна й пишна,</a:t>
            </a:r>
            <a:b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</a:br>
            <a: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>квітчаста батьківщино вишні й соловейка!</a:t>
            </a:r>
            <a:b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</a:br>
            <a: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/>
            </a:r>
            <a:b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</a:br>
            <a: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>Де вечори з Є</a:t>
            </a:r>
            <a:r>
              <a:rPr lang="uk-UA" sz="40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>вангелії</a:t>
            </a:r>
            <a: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>, де світанки,</a:t>
            </a:r>
            <a:b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</a:br>
            <a: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>де небо сонцем привалило білі села,</a:t>
            </a:r>
            <a:b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</a:br>
            <a: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>цвітуть натхненні вишні кучеряво й п'янко,</a:t>
            </a:r>
            <a:b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</a:br>
            <a:r>
              <a:rPr lang="uk-UA" sz="40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>як за Шевченка, знову поять пісню хмелем</a:t>
            </a:r>
            <a:r>
              <a:rPr lang="uk-UA" sz="3600" i="1" dirty="0">
                <a:solidFill>
                  <a:schemeClr val="bg1">
                    <a:lumMod val="95000"/>
                    <a:lumOff val="5000"/>
                  </a:schemeClr>
                </a:solidFill>
                <a:latin typeface="Mistral" pitchFamily="66" charset="0"/>
              </a:rPr>
              <a:t>.</a:t>
            </a:r>
            <a:r>
              <a:rPr lang="uk-UA" sz="3600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180266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04764" y="3501008"/>
            <a:ext cx="87129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Мета́фора</a:t>
            </a:r>
            <a:r>
              <a:rPr lang="ru-RU" sz="2800" dirty="0"/>
              <a:t> (</a:t>
            </a:r>
            <a:r>
              <a:rPr lang="ru-RU" sz="2800" dirty="0" err="1">
                <a:hlinkClick r:id="rId2" tooltip="Грецька мова"/>
              </a:rPr>
              <a:t>грец</a:t>
            </a:r>
            <a:r>
              <a:rPr lang="ru-RU" sz="2800" dirty="0">
                <a:hlinkClick r:id="rId2" tooltip="Грецька мова"/>
              </a:rPr>
              <a:t>.</a:t>
            </a:r>
            <a:r>
              <a:rPr lang="ru-RU" sz="2800" dirty="0"/>
              <a:t> </a:t>
            </a:r>
            <a:r>
              <a:rPr lang="ru-RU" sz="2800" i="1" dirty="0" err="1"/>
              <a:t>metaphora</a:t>
            </a:r>
            <a:r>
              <a:rPr lang="ru-RU" sz="2800" dirty="0"/>
              <a:t> — </a:t>
            </a:r>
            <a:r>
              <a:rPr lang="ru-RU" sz="2800" dirty="0" err="1"/>
              <a:t>перенесення</a:t>
            </a:r>
            <a:r>
              <a:rPr lang="ru-RU" sz="2800" dirty="0"/>
              <a:t>) — один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основних</a:t>
            </a:r>
            <a:r>
              <a:rPr lang="ru-RU" sz="2800" dirty="0"/>
              <a:t> </a:t>
            </a:r>
            <a:r>
              <a:rPr lang="ru-RU" sz="2800" dirty="0" err="1">
                <a:hlinkClick r:id="rId3" tooltip="Троп"/>
              </a:rPr>
              <a:t>тропів</a:t>
            </a:r>
            <a:r>
              <a:rPr lang="ru-RU" sz="2800" dirty="0"/>
              <a:t> </a:t>
            </a:r>
            <a:r>
              <a:rPr lang="ru-RU" sz="2800" dirty="0" err="1"/>
              <a:t>поетичного</a:t>
            </a:r>
            <a:r>
              <a:rPr lang="ru-RU" sz="2800" dirty="0"/>
              <a:t> </a:t>
            </a:r>
            <a:r>
              <a:rPr lang="ru-RU" sz="2800" dirty="0" err="1"/>
              <a:t>мовлення</a:t>
            </a:r>
            <a:r>
              <a:rPr lang="ru-RU" sz="2800" dirty="0"/>
              <a:t>. У </a:t>
            </a:r>
            <a:r>
              <a:rPr lang="ru-RU" sz="2800" dirty="0" err="1"/>
              <a:t>метафорі</a:t>
            </a:r>
            <a:r>
              <a:rPr lang="ru-RU" sz="2800" dirty="0"/>
              <a:t> </a:t>
            </a:r>
            <a:r>
              <a:rPr lang="ru-RU" sz="2800" dirty="0" err="1"/>
              <a:t>певні</a:t>
            </a:r>
            <a:r>
              <a:rPr lang="ru-RU" sz="2800" dirty="0"/>
              <a:t> </a:t>
            </a:r>
            <a:r>
              <a:rPr lang="ru-RU" sz="2800" dirty="0">
                <a:hlinkClick r:id="rId4" tooltip="Слово"/>
              </a:rPr>
              <a:t>слова</a:t>
            </a:r>
            <a:r>
              <a:rPr lang="ru-RU" sz="2800" dirty="0"/>
              <a:t> та </a:t>
            </a:r>
            <a:r>
              <a:rPr lang="ru-RU" sz="2800" dirty="0" err="1">
                <a:hlinkClick r:id="rId5" tooltip="Словосполучення"/>
              </a:rPr>
              <a:t>словосполучення</a:t>
            </a:r>
            <a:r>
              <a:rPr lang="ru-RU" sz="2800" dirty="0"/>
              <a:t> </a:t>
            </a:r>
            <a:r>
              <a:rPr lang="ru-RU" sz="2800" dirty="0" err="1"/>
              <a:t>розкривають</a:t>
            </a:r>
            <a:r>
              <a:rPr lang="ru-RU" sz="2800" dirty="0"/>
              <a:t> </a:t>
            </a:r>
            <a:r>
              <a:rPr lang="ru-RU" sz="2800" dirty="0" err="1"/>
              <a:t>сутність</a:t>
            </a:r>
            <a:r>
              <a:rPr lang="ru-RU" sz="2800" dirty="0"/>
              <a:t> одних </a:t>
            </a:r>
            <a:r>
              <a:rPr lang="ru-RU" sz="2800" dirty="0" err="1"/>
              <a:t>явищ</a:t>
            </a:r>
            <a:r>
              <a:rPr lang="ru-RU" sz="2800" dirty="0"/>
              <a:t> та </a:t>
            </a:r>
            <a:r>
              <a:rPr lang="ru-RU" sz="2800" dirty="0" err="1"/>
              <a:t>предметів</a:t>
            </a:r>
            <a:r>
              <a:rPr lang="ru-RU" sz="2800" dirty="0"/>
              <a:t> через </a:t>
            </a:r>
            <a:r>
              <a:rPr lang="ru-RU" sz="2800" dirty="0" err="1"/>
              <a:t>інші</a:t>
            </a:r>
            <a:r>
              <a:rPr lang="ru-RU" sz="2800" dirty="0"/>
              <a:t> за </a:t>
            </a:r>
            <a:r>
              <a:rPr lang="ru-RU" sz="2800" dirty="0" err="1"/>
              <a:t>схожістю</a:t>
            </a:r>
            <a:r>
              <a:rPr lang="ru-RU" sz="2800" dirty="0"/>
              <a:t> </a:t>
            </a:r>
            <a:r>
              <a:rPr lang="ru-RU" sz="2800" dirty="0" err="1"/>
              <a:t>чи</a:t>
            </a:r>
            <a:r>
              <a:rPr lang="ru-RU" sz="2800" dirty="0"/>
              <a:t> </a:t>
            </a:r>
            <a:r>
              <a:rPr lang="ru-RU" sz="2800" dirty="0" err="1">
                <a:hlinkClick r:id="rId6" tooltip="Контраст"/>
              </a:rPr>
              <a:t>контрастністю</a:t>
            </a:r>
            <a:r>
              <a:rPr lang="ru-RU" sz="2800" dirty="0"/>
              <a:t>.</a:t>
            </a:r>
            <a:endParaRPr lang="uk-UA" sz="28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204764" y="1385993"/>
            <a:ext cx="87799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Вірш Антонича «Вишні» був не надто схвально сприйнятий читачами і критиками після його опублікування. Читачі не знайшли в цій поезії звичних атрибутів класичного вірша: строфи, риму, розміру. Не зрозумілі їм були й метафори поета: 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395536" y="167730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solidFill>
                  <a:schemeClr val="bg1"/>
                </a:solidFill>
              </a:rPr>
              <a:t>Віршовий розмір: шестистопний ямб з допоміжною стопою пірихієм.</a:t>
            </a:r>
          </a:p>
          <a:p>
            <a:r>
              <a:rPr lang="uk-UA" sz="2400" b="1" i="1" dirty="0">
                <a:solidFill>
                  <a:schemeClr val="bg1"/>
                </a:solidFill>
              </a:rPr>
              <a:t>Вірш написано16 квітня 1935 року.</a:t>
            </a:r>
          </a:p>
        </p:txBody>
      </p:sp>
    </p:spTree>
    <p:extLst>
      <p:ext uri="{BB962C8B-B14F-4D97-AF65-F5344CB8AC3E}">
        <p14:creationId xmlns:p14="http://schemas.microsoft.com/office/powerpoint/2010/main" val="4861628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51520" y="260648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«Антонич </a:t>
            </a:r>
            <a:r>
              <a:rPr lang="ru-RU" sz="28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був</a:t>
            </a:r>
            <a:r>
              <a:rPr lang="ru-RU" sz="28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хрущем</a:t>
            </a:r>
            <a:r>
              <a:rPr lang="ru-RU" sz="28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і жив колись на вишнях, </a:t>
            </a:r>
            <a:br>
              <a:rPr lang="ru-RU" sz="28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28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 вишнях тих, </a:t>
            </a:r>
            <a:r>
              <a:rPr lang="ru-RU" sz="28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що</a:t>
            </a:r>
            <a:r>
              <a:rPr lang="ru-RU" sz="28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їх</a:t>
            </a:r>
            <a:r>
              <a:rPr lang="ru-RU" sz="28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оспівував</a:t>
            </a:r>
            <a:r>
              <a:rPr lang="ru-RU" sz="28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Шевченко</a:t>
            </a:r>
            <a:r>
              <a:rPr lang="ru-RU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.»</a:t>
            </a:r>
            <a:r>
              <a:rPr lang="ru-RU" sz="28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endParaRPr lang="uk-UA" sz="28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251520" y="1412776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Образ </a:t>
            </a:r>
            <a:r>
              <a:rPr lang="ru-RU" sz="2800" dirty="0" err="1"/>
              <a:t>поета</a:t>
            </a:r>
            <a:r>
              <a:rPr lang="ru-RU" sz="2800" dirty="0"/>
              <a:t>-хруща на </a:t>
            </a:r>
            <a:r>
              <a:rPr lang="ru-RU" sz="2800" dirty="0" err="1"/>
              <a:t>шевченківській</a:t>
            </a:r>
            <a:r>
              <a:rPr lang="ru-RU" sz="2800" dirty="0"/>
              <a:t> </a:t>
            </a:r>
            <a:r>
              <a:rPr lang="ru-RU" sz="2800" dirty="0" err="1"/>
              <a:t>вишні</a:t>
            </a:r>
            <a:r>
              <a:rPr lang="ru-RU" sz="2800" dirty="0"/>
              <a:t> не </a:t>
            </a:r>
            <a:r>
              <a:rPr lang="ru-RU" sz="2800" dirty="0" err="1"/>
              <a:t>зрозуміли</a:t>
            </a:r>
            <a:r>
              <a:rPr lang="ru-RU" sz="2800" dirty="0"/>
              <a:t> </a:t>
            </a:r>
            <a:r>
              <a:rPr lang="ru-RU" sz="2800" dirty="0" err="1"/>
              <a:t>ні</a:t>
            </a:r>
            <a:r>
              <a:rPr lang="ru-RU" sz="2800" dirty="0"/>
              <a:t> </a:t>
            </a:r>
            <a:r>
              <a:rPr lang="ru-RU" sz="2800" dirty="0" err="1"/>
              <a:t>читачі</a:t>
            </a:r>
            <a:r>
              <a:rPr lang="ru-RU" sz="2800" dirty="0"/>
              <a:t>, </a:t>
            </a:r>
            <a:r>
              <a:rPr lang="ru-RU" sz="2800" dirty="0" err="1"/>
              <a:t>ні</a:t>
            </a:r>
            <a:r>
              <a:rPr lang="ru-RU" sz="2800" dirty="0"/>
              <a:t> критики. Тому </a:t>
            </a:r>
            <a:r>
              <a:rPr lang="ru-RU" sz="2800" dirty="0" err="1"/>
              <a:t>авторові</a:t>
            </a:r>
            <a:r>
              <a:rPr lang="ru-RU" sz="2800" dirty="0"/>
              <a:t> самому </a:t>
            </a:r>
            <a:r>
              <a:rPr lang="ru-RU" sz="2800" dirty="0" err="1"/>
              <a:t>довелося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розтлумачувати</a:t>
            </a:r>
            <a:r>
              <a:rPr lang="ru-RU" sz="2800" dirty="0"/>
              <a:t>. </a:t>
            </a:r>
            <a:r>
              <a:rPr lang="ru-RU" sz="2800" dirty="0" err="1"/>
              <a:t>Він</a:t>
            </a:r>
            <a:r>
              <a:rPr lang="ru-RU" sz="2800" dirty="0"/>
              <a:t> писав: «Антонич </a:t>
            </a:r>
            <a:r>
              <a:rPr lang="ru-RU" sz="2800" dirty="0" err="1"/>
              <a:t>така</a:t>
            </a:r>
            <a:r>
              <a:rPr lang="ru-RU" sz="2800" dirty="0"/>
              <a:t> сама </a:t>
            </a:r>
            <a:r>
              <a:rPr lang="ru-RU" sz="2800" dirty="0" err="1"/>
              <a:t>частина</a:t>
            </a:r>
            <a:r>
              <a:rPr lang="ru-RU" sz="2800" dirty="0"/>
              <a:t> </a:t>
            </a:r>
            <a:r>
              <a:rPr lang="ru-RU" sz="2800" dirty="0" err="1"/>
              <a:t>природи</a:t>
            </a:r>
            <a:r>
              <a:rPr lang="ru-RU" sz="2800" dirty="0"/>
              <a:t>, як трава, </a:t>
            </a:r>
            <a:r>
              <a:rPr lang="ru-RU" sz="2800" dirty="0" err="1"/>
              <a:t>вільхи</a:t>
            </a:r>
            <a:r>
              <a:rPr lang="ru-RU" sz="2800" dirty="0"/>
              <a:t>, </a:t>
            </a:r>
            <a:r>
              <a:rPr lang="ru-RU" sz="2800" dirty="0" err="1"/>
              <a:t>зозулі</a:t>
            </a:r>
            <a:r>
              <a:rPr lang="ru-RU" sz="2800" dirty="0"/>
              <a:t>..., </a:t>
            </a:r>
            <a:r>
              <a:rPr lang="ru-RU" sz="2800" dirty="0" err="1"/>
              <a:t>частина</a:t>
            </a:r>
            <a:r>
              <a:rPr lang="ru-RU" sz="2800" dirty="0"/>
              <a:t>, </a:t>
            </a:r>
            <a:r>
              <a:rPr lang="ru-RU" sz="2800" dirty="0" err="1"/>
              <a:t>органічно</a:t>
            </a:r>
            <a:r>
              <a:rPr lang="ru-RU" sz="2800" dirty="0"/>
              <a:t> </a:t>
            </a:r>
            <a:r>
              <a:rPr lang="ru-RU" sz="2800" dirty="0" err="1"/>
              <a:t>зв'язана</a:t>
            </a:r>
            <a:r>
              <a:rPr lang="ru-RU" sz="2800" dirty="0"/>
              <a:t> з </a:t>
            </a:r>
            <a:r>
              <a:rPr lang="ru-RU" sz="2800" dirty="0" err="1"/>
              <a:t>загальним</a:t>
            </a:r>
            <a:r>
              <a:rPr lang="ru-RU" sz="2800" dirty="0"/>
              <a:t> </a:t>
            </a:r>
            <a:r>
              <a:rPr lang="ru-RU" sz="2800" dirty="0" err="1"/>
              <a:t>біологічним</a:t>
            </a:r>
            <a:r>
              <a:rPr lang="ru-RU" sz="2800" dirty="0"/>
              <a:t> ростом... образ </a:t>
            </a:r>
            <a:r>
              <a:rPr lang="ru-RU" sz="2800" dirty="0" err="1"/>
              <a:t>зі</a:t>
            </a:r>
            <a:r>
              <a:rPr lang="ru-RU" sz="2800" dirty="0"/>
              <a:t> </a:t>
            </a:r>
            <a:r>
              <a:rPr lang="ru-RU" sz="2800" dirty="0" err="1"/>
              <a:t>славним</a:t>
            </a:r>
            <a:r>
              <a:rPr lang="ru-RU" sz="2800" dirty="0"/>
              <a:t> уже </a:t>
            </a:r>
            <a:r>
              <a:rPr lang="ru-RU" sz="2800" dirty="0" err="1"/>
              <a:t>хрущем</a:t>
            </a:r>
            <a:r>
              <a:rPr lang="ru-RU" sz="2800" dirty="0"/>
              <a:t> до </a:t>
            </a:r>
            <a:r>
              <a:rPr lang="ru-RU" sz="2800" dirty="0" err="1"/>
              <a:t>деякою</a:t>
            </a:r>
            <a:r>
              <a:rPr lang="ru-RU" sz="2800" dirty="0"/>
              <a:t> </a:t>
            </a:r>
            <a:r>
              <a:rPr lang="ru-RU" sz="2800" dirty="0" err="1"/>
              <a:t>міри</a:t>
            </a:r>
            <a:r>
              <a:rPr lang="ru-RU" sz="2800" dirty="0"/>
              <a:t> </a:t>
            </a:r>
            <a:r>
              <a:rPr lang="ru-RU" sz="2800" dirty="0" err="1"/>
              <a:t>має</a:t>
            </a:r>
            <a:r>
              <a:rPr lang="ru-RU" sz="2800" dirty="0"/>
              <a:t> </a:t>
            </a:r>
            <a:r>
              <a:rPr lang="ru-RU" sz="2800" dirty="0" err="1"/>
              <a:t>джерело</a:t>
            </a:r>
            <a:r>
              <a:rPr lang="ru-RU" sz="2800" dirty="0"/>
              <a:t> в </a:t>
            </a:r>
            <a:r>
              <a:rPr lang="ru-RU" sz="2800" dirty="0" err="1"/>
              <a:t>подібному</a:t>
            </a:r>
            <a:r>
              <a:rPr lang="ru-RU" sz="2800" dirty="0"/>
              <a:t> </a:t>
            </a:r>
            <a:r>
              <a:rPr lang="ru-RU" sz="2800" dirty="0" err="1"/>
              <a:t>відношенні</a:t>
            </a:r>
            <a:r>
              <a:rPr lang="ru-RU" sz="2800" dirty="0"/>
              <a:t> до </a:t>
            </a:r>
            <a:r>
              <a:rPr lang="ru-RU" sz="2800" dirty="0" err="1"/>
              <a:t>природи</a:t>
            </a:r>
            <a:r>
              <a:rPr lang="ru-RU" sz="2800" dirty="0"/>
              <a:t>...»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6468783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07504" y="332656"/>
            <a:ext cx="87849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Далі Антонич пояснює своє «перевтілення» в «хруща», як входження у світ шевченківської лірики, де він, на його думку, посідає місце скромне, а тому уособлене в образі саме хруща.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179512" y="3068960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В його рядках </a:t>
            </a:r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«Цвітуть натхненні вишні кучеряво й п'янко</a:t>
            </a:r>
            <a:r>
              <a:rPr lang="uk-UA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» </a:t>
            </a:r>
            <a:r>
              <a:rPr lang="uk-UA" sz="3200" dirty="0" smtClean="0"/>
              <a:t>, </a:t>
            </a:r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«як за Шевченка» </a:t>
            </a:r>
            <a:r>
              <a:rPr lang="uk-UA" sz="3200" dirty="0"/>
              <a:t>чітко просліджується зв'язок із відомими усім ще з дитинства рядками Шевченка: </a:t>
            </a:r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«Садок</a:t>
            </a:r>
            <a:r>
              <a:rPr lang="uk-UA" sz="3200" dirty="0"/>
              <a:t> </a:t>
            </a:r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вишневий коло хати, хрущі над вишнями гудуть». </a:t>
            </a:r>
          </a:p>
        </p:txBody>
      </p:sp>
    </p:spTree>
    <p:extLst>
      <p:ext uri="{BB962C8B-B14F-4D97-AF65-F5344CB8AC3E}">
        <p14:creationId xmlns:p14="http://schemas.microsoft.com/office/powerpoint/2010/main" val="20565157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95536" y="480904"/>
            <a:ext cx="80648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У своєму роз'ясненні до вірша </a:t>
            </a:r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«Вишні» </a:t>
            </a:r>
            <a:r>
              <a:rPr lang="uk-UA" sz="3200" dirty="0"/>
              <a:t>Антонич пише: </a:t>
            </a:r>
            <a:r>
              <a:rPr lang="uk-UA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«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Вірш </a:t>
            </a:r>
            <a:r>
              <a:rPr lang="uk-UA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«Вишні», 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що</a:t>
            </a:r>
            <a:r>
              <a:rPr lang="uk-UA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в ньому виступає</a:t>
            </a:r>
            <a:r>
              <a:rPr lang="uk-UA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цей</a:t>
            </a:r>
            <a:r>
              <a:rPr lang="uk-UA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образ</a:t>
            </a:r>
            <a:r>
              <a:rPr lang="uk-UA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(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хруща</a:t>
            </a:r>
            <a:r>
              <a:rPr lang="uk-UA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), 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висловлює</a:t>
            </a:r>
            <a:r>
              <a:rPr lang="uk-UA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зв'язок</a:t>
            </a:r>
            <a:r>
              <a:rPr lang="uk-UA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з традицією нашої національної поезії, а зокрема із шевченківською традицією. У цій традиції поет почуває себе одним дрібним тоном </a:t>
            </a:r>
            <a:r>
              <a:rPr lang="uk-UA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малим хрущем</a:t>
            </a:r>
            <a:r>
              <a:rPr lang="uk-UA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, але зате врослим у неї глибоко й органічно, наче б сягав корінням ще шевченківських часів</a:t>
            </a:r>
            <a:r>
              <a:rPr lang="uk-UA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6003249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836712"/>
          </a:xfrm>
        </p:spPr>
        <p:txBody>
          <a:bodyPr/>
          <a:lstStyle/>
          <a:p>
            <a:pPr algn="ctr"/>
            <a:r>
              <a:rPr lang="uk-UA" dirty="0" smtClean="0"/>
              <a:t>Символи </a:t>
            </a:r>
            <a:endParaRPr lang="uk-UA" dirty="0"/>
          </a:p>
        </p:txBody>
      </p:sp>
      <p:sp>
        <p:nvSpPr>
          <p:cNvPr id="4" name="Прямокутник 3"/>
          <p:cNvSpPr/>
          <p:nvPr/>
        </p:nvSpPr>
        <p:spPr>
          <a:xfrm>
            <a:off x="26293" y="764704"/>
            <a:ext cx="871296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</a:rPr>
              <a:t>Вишня</a:t>
            </a:r>
            <a:r>
              <a:rPr lang="ru-RU" sz="2000" dirty="0"/>
              <a:t> — символ </a:t>
            </a:r>
            <a:r>
              <a:rPr lang="ru-RU" sz="2000" dirty="0" err="1"/>
              <a:t>свiтового</a:t>
            </a:r>
            <a:r>
              <a:rPr lang="ru-RU" sz="2000" dirty="0"/>
              <a:t> дерева </a:t>
            </a:r>
            <a:r>
              <a:rPr lang="ru-RU" sz="2000" dirty="0" err="1"/>
              <a:t>життя</a:t>
            </a:r>
            <a:r>
              <a:rPr lang="ru-RU" sz="2000" dirty="0"/>
              <a:t>, </a:t>
            </a:r>
            <a:r>
              <a:rPr lang="ru-RU" sz="2000" dirty="0" err="1"/>
              <a:t>сонця</a:t>
            </a:r>
            <a:r>
              <a:rPr lang="ru-RU" sz="2000" dirty="0"/>
              <a:t>, </a:t>
            </a:r>
            <a:r>
              <a:rPr lang="ru-RU" sz="2000" dirty="0" err="1"/>
              <a:t>святе</a:t>
            </a:r>
            <a:r>
              <a:rPr lang="ru-RU" sz="2000" dirty="0"/>
              <a:t> Боже дерево, </a:t>
            </a:r>
            <a:r>
              <a:rPr lang="ru-RU" sz="2000" dirty="0" err="1"/>
              <a:t>утiлення</a:t>
            </a:r>
            <a:r>
              <a:rPr lang="ru-RU" sz="2000" dirty="0"/>
              <a:t> образу </a:t>
            </a:r>
            <a:r>
              <a:rPr lang="ru-RU" sz="2000" dirty="0" err="1"/>
              <a:t>дiвчини</a:t>
            </a:r>
            <a:r>
              <a:rPr lang="ru-RU" sz="2000" dirty="0"/>
              <a:t>, </a:t>
            </a:r>
            <a:r>
              <a:rPr lang="ru-RU" sz="2000" dirty="0" err="1"/>
              <a:t>матерi</a:t>
            </a:r>
            <a:r>
              <a:rPr lang="ru-RU" sz="2000" dirty="0"/>
              <a:t>, </a:t>
            </a:r>
            <a:r>
              <a:rPr lang="ru-RU" sz="2000" dirty="0" err="1"/>
              <a:t>рiдної</a:t>
            </a:r>
            <a:r>
              <a:rPr lang="ru-RU" sz="2000" dirty="0"/>
              <a:t> </a:t>
            </a:r>
            <a:r>
              <a:rPr lang="ru-RU" sz="2000" dirty="0" err="1"/>
              <a:t>домiвки</a:t>
            </a:r>
            <a:r>
              <a:rPr lang="ru-RU" sz="2000" dirty="0"/>
              <a:t>, </a:t>
            </a:r>
            <a:r>
              <a:rPr lang="ru-RU" sz="2000" dirty="0" err="1"/>
              <a:t>рiдного</a:t>
            </a:r>
            <a:r>
              <a:rPr lang="ru-RU" sz="2000" dirty="0"/>
              <a:t> краю, </a:t>
            </a:r>
            <a:r>
              <a:rPr lang="ru-RU" sz="2000" dirty="0" err="1"/>
              <a:t>любовi</a:t>
            </a:r>
            <a:r>
              <a:rPr lang="ru-RU" sz="2000" dirty="0"/>
              <a:t>, </a:t>
            </a:r>
            <a:r>
              <a:rPr lang="ru-RU" sz="2000" dirty="0" err="1"/>
              <a:t>злагоди</a:t>
            </a:r>
            <a:r>
              <a:rPr lang="ru-RU" sz="2000" dirty="0"/>
              <a:t>, символ </a:t>
            </a:r>
            <a:r>
              <a:rPr lang="ru-RU" sz="2000" dirty="0" err="1"/>
              <a:t>України</a:t>
            </a:r>
            <a:r>
              <a:rPr lang="ru-RU" sz="2000" dirty="0" smtClean="0"/>
              <a:t>.</a:t>
            </a:r>
            <a:r>
              <a:rPr lang="uk-UA" sz="2000" dirty="0"/>
              <a:t> Про нього складено багато пісень, балад, на його гілочках ворожили: ставили гілочку взимку в хаті й чекали, щоб зацвіла, пророкуючи дівчині швидке щасливе заміжжя, а в родині – врожай та добробут. Образ вишні – архетип рідної оселі, краю, України – до вершин національної символіки підніс у поезії «Садок вишневий коло хати» Т. Г. Шевченко.</a:t>
            </a:r>
          </a:p>
          <a:p>
            <a:endParaRPr lang="uk-UA" dirty="0"/>
          </a:p>
        </p:txBody>
      </p:sp>
      <p:sp>
        <p:nvSpPr>
          <p:cNvPr id="5" name="Прямокутник 4"/>
          <p:cNvSpPr/>
          <p:nvPr/>
        </p:nvSpPr>
        <p:spPr>
          <a:xfrm>
            <a:off x="141809" y="3710067"/>
            <a:ext cx="871296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err="1">
                <a:solidFill>
                  <a:schemeClr val="bg1"/>
                </a:solidFill>
              </a:rPr>
              <a:t>Вишневий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b="1" i="1" dirty="0">
                <a:solidFill>
                  <a:schemeClr val="bg1"/>
                </a:solidFill>
              </a:rPr>
              <a:t>сад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2400" dirty="0"/>
              <a:t>— </a:t>
            </a:r>
            <a:r>
              <a:rPr lang="ru-RU" sz="2400" dirty="0" err="1"/>
              <a:t>це</a:t>
            </a:r>
            <a:r>
              <a:rPr lang="ru-RU" sz="2400" dirty="0"/>
              <a:t> i окраса </a:t>
            </a:r>
            <a:r>
              <a:rPr lang="ru-RU" sz="2400" dirty="0" err="1"/>
              <a:t>обійстя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вабить </a:t>
            </a:r>
            <a:r>
              <a:rPr lang="ru-RU" sz="2400" dirty="0" err="1"/>
              <a:t>прохолодою</a:t>
            </a:r>
            <a:r>
              <a:rPr lang="ru-RU" sz="2400" dirty="0"/>
              <a:t>, де </a:t>
            </a:r>
            <a:r>
              <a:rPr lang="ru-RU" sz="2400" dirty="0" err="1"/>
              <a:t>приємно</a:t>
            </a:r>
            <a:r>
              <a:rPr lang="ru-RU" sz="2400" dirty="0"/>
              <a:t> </a:t>
            </a:r>
            <a:r>
              <a:rPr lang="ru-RU" sz="2400" dirty="0" err="1"/>
              <a:t>відпочити</a:t>
            </a:r>
            <a:r>
              <a:rPr lang="ru-RU" sz="2400" dirty="0"/>
              <a:t>, особливо </a:t>
            </a:r>
            <a:r>
              <a:rPr lang="ru-RU" sz="2400" dirty="0" err="1"/>
              <a:t>пiсля</a:t>
            </a:r>
            <a:r>
              <a:rPr lang="ru-RU" sz="2400" dirty="0"/>
              <a:t> </a:t>
            </a:r>
            <a:r>
              <a:rPr lang="ru-RU" sz="2400" dirty="0" err="1"/>
              <a:t>лiтнього</a:t>
            </a:r>
            <a:r>
              <a:rPr lang="ru-RU" sz="2400" dirty="0"/>
              <a:t> </a:t>
            </a:r>
            <a:r>
              <a:rPr lang="ru-RU" sz="2400" dirty="0" err="1"/>
              <a:t>спекотного</a:t>
            </a:r>
            <a:r>
              <a:rPr lang="ru-RU" sz="2400" dirty="0"/>
              <a:t> дня, i </a:t>
            </a:r>
            <a:r>
              <a:rPr lang="ru-RU" sz="2400" dirty="0" err="1"/>
              <a:t>ознака</a:t>
            </a:r>
            <a:r>
              <a:rPr lang="ru-RU" sz="2400" dirty="0"/>
              <a:t> </a:t>
            </a:r>
            <a:r>
              <a:rPr lang="ru-RU" sz="2400" dirty="0" err="1"/>
              <a:t>маєтностi</a:t>
            </a:r>
            <a:r>
              <a:rPr lang="ru-RU" sz="2400" dirty="0"/>
              <a:t>, </a:t>
            </a:r>
            <a:r>
              <a:rPr lang="ru-RU" sz="2400" dirty="0" err="1"/>
              <a:t>достойності</a:t>
            </a:r>
            <a:r>
              <a:rPr lang="ru-RU" sz="2400" dirty="0"/>
              <a:t>.</a:t>
            </a:r>
            <a:endParaRPr lang="uk-UA" sz="2400" dirty="0"/>
          </a:p>
        </p:txBody>
      </p:sp>
      <p:sp>
        <p:nvSpPr>
          <p:cNvPr id="8" name="Прямокутник 7"/>
          <p:cNvSpPr/>
          <p:nvPr/>
        </p:nvSpPr>
        <p:spPr>
          <a:xfrm>
            <a:off x="160600" y="5402838"/>
            <a:ext cx="83872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</a:rPr>
              <a:t>Україна</a:t>
            </a:r>
            <a:r>
              <a:rPr lang="ru-RU" sz="2400" dirty="0" smtClean="0"/>
              <a:t> - </a:t>
            </a:r>
            <a:r>
              <a:rPr lang="ru-RU" sz="2400" dirty="0" err="1"/>
              <a:t>п</a:t>
            </a:r>
            <a:r>
              <a:rPr lang="ru-RU" sz="2400" dirty="0" err="1" smtClean="0"/>
              <a:t>ряме</a:t>
            </a:r>
            <a:r>
              <a:rPr lang="ru-RU" sz="2400" dirty="0" smtClean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, </a:t>
            </a:r>
            <a:r>
              <a:rPr lang="ru-RU" sz="2400" dirty="0" err="1"/>
              <a:t>рідний</a:t>
            </a:r>
            <a:r>
              <a:rPr lang="ru-RU" sz="2400" dirty="0"/>
              <a:t> край, у </a:t>
            </a:r>
            <a:r>
              <a:rPr lang="ru-RU" sz="2400" dirty="0" err="1"/>
              <a:t>який</a:t>
            </a:r>
            <a:r>
              <a:rPr lang="ru-RU" sz="2400" dirty="0"/>
              <a:t> разом з автором </a:t>
            </a:r>
            <a:r>
              <a:rPr lang="ru-RU" sz="2400" dirty="0" err="1"/>
              <a:t>залюблений</a:t>
            </a:r>
            <a:r>
              <a:rPr lang="ru-RU" sz="2400" dirty="0"/>
              <a:t> </a:t>
            </a:r>
            <a:r>
              <a:rPr lang="ru-RU" sz="2400" dirty="0" err="1"/>
              <a:t>ліричний</a:t>
            </a:r>
            <a:r>
              <a:rPr lang="ru-RU" sz="2400" dirty="0"/>
              <a:t> герой.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276459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83734" y="3356992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Поезія </a:t>
            </a:r>
            <a:r>
              <a:rPr lang="uk-UA" sz="32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«Вишні» </a:t>
            </a:r>
            <a:r>
              <a:rPr lang="uk-UA" sz="3200" dirty="0"/>
              <a:t>виказує глибоку любов автора до свого рідного краю, де дорога йому кожна комашка й квіткова пелюсточка. Тому він називає свою батьківщину не інакше, як </a:t>
            </a:r>
            <a:r>
              <a:rPr lang="uk-UA" sz="32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«моя країно зоряна, біблійна й пишна».</a:t>
            </a:r>
            <a:r>
              <a:rPr lang="uk-UA" sz="3200" dirty="0"/>
              <a:t> 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186790" y="116632"/>
            <a:ext cx="894161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У тогочасній ліриці, особливо авангардистській, традиційні символи вважалися застарілими, такими, що не відповідають урбаністичному світові. Але в митця інша думка, і він знаходив в </a:t>
            </a:r>
            <a:r>
              <a:rPr lang="uk-UA" sz="2800" dirty="0" err="1"/>
              <a:t>архетипних</a:t>
            </a:r>
            <a:r>
              <a:rPr lang="uk-UA" sz="2800" dirty="0"/>
              <a:t> образах ознаки нашої ментальності, що не втрачають свіжості й до нашого часу.</a:t>
            </a:r>
          </a:p>
        </p:txBody>
      </p:sp>
    </p:spTree>
    <p:extLst>
      <p:ext uri="{BB962C8B-B14F-4D97-AF65-F5344CB8AC3E}">
        <p14:creationId xmlns:p14="http://schemas.microsoft.com/office/powerpoint/2010/main" val="1092478777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83754" y="476672"/>
            <a:ext cx="843671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Вірші Б.-І. Антонича збагачують духовний світ людини, відбивають багату гаму тонів і фарб довколишнього світу, переконують, що щастя людини — в її гармонійній єдності з природою. Словацький поет </a:t>
            </a:r>
            <a:r>
              <a:rPr lang="uk-UA" sz="2800" b="1" dirty="0" err="1">
                <a:solidFill>
                  <a:schemeClr val="bg1"/>
                </a:solidFill>
              </a:rPr>
              <a:t>Мікулаш</a:t>
            </a:r>
            <a:r>
              <a:rPr lang="uk-UA" sz="2800" b="1" dirty="0">
                <a:solidFill>
                  <a:schemeClr val="bg1"/>
                </a:solidFill>
              </a:rPr>
              <a:t> </a:t>
            </a:r>
            <a:r>
              <a:rPr lang="uk-UA" sz="2800" b="1" dirty="0" err="1">
                <a:solidFill>
                  <a:schemeClr val="bg1"/>
                </a:solidFill>
              </a:rPr>
              <a:t>Неврлий</a:t>
            </a:r>
            <a:r>
              <a:rPr lang="uk-UA" sz="2400" dirty="0"/>
              <a:t>, який упорядковував збірку Б.-І. Антонича у Братиславі, так відгукнувся про творчість українського поета: </a:t>
            </a:r>
            <a:r>
              <a:rPr lang="uk-UA" sz="2800" i="1" dirty="0">
                <a:solidFill>
                  <a:schemeClr val="accent6">
                    <a:lumMod val="75000"/>
                  </a:schemeClr>
                </a:solidFill>
              </a:rPr>
              <a:t>«Його вірші Читаються з відкритими очима здивованої дитини, з глибоким внутрішнім хвилюванням».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383754" y="4221088"/>
            <a:ext cx="792088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bg1"/>
                </a:solidFill>
              </a:rPr>
              <a:t>Дмитро Павличко </a:t>
            </a:r>
            <a:r>
              <a:rPr lang="uk-UA" sz="2400" dirty="0"/>
              <a:t>сказав: </a:t>
            </a:r>
            <a:r>
              <a:rPr lang="uk-UA" sz="2400" i="1" dirty="0">
                <a:solidFill>
                  <a:schemeClr val="accent6">
                    <a:lumMod val="75000"/>
                  </a:schemeClr>
                </a:solidFill>
              </a:rPr>
              <a:t>« </a:t>
            </a:r>
            <a:r>
              <a:rPr lang="uk-UA" sz="2400" i="1" dirty="0" err="1">
                <a:solidFill>
                  <a:schemeClr val="accent6">
                    <a:lumMod val="75000"/>
                  </a:schemeClr>
                </a:solidFill>
              </a:rPr>
              <a:t>Антоничева</a:t>
            </a:r>
            <a:r>
              <a:rPr lang="uk-UA" sz="2400" i="1" dirty="0">
                <a:solidFill>
                  <a:schemeClr val="accent6">
                    <a:lumMod val="75000"/>
                  </a:schemeClr>
                </a:solidFill>
              </a:rPr>
              <a:t>  поезія – це негаснучий перстень життя, який передаватимуть із покоління в покоління здивовані читачі, щоб зачудування сонцем і людиною не пропало ніколи».</a:t>
            </a:r>
          </a:p>
        </p:txBody>
      </p:sp>
    </p:spTree>
    <p:extLst>
      <p:ext uri="{BB962C8B-B14F-4D97-AF65-F5344CB8AC3E}">
        <p14:creationId xmlns:p14="http://schemas.microsoft.com/office/powerpoint/2010/main" val="252531116"/>
      </p:ext>
    </p:extLst>
  </p:cSld>
  <p:clrMapOvr>
    <a:masterClrMapping/>
  </p:clrMapOvr>
  <p:transition spd="slow">
    <p:cove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крава">
  <a:themeElements>
    <a:clrScheme name="Яскрава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скрава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скрава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634</TotalTime>
  <Words>629</Words>
  <Application>Microsoft Office PowerPoint</Application>
  <PresentationFormat>Екран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Яскрава</vt:lpstr>
      <vt:lpstr>Вишні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Символи 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Вишні  </dc:title>
  <dc:creator>Sara Yasmeen (Wipro Technologies)</dc:creator>
  <cp:lastModifiedBy>Admin</cp:lastModifiedBy>
  <cp:revision>14</cp:revision>
  <dcterms:created xsi:type="dcterms:W3CDTF">2010-02-23T11:30:32Z</dcterms:created>
  <dcterms:modified xsi:type="dcterms:W3CDTF">2013-12-08T23:10:37Z</dcterms:modified>
</cp:coreProperties>
</file>