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4"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44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8FAE0D3-39A4-4F30-B47E-5346B0CE0C43}" type="datetimeFigureOut">
              <a:rPr lang="uk-UA" smtClean="0"/>
              <a:t>08.10.2014</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89890604-F984-4D26-A191-A8B4F1686219}" type="slidenum">
              <a:rPr lang="uk-UA" smtClean="0"/>
              <a:t>‹#›</a:t>
            </a:fld>
            <a:endParaRPr lang="uk-UA" dirty="0"/>
          </a:p>
        </p:txBody>
      </p:sp>
    </p:spTree>
    <p:extLst>
      <p:ext uri="{BB962C8B-B14F-4D97-AF65-F5344CB8AC3E}">
        <p14:creationId xmlns:p14="http://schemas.microsoft.com/office/powerpoint/2010/main" val="1829719635"/>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66442" y="685800"/>
            <a:ext cx="662096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8FAE0D3-39A4-4F30-B47E-5346B0CE0C43}" type="datetimeFigureOut">
              <a:rPr lang="uk-UA" smtClean="0"/>
              <a:t>08.10.2014</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89890604-F984-4D26-A191-A8B4F1686219}" type="slidenum">
              <a:rPr lang="uk-UA" smtClean="0"/>
              <a:t>‹#›</a:t>
            </a:fld>
            <a:endParaRPr lang="uk-UA" dirty="0"/>
          </a:p>
        </p:txBody>
      </p:sp>
    </p:spTree>
    <p:extLst>
      <p:ext uri="{BB962C8B-B14F-4D97-AF65-F5344CB8AC3E}">
        <p14:creationId xmlns:p14="http://schemas.microsoft.com/office/powerpoint/2010/main" val="2346340653"/>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08FAE0D3-39A4-4F30-B47E-5346B0CE0C43}" type="datetimeFigureOut">
              <a:rPr lang="uk-UA" smtClean="0"/>
              <a:t>08.10.2014</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89890604-F984-4D26-A191-A8B4F1686219}" type="slidenum">
              <a:rPr lang="uk-UA" smtClean="0"/>
              <a:t>‹#›</a:t>
            </a:fld>
            <a:endParaRPr lang="uk-UA" dirty="0"/>
          </a:p>
        </p:txBody>
      </p:sp>
    </p:spTree>
    <p:extLst>
      <p:ext uri="{BB962C8B-B14F-4D97-AF65-F5344CB8AC3E}">
        <p14:creationId xmlns:p14="http://schemas.microsoft.com/office/powerpoint/2010/main" val="256286594"/>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81408" y="1447800"/>
            <a:ext cx="6001049" cy="2323374"/>
          </a:xfrm>
        </p:spPr>
        <p:txBody>
          <a:bodyPr/>
          <a:lstStyle>
            <a:lvl1pPr>
              <a:defRPr sz="4800"/>
            </a:lvl1pPr>
          </a:lstStyle>
          <a:p>
            <a:r>
              <a:rPr lang="ru-RU" smtClean="0"/>
              <a:t>Образец заголовка</a:t>
            </a:r>
            <a:endParaRPr lang="en-US" dirty="0"/>
          </a:p>
        </p:txBody>
      </p:sp>
      <p:sp>
        <p:nvSpPr>
          <p:cNvPr id="14" name="Text Placeholder 3"/>
          <p:cNvSpPr>
            <a:spLocks noGrp="1"/>
          </p:cNvSpPr>
          <p:nvPr>
            <p:ph type="body" sz="half" idx="13"/>
          </p:nvPr>
        </p:nvSpPr>
        <p:spPr>
          <a:xfrm>
            <a:off x="1448177" y="3771174"/>
            <a:ext cx="546115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08FAE0D3-39A4-4F30-B47E-5346B0CE0C43}" type="datetimeFigureOut">
              <a:rPr lang="uk-UA" smtClean="0"/>
              <a:t>08.10.2014</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89890604-F984-4D26-A191-A8B4F1686219}" type="slidenum">
              <a:rPr lang="uk-UA" smtClean="0"/>
              <a:t>‹#›</a:t>
            </a:fld>
            <a:endParaRPr lang="uk-UA" dirty="0"/>
          </a:p>
        </p:txBody>
      </p:sp>
      <p:sp>
        <p:nvSpPr>
          <p:cNvPr id="12" name="TextBox 11"/>
          <p:cNvSpPr txBox="1"/>
          <p:nvPr/>
        </p:nvSpPr>
        <p:spPr>
          <a:xfrm>
            <a:off x="673897" y="971253"/>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6999690" y="2613787"/>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1266793029"/>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8FAE0D3-39A4-4F30-B47E-5346B0CE0C43}" type="datetimeFigureOut">
              <a:rPr lang="uk-UA" smtClean="0"/>
              <a:t>08.10.2014</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89890604-F984-4D26-A191-A8B4F1686219}" type="slidenum">
              <a:rPr lang="uk-UA" smtClean="0"/>
              <a:t>‹#›</a:t>
            </a:fld>
            <a:endParaRPr lang="uk-UA" dirty="0"/>
          </a:p>
        </p:txBody>
      </p:sp>
    </p:spTree>
    <p:extLst>
      <p:ext uri="{BB962C8B-B14F-4D97-AF65-F5344CB8AC3E}">
        <p14:creationId xmlns:p14="http://schemas.microsoft.com/office/powerpoint/2010/main" val="3751983680"/>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8FAE0D3-39A4-4F30-B47E-5346B0CE0C43}" type="datetimeFigureOut">
              <a:rPr lang="uk-UA" smtClean="0"/>
              <a:t>08.10.2014</a:t>
            </a:fld>
            <a:endParaRPr lang="uk-UA" dirty="0"/>
          </a:p>
        </p:txBody>
      </p:sp>
      <p:sp>
        <p:nvSpPr>
          <p:cNvPr id="4"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89890604-F984-4D26-A191-A8B4F1686219}" type="slidenum">
              <a:rPr lang="uk-UA" smtClean="0"/>
              <a:t>‹#›</a:t>
            </a:fld>
            <a:endParaRPr lang="uk-UA" dirty="0"/>
          </a:p>
        </p:txBody>
      </p:sp>
    </p:spTree>
    <p:extLst>
      <p:ext uri="{BB962C8B-B14F-4D97-AF65-F5344CB8AC3E}">
        <p14:creationId xmlns:p14="http://schemas.microsoft.com/office/powerpoint/2010/main" val="2511541345"/>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21"/>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2"/>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8FAE0D3-39A4-4F30-B47E-5346B0CE0C43}" type="datetimeFigureOut">
              <a:rPr lang="uk-UA" smtClean="0"/>
              <a:t>08.10.2014</a:t>
            </a:fld>
            <a:endParaRPr lang="uk-UA" dirty="0"/>
          </a:p>
        </p:txBody>
      </p:sp>
      <p:sp>
        <p:nvSpPr>
          <p:cNvPr id="4"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89890604-F984-4D26-A191-A8B4F1686219}" type="slidenum">
              <a:rPr lang="uk-UA" smtClean="0"/>
              <a:t>‹#›</a:t>
            </a:fld>
            <a:endParaRPr lang="uk-UA" dirty="0"/>
          </a:p>
        </p:txBody>
      </p:sp>
    </p:spTree>
    <p:extLst>
      <p:ext uri="{BB962C8B-B14F-4D97-AF65-F5344CB8AC3E}">
        <p14:creationId xmlns:p14="http://schemas.microsoft.com/office/powerpoint/2010/main" val="3028570719"/>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8FAE0D3-39A4-4F30-B47E-5346B0CE0C43}" type="datetimeFigureOut">
              <a:rPr lang="uk-UA" smtClean="0"/>
              <a:t>08.10.2014</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89890604-F984-4D26-A191-A8B4F1686219}" type="slidenum">
              <a:rPr lang="uk-UA" smtClean="0"/>
              <a:t>‹#›</a:t>
            </a:fld>
            <a:endParaRPr lang="uk-UA" dirty="0"/>
          </a:p>
        </p:txBody>
      </p:sp>
    </p:spTree>
    <p:extLst>
      <p:ext uri="{BB962C8B-B14F-4D97-AF65-F5344CB8AC3E}">
        <p14:creationId xmlns:p14="http://schemas.microsoft.com/office/powerpoint/2010/main" val="3561686131"/>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8FAE0D3-39A4-4F30-B47E-5346B0CE0C43}" type="datetimeFigureOut">
              <a:rPr lang="uk-UA" smtClean="0"/>
              <a:t>08.10.2014</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89890604-F984-4D26-A191-A8B4F1686219}" type="slidenum">
              <a:rPr lang="uk-UA" smtClean="0"/>
              <a:t>‹#›</a:t>
            </a:fld>
            <a:endParaRPr lang="uk-UA" dirty="0"/>
          </a:p>
        </p:txBody>
      </p:sp>
    </p:spTree>
    <p:extLst>
      <p:ext uri="{BB962C8B-B14F-4D97-AF65-F5344CB8AC3E}">
        <p14:creationId xmlns:p14="http://schemas.microsoft.com/office/powerpoint/2010/main" val="149631782"/>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8FAE0D3-39A4-4F30-B47E-5346B0CE0C43}" type="datetimeFigureOut">
              <a:rPr lang="uk-UA" smtClean="0"/>
              <a:t>08.10.2014</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89890604-F984-4D26-A191-A8B4F1686219}" type="slidenum">
              <a:rPr lang="uk-UA" smtClean="0"/>
              <a:t>‹#›</a:t>
            </a:fld>
            <a:endParaRPr lang="uk-UA" dirty="0"/>
          </a:p>
        </p:txBody>
      </p:sp>
    </p:spTree>
    <p:extLst>
      <p:ext uri="{BB962C8B-B14F-4D97-AF65-F5344CB8AC3E}">
        <p14:creationId xmlns:p14="http://schemas.microsoft.com/office/powerpoint/2010/main" val="919924439"/>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8FAE0D3-39A4-4F30-B47E-5346B0CE0C43}" type="datetimeFigureOut">
              <a:rPr lang="uk-UA" smtClean="0"/>
              <a:t>08.10.2014</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89890604-F984-4D26-A191-A8B4F1686219}" type="slidenum">
              <a:rPr lang="uk-UA" smtClean="0"/>
              <a:t>‹#›</a:t>
            </a:fld>
            <a:endParaRPr lang="uk-UA" dirty="0"/>
          </a:p>
        </p:txBody>
      </p:sp>
    </p:spTree>
    <p:extLst>
      <p:ext uri="{BB962C8B-B14F-4D97-AF65-F5344CB8AC3E}">
        <p14:creationId xmlns:p14="http://schemas.microsoft.com/office/powerpoint/2010/main" val="3365939640"/>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8FAE0D3-39A4-4F30-B47E-5346B0CE0C43}" type="datetimeFigureOut">
              <a:rPr lang="uk-UA" smtClean="0"/>
              <a:t>08.10.2014</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89890604-F984-4D26-A191-A8B4F1686219}" type="slidenum">
              <a:rPr lang="uk-UA" smtClean="0"/>
              <a:t>‹#›</a:t>
            </a:fld>
            <a:endParaRPr lang="uk-UA" dirty="0"/>
          </a:p>
        </p:txBody>
      </p:sp>
    </p:spTree>
    <p:extLst>
      <p:ext uri="{BB962C8B-B14F-4D97-AF65-F5344CB8AC3E}">
        <p14:creationId xmlns:p14="http://schemas.microsoft.com/office/powerpoint/2010/main" val="3645049965"/>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8FAE0D3-39A4-4F30-B47E-5346B0CE0C43}" type="datetimeFigureOut">
              <a:rPr lang="uk-UA" smtClean="0"/>
              <a:t>08.10.2014</a:t>
            </a:fld>
            <a:endParaRPr lang="uk-UA" dirty="0"/>
          </a:p>
        </p:txBody>
      </p:sp>
      <p:sp>
        <p:nvSpPr>
          <p:cNvPr id="8" name="Footer Placeholder 7"/>
          <p:cNvSpPr>
            <a:spLocks noGrp="1"/>
          </p:cNvSpPr>
          <p:nvPr>
            <p:ph type="ftr" sz="quarter" idx="11"/>
          </p:nvPr>
        </p:nvSpPr>
        <p:spPr/>
        <p:txBody>
          <a:bodyPr/>
          <a:lstStyle/>
          <a:p>
            <a:endParaRPr lang="uk-UA" dirty="0"/>
          </a:p>
        </p:txBody>
      </p:sp>
      <p:sp>
        <p:nvSpPr>
          <p:cNvPr id="9" name="Slide Number Placeholder 8"/>
          <p:cNvSpPr>
            <a:spLocks noGrp="1"/>
          </p:cNvSpPr>
          <p:nvPr>
            <p:ph type="sldNum" sz="quarter" idx="12"/>
          </p:nvPr>
        </p:nvSpPr>
        <p:spPr/>
        <p:txBody>
          <a:bodyPr/>
          <a:lstStyle/>
          <a:p>
            <a:fld id="{89890604-F984-4D26-A191-A8B4F1686219}" type="slidenum">
              <a:rPr lang="uk-UA" smtClean="0"/>
              <a:t>‹#›</a:t>
            </a:fld>
            <a:endParaRPr lang="uk-UA" dirty="0"/>
          </a:p>
        </p:txBody>
      </p:sp>
    </p:spTree>
    <p:extLst>
      <p:ext uri="{BB962C8B-B14F-4D97-AF65-F5344CB8AC3E}">
        <p14:creationId xmlns:p14="http://schemas.microsoft.com/office/powerpoint/2010/main" val="886395276"/>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08FAE0D3-39A4-4F30-B47E-5346B0CE0C43}" type="datetimeFigureOut">
              <a:rPr lang="uk-UA" smtClean="0"/>
              <a:t>08.10.2014</a:t>
            </a:fld>
            <a:endParaRPr lang="uk-UA" dirty="0"/>
          </a:p>
        </p:txBody>
      </p:sp>
      <p:sp>
        <p:nvSpPr>
          <p:cNvPr id="5" name="Footer Placeholder 3"/>
          <p:cNvSpPr>
            <a:spLocks noGrp="1"/>
          </p:cNvSpPr>
          <p:nvPr>
            <p:ph type="ftr" sz="quarter" idx="11"/>
          </p:nvPr>
        </p:nvSpPr>
        <p:spPr/>
        <p:txBody>
          <a:bodyPr/>
          <a:lstStyle/>
          <a:p>
            <a:endParaRPr lang="uk-UA" dirty="0"/>
          </a:p>
        </p:txBody>
      </p:sp>
      <p:sp>
        <p:nvSpPr>
          <p:cNvPr id="6" name="Slide Number Placeholder 4"/>
          <p:cNvSpPr>
            <a:spLocks noGrp="1"/>
          </p:cNvSpPr>
          <p:nvPr>
            <p:ph type="sldNum" sz="quarter" idx="12"/>
          </p:nvPr>
        </p:nvSpPr>
        <p:spPr/>
        <p:txBody>
          <a:bodyPr/>
          <a:lstStyle/>
          <a:p>
            <a:fld id="{89890604-F984-4D26-A191-A8B4F1686219}" type="slidenum">
              <a:rPr lang="uk-UA" smtClean="0"/>
              <a:t>‹#›</a:t>
            </a:fld>
            <a:endParaRPr lang="uk-UA" dirty="0"/>
          </a:p>
        </p:txBody>
      </p:sp>
    </p:spTree>
    <p:extLst>
      <p:ext uri="{BB962C8B-B14F-4D97-AF65-F5344CB8AC3E}">
        <p14:creationId xmlns:p14="http://schemas.microsoft.com/office/powerpoint/2010/main" val="1102370634"/>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8FAE0D3-39A4-4F30-B47E-5346B0CE0C43}" type="datetimeFigureOut">
              <a:rPr lang="uk-UA" smtClean="0"/>
              <a:t>08.10.2014</a:t>
            </a:fld>
            <a:endParaRPr lang="uk-UA" dirty="0"/>
          </a:p>
        </p:txBody>
      </p:sp>
      <p:sp>
        <p:nvSpPr>
          <p:cNvPr id="5" name="Footer Placeholder 2"/>
          <p:cNvSpPr>
            <a:spLocks noGrp="1"/>
          </p:cNvSpPr>
          <p:nvPr>
            <p:ph type="ftr" sz="quarter" idx="11"/>
          </p:nvPr>
        </p:nvSpPr>
        <p:spPr/>
        <p:txBody>
          <a:bodyPr/>
          <a:lstStyle/>
          <a:p>
            <a:endParaRPr lang="uk-UA" dirty="0"/>
          </a:p>
        </p:txBody>
      </p:sp>
      <p:sp>
        <p:nvSpPr>
          <p:cNvPr id="6" name="Slide Number Placeholder 3"/>
          <p:cNvSpPr>
            <a:spLocks noGrp="1"/>
          </p:cNvSpPr>
          <p:nvPr>
            <p:ph type="sldNum" sz="quarter" idx="12"/>
          </p:nvPr>
        </p:nvSpPr>
        <p:spPr/>
        <p:txBody>
          <a:bodyPr/>
          <a:lstStyle/>
          <a:p>
            <a:fld id="{89890604-F984-4D26-A191-A8B4F1686219}" type="slidenum">
              <a:rPr lang="uk-UA" smtClean="0"/>
              <a:t>‹#›</a:t>
            </a:fld>
            <a:endParaRPr lang="uk-UA" dirty="0"/>
          </a:p>
        </p:txBody>
      </p:sp>
    </p:spTree>
    <p:extLst>
      <p:ext uri="{BB962C8B-B14F-4D97-AF65-F5344CB8AC3E}">
        <p14:creationId xmlns:p14="http://schemas.microsoft.com/office/powerpoint/2010/main" val="2308977953"/>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66442" y="3129281"/>
            <a:ext cx="2551461"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08FAE0D3-39A4-4F30-B47E-5346B0CE0C43}" type="datetimeFigureOut">
              <a:rPr lang="uk-UA" smtClean="0"/>
              <a:t>08.10.2014</a:t>
            </a:fld>
            <a:endParaRPr lang="uk-UA" dirty="0"/>
          </a:p>
        </p:txBody>
      </p:sp>
      <p:sp>
        <p:nvSpPr>
          <p:cNvPr id="5" name="Footer Placeholder 5"/>
          <p:cNvSpPr>
            <a:spLocks noGrp="1"/>
          </p:cNvSpPr>
          <p:nvPr>
            <p:ph type="ftr" sz="quarter" idx="11"/>
          </p:nvPr>
        </p:nvSpPr>
        <p:spPr/>
        <p:txBody>
          <a:bodyPr/>
          <a:lstStyle/>
          <a:p>
            <a:endParaRPr lang="uk-UA" dirty="0"/>
          </a:p>
        </p:txBody>
      </p:sp>
      <p:sp>
        <p:nvSpPr>
          <p:cNvPr id="6" name="Slide Number Placeholder 6"/>
          <p:cNvSpPr>
            <a:spLocks noGrp="1"/>
          </p:cNvSpPr>
          <p:nvPr>
            <p:ph type="sldNum" sz="quarter" idx="12"/>
          </p:nvPr>
        </p:nvSpPr>
        <p:spPr/>
        <p:txBody>
          <a:bodyPr/>
          <a:lstStyle/>
          <a:p>
            <a:fld id="{89890604-F984-4D26-A191-A8B4F1686219}" type="slidenum">
              <a:rPr lang="uk-UA" smtClean="0"/>
              <a:t>‹#›</a:t>
            </a:fld>
            <a:endParaRPr lang="uk-UA" dirty="0"/>
          </a:p>
        </p:txBody>
      </p:sp>
    </p:spTree>
    <p:extLst>
      <p:ext uri="{BB962C8B-B14F-4D97-AF65-F5344CB8AC3E}">
        <p14:creationId xmlns:p14="http://schemas.microsoft.com/office/powerpoint/2010/main" val="1315930259"/>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8FAE0D3-39A4-4F30-B47E-5346B0CE0C43}" type="datetimeFigureOut">
              <a:rPr lang="uk-UA" smtClean="0"/>
              <a:t>08.10.2014</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89890604-F984-4D26-A191-A8B4F1686219}" type="slidenum">
              <a:rPr lang="uk-UA" smtClean="0"/>
              <a:t>‹#›</a:t>
            </a:fld>
            <a:endParaRPr lang="uk-UA" dirty="0"/>
          </a:p>
        </p:txBody>
      </p:sp>
    </p:spTree>
    <p:extLst>
      <p:ext uri="{BB962C8B-B14F-4D97-AF65-F5344CB8AC3E}">
        <p14:creationId xmlns:p14="http://schemas.microsoft.com/office/powerpoint/2010/main" val="839840618"/>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8FAE0D3-39A4-4F30-B47E-5346B0CE0C43}" type="datetimeFigureOut">
              <a:rPr lang="uk-UA" smtClean="0"/>
              <a:t>08.10.2014</a:t>
            </a:fld>
            <a:endParaRPr lang="uk-UA"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uk-UA"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89890604-F984-4D26-A191-A8B4F1686219}" type="slidenum">
              <a:rPr lang="uk-UA" smtClean="0"/>
              <a:t>‹#›</a:t>
            </a:fld>
            <a:endParaRPr lang="uk-UA" dirty="0"/>
          </a:p>
        </p:txBody>
      </p:sp>
    </p:spTree>
    <p:extLst>
      <p:ext uri="{BB962C8B-B14F-4D97-AF65-F5344CB8AC3E}">
        <p14:creationId xmlns:p14="http://schemas.microsoft.com/office/powerpoint/2010/main" val="4114831575"/>
      </p:ext>
    </p:extLst>
  </p:cSld>
  <p:clrMap bg1="dk1" tx1="lt1" bg2="dk2" tx2="lt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 id="2147484087" r:id="rId13"/>
    <p:sldLayoutId id="2147484088" r:id="rId14"/>
    <p:sldLayoutId id="2147484089" r:id="rId15"/>
    <p:sldLayoutId id="2147484090" r:id="rId16"/>
    <p:sldLayoutId id="2147484091" r:id="rId17"/>
  </p:sldLayoutIdLst>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3557578"/>
            <a:ext cx="9208136" cy="1771167"/>
          </a:xfrm>
        </p:spPr>
        <p:txBody>
          <a:bodyPr/>
          <a:lstStyle/>
          <a:p>
            <a:pPr algn="ctr"/>
            <a:r>
              <a:rPr lang="uk-UA" sz="6000" dirty="0" smtClean="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38100" dist="38100" dir="2700000" algn="tl">
                    <a:srgbClr val="000000">
                      <a:alpha val="43137"/>
                    </a:srgbClr>
                  </a:outerShdw>
                </a:effectLst>
              </a:rPr>
              <a:t>Життєвий та творчий шлях Григорія Косинки</a:t>
            </a:r>
            <a:r>
              <a:rPr lang="uk-UA" sz="600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38100" dist="38100" dir="2700000" algn="tl">
                    <a:srgbClr val="000000">
                      <a:alpha val="43137"/>
                    </a:srgbClr>
                  </a:outerShdw>
                </a:effectLst>
              </a:rPr>
              <a:t/>
            </a:r>
            <a:br>
              <a:rPr lang="uk-UA" sz="600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38100" dist="38100" dir="2700000" algn="tl">
                    <a:srgbClr val="000000">
                      <a:alpha val="43137"/>
                    </a:srgbClr>
                  </a:outerShdw>
                </a:effectLst>
              </a:rPr>
            </a:br>
            <a:r>
              <a:rPr lang="uk-UA" sz="600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38100" dist="38100" dir="2700000" algn="tl">
                    <a:srgbClr val="000000">
                      <a:alpha val="43137"/>
                    </a:srgbClr>
                  </a:outerShdw>
                </a:effectLst>
              </a:rPr>
              <a:t>(1899—1934) </a:t>
            </a:r>
            <a:r>
              <a:rPr lang="uk-UA" dirty="0"/>
              <a:t/>
            </a:r>
            <a:br>
              <a:rPr lang="uk-UA" dirty="0"/>
            </a:br>
            <a:endParaRPr lang="uk-UA" dirty="0"/>
          </a:p>
        </p:txBody>
      </p:sp>
      <p:sp>
        <p:nvSpPr>
          <p:cNvPr id="6" name="TextBox 5"/>
          <p:cNvSpPr txBox="1"/>
          <p:nvPr/>
        </p:nvSpPr>
        <p:spPr>
          <a:xfrm>
            <a:off x="6273518" y="5759669"/>
            <a:ext cx="2480166" cy="954107"/>
          </a:xfrm>
          <a:prstGeom prst="rect">
            <a:avLst/>
          </a:prstGeom>
          <a:noFill/>
        </p:spPr>
        <p:txBody>
          <a:bodyPr wrap="none" rtlCol="0">
            <a:spAutoFit/>
          </a:bodyPr>
          <a:lstStyle/>
          <a:p>
            <a:pPr algn="ctr"/>
            <a:r>
              <a:rPr lang="uk-UA" sz="1400" dirty="0" smtClean="0">
                <a:solidFill>
                  <a:schemeClr val="accent1"/>
                </a:solidFill>
                <a:effectLst>
                  <a:outerShdw blurRad="38100" dist="38100" dir="2700000" algn="tl">
                    <a:srgbClr val="000000">
                      <a:alpha val="43137"/>
                    </a:srgbClr>
                  </a:outerShdw>
                </a:effectLst>
              </a:rPr>
              <a:t>Виконала</a:t>
            </a:r>
            <a:r>
              <a:rPr lang="uk-UA" sz="1400" dirty="0" smtClean="0">
                <a:solidFill>
                  <a:schemeClr val="accent1"/>
                </a:solidFill>
                <a:effectLst>
                  <a:outerShdw blurRad="38100" dist="38100" dir="2700000" algn="tl">
                    <a:srgbClr val="000000">
                      <a:alpha val="43137"/>
                    </a:srgbClr>
                  </a:outerShdw>
                </a:effectLst>
              </a:rPr>
              <a:t/>
            </a:r>
            <a:br>
              <a:rPr lang="uk-UA" sz="1400" dirty="0" smtClean="0">
                <a:solidFill>
                  <a:schemeClr val="accent1"/>
                </a:solidFill>
                <a:effectLst>
                  <a:outerShdw blurRad="38100" dist="38100" dir="2700000" algn="tl">
                    <a:srgbClr val="000000">
                      <a:alpha val="43137"/>
                    </a:srgbClr>
                  </a:outerShdw>
                </a:effectLst>
              </a:rPr>
            </a:br>
            <a:r>
              <a:rPr lang="uk-UA" sz="1400" dirty="0" smtClean="0">
                <a:solidFill>
                  <a:schemeClr val="accent1"/>
                </a:solidFill>
                <a:effectLst>
                  <a:outerShdw blurRad="38100" dist="38100" dir="2700000" algn="tl">
                    <a:srgbClr val="000000">
                      <a:alpha val="43137"/>
                    </a:srgbClr>
                  </a:outerShdw>
                </a:effectLst>
              </a:rPr>
              <a:t>учениці 11-А класу</a:t>
            </a:r>
            <a:br>
              <a:rPr lang="uk-UA" sz="1400" dirty="0" smtClean="0">
                <a:solidFill>
                  <a:schemeClr val="accent1"/>
                </a:solidFill>
                <a:effectLst>
                  <a:outerShdw blurRad="38100" dist="38100" dir="2700000" algn="tl">
                    <a:srgbClr val="000000">
                      <a:alpha val="43137"/>
                    </a:srgbClr>
                  </a:outerShdw>
                </a:effectLst>
              </a:rPr>
            </a:br>
            <a:r>
              <a:rPr lang="uk-UA" sz="1400" dirty="0" smtClean="0">
                <a:solidFill>
                  <a:schemeClr val="accent1"/>
                </a:solidFill>
                <a:effectLst>
                  <a:outerShdw blurRad="38100" dist="38100" dir="2700000" algn="tl">
                    <a:srgbClr val="000000">
                      <a:alpha val="43137"/>
                    </a:srgbClr>
                  </a:outerShdw>
                </a:effectLst>
              </a:rPr>
              <a:t>Миколаївської гімназії №4</a:t>
            </a:r>
            <a:br>
              <a:rPr lang="uk-UA" sz="1400" dirty="0" smtClean="0">
                <a:solidFill>
                  <a:schemeClr val="accent1"/>
                </a:solidFill>
                <a:effectLst>
                  <a:outerShdw blurRad="38100" dist="38100" dir="2700000" algn="tl">
                    <a:srgbClr val="000000">
                      <a:alpha val="43137"/>
                    </a:srgbClr>
                  </a:outerShdw>
                </a:effectLst>
              </a:rPr>
            </a:br>
            <a:r>
              <a:rPr lang="uk-UA" sz="1400" smtClean="0">
                <a:solidFill>
                  <a:schemeClr val="accent1"/>
                </a:solidFill>
                <a:effectLst>
                  <a:outerShdw blurRad="38100" dist="38100" dir="2700000" algn="tl">
                    <a:srgbClr val="000000">
                      <a:alpha val="43137"/>
                    </a:srgbClr>
                  </a:outerShdw>
                </a:effectLst>
              </a:rPr>
              <a:t>Окулічева </a:t>
            </a:r>
            <a:r>
              <a:rPr lang="uk-UA" sz="1400" smtClean="0">
                <a:solidFill>
                  <a:schemeClr val="accent1"/>
                </a:solidFill>
                <a:effectLst>
                  <a:outerShdw blurRad="38100" dist="38100" dir="2700000" algn="tl">
                    <a:srgbClr val="000000">
                      <a:alpha val="43137"/>
                    </a:srgbClr>
                  </a:outerShdw>
                </a:effectLst>
              </a:rPr>
              <a:t>Ольга</a:t>
            </a:r>
            <a:endParaRPr lang="uk-UA" sz="1400"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0215425"/>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8720" y="266090"/>
            <a:ext cx="5950668" cy="769441"/>
          </a:xfrm>
          <a:prstGeom prst="rect">
            <a:avLst/>
          </a:prstGeom>
          <a:noFill/>
        </p:spPr>
        <p:txBody>
          <a:bodyPr wrap="none" rtlCol="0">
            <a:spAutoFit/>
          </a:bodyPr>
          <a:lstStyle/>
          <a:p>
            <a:r>
              <a:rPr lang="uk-UA" sz="4400" dirty="0" smtClean="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38100" dist="38100" dir="2700000" algn="tl">
                    <a:srgbClr val="000000">
                      <a:alpha val="43137"/>
                    </a:srgbClr>
                  </a:outerShdw>
                </a:effectLst>
              </a:rPr>
              <a:t>ТВОРЧА СПАДЩИНА</a:t>
            </a:r>
            <a:endParaRPr lang="uk-UA" sz="440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38100" dist="38100" dir="2700000" algn="tl">
                  <a:srgbClr val="000000">
                    <a:alpha val="43137"/>
                  </a:srgbClr>
                </a:outerShdw>
              </a:effectLst>
            </a:endParaRPr>
          </a:p>
        </p:txBody>
      </p:sp>
      <p:sp>
        <p:nvSpPr>
          <p:cNvPr id="3" name="Прямоугольник 2"/>
          <p:cNvSpPr/>
          <p:nvPr/>
        </p:nvSpPr>
        <p:spPr>
          <a:xfrm>
            <a:off x="94593" y="1488012"/>
            <a:ext cx="6957848" cy="3785652"/>
          </a:xfrm>
          <a:prstGeom prst="rect">
            <a:avLst/>
          </a:prstGeom>
        </p:spPr>
        <p:txBody>
          <a:bodyPr wrap="square">
            <a:spAutoFit/>
          </a:bodyPr>
          <a:lstStyle/>
          <a:p>
            <a:pPr marL="285750" indent="-285750">
              <a:buFont typeface="Arial" panose="020B0604020202020204" pitchFamily="34" charset="0"/>
              <a:buChar char="•"/>
            </a:pPr>
            <a:r>
              <a:rPr lang="ru-RU" sz="2400" dirty="0" smtClean="0"/>
              <a:t>«На </a:t>
            </a:r>
            <a:r>
              <a:rPr lang="ru-RU" sz="2400" dirty="0" err="1" smtClean="0"/>
              <a:t>буряки</a:t>
            </a:r>
            <a:r>
              <a:rPr lang="ru-RU" sz="2400" dirty="0" smtClean="0"/>
              <a:t>» (1919)</a:t>
            </a:r>
          </a:p>
          <a:p>
            <a:pPr marL="285750" indent="-285750">
              <a:buFont typeface="Arial" panose="020B0604020202020204" pitchFamily="34" charset="0"/>
              <a:buChar char="•"/>
            </a:pPr>
            <a:r>
              <a:rPr lang="ru-RU" sz="2400" dirty="0" smtClean="0"/>
              <a:t>«Мент» (1920)</a:t>
            </a:r>
          </a:p>
          <a:p>
            <a:pPr marL="285750" indent="-285750">
              <a:buFont typeface="Arial" panose="020B0604020202020204" pitchFamily="34" charset="0"/>
              <a:buChar char="•"/>
            </a:pPr>
            <a:r>
              <a:rPr lang="ru-RU" sz="2400" dirty="0" smtClean="0"/>
              <a:t>«За земельку» (1920)</a:t>
            </a:r>
          </a:p>
          <a:p>
            <a:pPr marL="285750" indent="-285750">
              <a:buFont typeface="Arial" panose="020B0604020202020204" pitchFamily="34" charset="0"/>
              <a:buChar char="•"/>
            </a:pPr>
            <a:r>
              <a:rPr lang="ru-RU" sz="2400" dirty="0" smtClean="0"/>
              <a:t>«Перед </a:t>
            </a:r>
            <a:r>
              <a:rPr lang="ru-RU" sz="2400" dirty="0" err="1" smtClean="0"/>
              <a:t>світом</a:t>
            </a:r>
            <a:r>
              <a:rPr lang="ru-RU" sz="2400" dirty="0" smtClean="0"/>
              <a:t>» (1920)</a:t>
            </a:r>
          </a:p>
          <a:p>
            <a:pPr marL="285750" indent="-285750">
              <a:buFont typeface="Arial" panose="020B0604020202020204" pitchFamily="34" charset="0"/>
              <a:buChar char="•"/>
            </a:pPr>
            <a:r>
              <a:rPr lang="ru-RU" sz="2400" dirty="0" smtClean="0"/>
              <a:t>«На </a:t>
            </a:r>
            <a:r>
              <a:rPr lang="ru-RU" sz="2400" dirty="0" err="1" smtClean="0"/>
              <a:t>золотих</a:t>
            </a:r>
            <a:r>
              <a:rPr lang="ru-RU" sz="2400" dirty="0" smtClean="0"/>
              <a:t> </a:t>
            </a:r>
            <a:r>
              <a:rPr lang="ru-RU" sz="2400" dirty="0" err="1" smtClean="0"/>
              <a:t>богів</a:t>
            </a:r>
            <a:r>
              <a:rPr lang="ru-RU" sz="2400" dirty="0" smtClean="0"/>
              <a:t>» (1920) </a:t>
            </a:r>
          </a:p>
          <a:p>
            <a:pPr marL="285750" indent="-285750">
              <a:buFont typeface="Arial" panose="020B0604020202020204" pitchFamily="34" charset="0"/>
              <a:buChar char="•"/>
            </a:pPr>
            <a:r>
              <a:rPr lang="ru-RU" sz="2400" dirty="0" smtClean="0"/>
              <a:t>«</a:t>
            </a:r>
            <a:r>
              <a:rPr lang="ru-RU" sz="2400" dirty="0" err="1" smtClean="0"/>
              <a:t>Троєкутний</a:t>
            </a:r>
            <a:r>
              <a:rPr lang="ru-RU" sz="2400" dirty="0" smtClean="0"/>
              <a:t> </a:t>
            </a:r>
            <a:r>
              <a:rPr lang="ru-RU" sz="2400" dirty="0" err="1" smtClean="0"/>
              <a:t>бій</a:t>
            </a:r>
            <a:r>
              <a:rPr lang="ru-RU" sz="2400" dirty="0" smtClean="0"/>
              <a:t>» (1921)</a:t>
            </a:r>
          </a:p>
          <a:p>
            <a:pPr marL="285750" indent="-285750">
              <a:buFont typeface="Arial" panose="020B0604020202020204" pitchFamily="34" charset="0"/>
              <a:buChar char="•"/>
            </a:pPr>
            <a:r>
              <a:rPr lang="ru-RU" sz="2400" dirty="0" smtClean="0"/>
              <a:t>«</a:t>
            </a:r>
            <a:r>
              <a:rPr lang="ru-RU" sz="2400" dirty="0" err="1" smtClean="0"/>
              <a:t>Заквітчаний</a:t>
            </a:r>
            <a:r>
              <a:rPr lang="ru-RU" sz="2400" dirty="0" smtClean="0"/>
              <a:t> сон» (1923)</a:t>
            </a:r>
          </a:p>
          <a:p>
            <a:pPr marL="285750" indent="-285750">
              <a:buFont typeface="Arial" panose="020B0604020202020204" pitchFamily="34" charset="0"/>
              <a:buChar char="•"/>
            </a:pPr>
            <a:r>
              <a:rPr lang="ru-RU" sz="2400" dirty="0" smtClean="0"/>
              <a:t>«Сорочка» (1923)</a:t>
            </a:r>
          </a:p>
          <a:p>
            <a:pPr marL="285750" indent="-285750">
              <a:buFont typeface="Arial" panose="020B0604020202020204" pitchFamily="34" charset="0"/>
              <a:buChar char="•"/>
            </a:pPr>
            <a:r>
              <a:rPr lang="ru-RU" sz="2400" dirty="0" smtClean="0"/>
              <a:t>«</a:t>
            </a:r>
            <a:r>
              <a:rPr lang="ru-RU" sz="2400" dirty="0" err="1" smtClean="0"/>
              <a:t>Фавст</a:t>
            </a:r>
            <a:r>
              <a:rPr lang="ru-RU" sz="2400" dirty="0" smtClean="0"/>
              <a:t>» (1923) </a:t>
            </a:r>
          </a:p>
          <a:p>
            <a:pPr marL="285750" indent="-285750">
              <a:buFont typeface="Arial" panose="020B0604020202020204" pitchFamily="34" charset="0"/>
              <a:buChar char="•"/>
            </a:pPr>
            <a:r>
              <a:rPr lang="ru-RU" sz="2400" dirty="0" smtClean="0"/>
              <a:t>«Голова </a:t>
            </a:r>
            <a:r>
              <a:rPr lang="ru-RU" sz="2400" dirty="0" err="1" smtClean="0"/>
              <a:t>Ході</a:t>
            </a:r>
            <a:r>
              <a:rPr lang="ru-RU" sz="2400" dirty="0" smtClean="0"/>
              <a:t>» (1923)</a:t>
            </a:r>
          </a:p>
        </p:txBody>
      </p:sp>
      <p:sp>
        <p:nvSpPr>
          <p:cNvPr id="5" name="Прямоугольник 4"/>
          <p:cNvSpPr/>
          <p:nvPr/>
        </p:nvSpPr>
        <p:spPr>
          <a:xfrm>
            <a:off x="4481513" y="1488012"/>
            <a:ext cx="4572000" cy="3785652"/>
          </a:xfrm>
          <a:prstGeom prst="rect">
            <a:avLst/>
          </a:prstGeom>
        </p:spPr>
        <p:txBody>
          <a:bodyPr>
            <a:spAutoFit/>
          </a:bodyPr>
          <a:lstStyle/>
          <a:p>
            <a:pPr marL="285750" indent="-285750">
              <a:buFont typeface="Arial" panose="020B0604020202020204" pitchFamily="34" charset="0"/>
              <a:buChar char="•"/>
            </a:pPr>
            <a:r>
              <a:rPr lang="ru-RU" sz="2400" dirty="0" smtClean="0"/>
              <a:t>«</a:t>
            </a:r>
            <a:r>
              <a:rPr lang="ru-RU" sz="2400" dirty="0" err="1" smtClean="0"/>
              <a:t>Постріл</a:t>
            </a:r>
            <a:r>
              <a:rPr lang="ru-RU" sz="2400" dirty="0" smtClean="0"/>
              <a:t>» (1924)</a:t>
            </a:r>
          </a:p>
          <a:p>
            <a:pPr marL="285750" indent="-285750">
              <a:buFont typeface="Arial" panose="020B0604020202020204" pitchFamily="34" charset="0"/>
              <a:buChar char="•"/>
            </a:pPr>
            <a:r>
              <a:rPr lang="ru-RU" sz="2400" dirty="0" smtClean="0"/>
              <a:t>«Анкета» (1924)</a:t>
            </a:r>
          </a:p>
          <a:p>
            <a:pPr marL="285750" indent="-285750">
              <a:buFont typeface="Arial" panose="020B0604020202020204" pitchFamily="34" charset="0"/>
              <a:buChar char="•"/>
            </a:pPr>
            <a:r>
              <a:rPr lang="ru-RU" sz="2400" dirty="0" smtClean="0"/>
              <a:t>«В житах» (1925) </a:t>
            </a:r>
          </a:p>
          <a:p>
            <a:pPr marL="285750" indent="-285750">
              <a:buFont typeface="Arial" panose="020B0604020202020204" pitchFamily="34" charset="0"/>
              <a:buChar char="•"/>
            </a:pPr>
            <a:r>
              <a:rPr lang="ru-RU" sz="2400" dirty="0" smtClean="0"/>
              <a:t>«</a:t>
            </a:r>
            <a:r>
              <a:rPr lang="ru-RU" sz="2400" dirty="0" err="1" smtClean="0"/>
              <a:t>Мати</a:t>
            </a:r>
            <a:r>
              <a:rPr lang="ru-RU" sz="2400" dirty="0" smtClean="0"/>
              <a:t>» (1925) [11]</a:t>
            </a:r>
          </a:p>
          <a:p>
            <a:pPr marL="285750" indent="-285750">
              <a:buFont typeface="Arial" panose="020B0604020202020204" pitchFamily="34" charset="0"/>
              <a:buChar char="•"/>
            </a:pPr>
            <a:r>
              <a:rPr lang="ru-RU" sz="2400" dirty="0" smtClean="0"/>
              <a:t>«За </a:t>
            </a:r>
            <a:r>
              <a:rPr lang="ru-RU" sz="2400" dirty="0" err="1" smtClean="0"/>
              <a:t>ворітьми</a:t>
            </a:r>
            <a:r>
              <a:rPr lang="ru-RU" sz="2400" dirty="0" smtClean="0"/>
              <a:t>» (1925)</a:t>
            </a:r>
          </a:p>
          <a:p>
            <a:pPr marL="285750" indent="-285750">
              <a:buFont typeface="Arial" panose="020B0604020202020204" pitchFamily="34" charset="0"/>
              <a:buChar char="•"/>
            </a:pPr>
            <a:r>
              <a:rPr lang="ru-RU" sz="2400" dirty="0" smtClean="0"/>
              <a:t>«</a:t>
            </a:r>
            <a:r>
              <a:rPr lang="ru-RU" sz="2400" dirty="0" err="1" smtClean="0"/>
              <a:t>Політика</a:t>
            </a:r>
            <a:r>
              <a:rPr lang="ru-RU" sz="2400" dirty="0" smtClean="0"/>
              <a:t>» (1926)</a:t>
            </a:r>
          </a:p>
          <a:p>
            <a:pPr marL="285750" indent="-285750">
              <a:buFont typeface="Arial" panose="020B0604020202020204" pitchFamily="34" charset="0"/>
              <a:buChar char="•"/>
            </a:pPr>
            <a:r>
              <a:rPr lang="ru-RU" sz="2400" dirty="0" smtClean="0"/>
              <a:t>«Циркуль» (1926)</a:t>
            </a:r>
          </a:p>
          <a:p>
            <a:pPr marL="285750" indent="-285750">
              <a:buFont typeface="Arial" panose="020B0604020202020204" pitchFamily="34" charset="0"/>
              <a:buChar char="•"/>
            </a:pPr>
            <a:r>
              <a:rPr lang="ru-RU" sz="2400" dirty="0" smtClean="0"/>
              <a:t>«</a:t>
            </a:r>
            <a:r>
              <a:rPr lang="ru-RU" sz="2400" dirty="0" err="1" smtClean="0"/>
              <a:t>Серце</a:t>
            </a:r>
            <a:r>
              <a:rPr lang="ru-RU" sz="2400" dirty="0" smtClean="0"/>
              <a:t>» (1931) </a:t>
            </a:r>
          </a:p>
          <a:p>
            <a:pPr marL="285750" indent="-285750">
              <a:buFont typeface="Arial" panose="020B0604020202020204" pitchFamily="34" charset="0"/>
              <a:buChar char="•"/>
            </a:pPr>
            <a:r>
              <a:rPr lang="ru-RU" sz="2400" dirty="0" smtClean="0"/>
              <a:t>«</a:t>
            </a:r>
            <a:r>
              <a:rPr lang="ru-RU" sz="2400" dirty="0" err="1" smtClean="0"/>
              <a:t>Гармонія</a:t>
            </a:r>
            <a:r>
              <a:rPr lang="ru-RU" sz="2400" dirty="0" smtClean="0"/>
              <a:t>» (1933)</a:t>
            </a:r>
          </a:p>
          <a:p>
            <a:pPr marL="285750" indent="-285750">
              <a:buFont typeface="Arial" panose="020B0604020202020204" pitchFamily="34" charset="0"/>
              <a:buChar char="•"/>
            </a:pPr>
            <a:r>
              <a:rPr lang="ru-RU" sz="2400" dirty="0" smtClean="0"/>
              <a:t>«</a:t>
            </a:r>
            <a:r>
              <a:rPr lang="ru-RU" sz="2400" dirty="0" err="1" smtClean="0"/>
              <a:t>Змовини</a:t>
            </a:r>
            <a:r>
              <a:rPr lang="ru-RU" sz="2400" dirty="0" smtClean="0"/>
              <a:t>» (1933)</a:t>
            </a:r>
            <a:endParaRPr lang="uk-UA" sz="2400" dirty="0"/>
          </a:p>
        </p:txBody>
      </p:sp>
    </p:spTree>
    <p:extLst>
      <p:ext uri="{BB962C8B-B14F-4D97-AF65-F5344CB8AC3E}">
        <p14:creationId xmlns:p14="http://schemas.microsoft.com/office/powerpoint/2010/main" val="1930027011"/>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2147" y="1085194"/>
            <a:ext cx="3271674" cy="4748048"/>
          </a:xfrm>
          <a:prstGeom prst="rect">
            <a:avLst/>
          </a:prstGeom>
          <a:effectLst>
            <a:softEdge rad="63500"/>
          </a:effectLst>
        </p:spPr>
      </p:pic>
      <p:sp>
        <p:nvSpPr>
          <p:cNvPr id="3" name="Прямоугольник 2"/>
          <p:cNvSpPr/>
          <p:nvPr/>
        </p:nvSpPr>
        <p:spPr>
          <a:xfrm>
            <a:off x="3573517" y="1403023"/>
            <a:ext cx="6053959" cy="954107"/>
          </a:xfrm>
          <a:prstGeom prst="rect">
            <a:avLst/>
          </a:prstGeom>
        </p:spPr>
        <p:txBody>
          <a:bodyPr wrap="square">
            <a:spAutoFit/>
          </a:bodyPr>
          <a:lstStyle/>
          <a:p>
            <a:pPr indent="179388"/>
            <a:r>
              <a:rPr lang="uk-UA" sz="2800" dirty="0" smtClean="0">
                <a:effectLst>
                  <a:outerShdw blurRad="38100" dist="38100" dir="2700000" algn="tl">
                    <a:srgbClr val="000000">
                      <a:alpha val="43137"/>
                    </a:srgbClr>
                  </a:outerShdw>
                </a:effectLst>
              </a:rPr>
              <a:t>Справжнє ім'я — </a:t>
            </a:r>
            <a:r>
              <a:rPr lang="uk-UA" sz="2800" dirty="0" smtClean="0">
                <a:solidFill>
                  <a:schemeClr val="accent1"/>
                </a:solidFill>
                <a:effectLst>
                  <a:outerShdw blurRad="38100" dist="38100" dir="2700000" algn="tl">
                    <a:srgbClr val="000000">
                      <a:alpha val="43137"/>
                    </a:srgbClr>
                  </a:outerShdw>
                </a:effectLst>
              </a:rPr>
              <a:t>Григорій Михайлович Стрілець.</a:t>
            </a:r>
            <a:endParaRPr lang="uk-UA" sz="2800" dirty="0">
              <a:solidFill>
                <a:schemeClr val="accent1"/>
              </a:solidFill>
              <a:effectLst>
                <a:outerShdw blurRad="38100" dist="38100" dir="2700000" algn="tl">
                  <a:srgbClr val="000000">
                    <a:alpha val="43137"/>
                  </a:srgbClr>
                </a:outerShdw>
              </a:effectLst>
            </a:endParaRPr>
          </a:p>
        </p:txBody>
      </p:sp>
      <p:sp>
        <p:nvSpPr>
          <p:cNvPr id="4" name="Прямоугольник 3"/>
          <p:cNvSpPr/>
          <p:nvPr/>
        </p:nvSpPr>
        <p:spPr>
          <a:xfrm>
            <a:off x="3373821" y="3059825"/>
            <a:ext cx="5906813" cy="2246769"/>
          </a:xfrm>
          <a:prstGeom prst="rect">
            <a:avLst/>
          </a:prstGeom>
        </p:spPr>
        <p:txBody>
          <a:bodyPr wrap="square">
            <a:spAutoFit/>
          </a:bodyPr>
          <a:lstStyle/>
          <a:p>
            <a:pPr indent="179388"/>
            <a:r>
              <a:rPr lang="uk-UA" sz="2800" dirty="0" smtClean="0">
                <a:effectLst>
                  <a:outerShdw blurRad="38100" dist="38100" dir="2700000" algn="tl">
                    <a:srgbClr val="000000">
                      <a:alpha val="43137"/>
                    </a:srgbClr>
                  </a:outerShdw>
                </a:effectLst>
              </a:rPr>
              <a:t>Григорій Косинка народився 29 листопада 1899 р. в селі Щербанівка Обухівського району Київської області в родині малоземельних селян. </a:t>
            </a:r>
            <a:endParaRPr lang="uk-UA"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5942898"/>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193459"/>
            <a:ext cx="9293946" cy="2308324"/>
          </a:xfrm>
          <a:prstGeom prst="rect">
            <a:avLst/>
          </a:prstGeom>
        </p:spPr>
        <p:txBody>
          <a:bodyPr wrap="square">
            <a:spAutoFit/>
          </a:bodyPr>
          <a:lstStyle/>
          <a:p>
            <a:pPr indent="179388"/>
            <a:r>
              <a:rPr lang="uk-UA" sz="2400" dirty="0" smtClean="0"/>
              <a:t> </a:t>
            </a:r>
            <a:r>
              <a:rPr lang="uk-UA" sz="2400" dirty="0" smtClean="0">
                <a:effectLst>
                  <a:outerShdw blurRad="38100" dist="38100" dir="2700000" algn="tl">
                    <a:srgbClr val="000000">
                      <a:alpha val="43137"/>
                    </a:srgbClr>
                  </a:outerShdw>
                </a:effectLst>
              </a:rPr>
              <a:t>У 1908 р. родина виїхала на Далекий Схід, але скоро повернулась назад. Жити було дуже важко. Тому Григорію довелося працювати, після закінчення двокласної школи в селі Красному працював писарчуком у волості, потім вирушив до Києва на заробітки. Працював чистильником чобіт, канцеляристом і закінчив вечірні гімназіальні курси. </a:t>
            </a:r>
            <a:endParaRPr lang="uk-UA" sz="2400" dirty="0">
              <a:effectLst>
                <a:outerShdw blurRad="38100" dist="38100" dir="2700000" algn="tl">
                  <a:srgbClr val="000000">
                    <a:alpha val="43137"/>
                  </a:srgbClr>
                </a:outerShdw>
              </a:effectLst>
            </a:endParaRPr>
          </a:p>
        </p:txBody>
      </p:sp>
      <p:sp>
        <p:nvSpPr>
          <p:cNvPr id="5" name="Прямоугольник 4"/>
          <p:cNvSpPr/>
          <p:nvPr/>
        </p:nvSpPr>
        <p:spPr>
          <a:xfrm>
            <a:off x="2437384" y="170399"/>
            <a:ext cx="4081567" cy="830997"/>
          </a:xfrm>
          <a:prstGeom prst="rect">
            <a:avLst/>
          </a:prstGeom>
        </p:spPr>
        <p:txBody>
          <a:bodyPr wrap="none">
            <a:spAutoFit/>
          </a:bodyPr>
          <a:lstStyle/>
          <a:p>
            <a:r>
              <a:rPr lang="uk-UA" sz="4800" dirty="0" smtClean="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38100" dist="38100" dir="2700000" algn="tl">
                    <a:srgbClr val="000000">
                      <a:alpha val="43137"/>
                    </a:srgbClr>
                  </a:outerShdw>
                </a:effectLst>
              </a:rPr>
              <a:t>ДИТЯЧІ РОКИ</a:t>
            </a:r>
            <a:endParaRPr lang="uk-UA" sz="480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38100" dist="38100" dir="2700000" algn="tl">
                  <a:srgbClr val="000000">
                    <a:alpha val="43137"/>
                  </a:srgbClr>
                </a:outerShdw>
              </a:effectLst>
            </a:endParaRPr>
          </a:p>
        </p:txBody>
      </p:sp>
      <p:pic>
        <p:nvPicPr>
          <p:cNvPr id="6" name="Рисунок 5"/>
          <p:cNvPicPr>
            <a:picLocks noChangeAspect="1"/>
          </p:cNvPicPr>
          <p:nvPr/>
        </p:nvPicPr>
        <p:blipFill>
          <a:blip r:embed="rId2"/>
          <a:stretch>
            <a:fillRect/>
          </a:stretch>
        </p:blipFill>
        <p:spPr>
          <a:xfrm>
            <a:off x="477520" y="3693846"/>
            <a:ext cx="3530747" cy="2383254"/>
          </a:xfrm>
          <a:prstGeom prst="rect">
            <a:avLst/>
          </a:prstGeom>
        </p:spPr>
      </p:pic>
      <p:pic>
        <p:nvPicPr>
          <p:cNvPr id="7" name="Рисунок 6"/>
          <p:cNvPicPr>
            <a:picLocks noChangeAspect="1"/>
          </p:cNvPicPr>
          <p:nvPr/>
        </p:nvPicPr>
        <p:blipFill>
          <a:blip r:embed="rId3"/>
          <a:stretch>
            <a:fillRect/>
          </a:stretch>
        </p:blipFill>
        <p:spPr>
          <a:xfrm>
            <a:off x="5080000" y="3693846"/>
            <a:ext cx="3528000" cy="2383254"/>
          </a:xfrm>
          <a:prstGeom prst="rect">
            <a:avLst/>
          </a:prstGeom>
        </p:spPr>
      </p:pic>
      <p:sp>
        <p:nvSpPr>
          <p:cNvPr id="8" name="Прямоугольник 7"/>
          <p:cNvSpPr/>
          <p:nvPr/>
        </p:nvSpPr>
        <p:spPr>
          <a:xfrm>
            <a:off x="5080000" y="6077100"/>
            <a:ext cx="3528000" cy="523220"/>
          </a:xfrm>
          <a:prstGeom prst="rect">
            <a:avLst/>
          </a:prstGeom>
        </p:spPr>
        <p:txBody>
          <a:bodyPr wrap="square">
            <a:spAutoFit/>
          </a:bodyPr>
          <a:lstStyle/>
          <a:p>
            <a:pPr algn="ctr"/>
            <a:r>
              <a:rPr lang="uk-UA" sz="1400" dirty="0" smtClean="0">
                <a:effectLst>
                  <a:outerShdw blurRad="38100" dist="38100" dir="2700000" algn="tl">
                    <a:srgbClr val="000000">
                      <a:alpha val="43137"/>
                    </a:srgbClr>
                  </a:outerShdw>
                </a:effectLst>
              </a:rPr>
              <a:t>Будинок на Софійській площі Києва, у якому мешкав Григорій Косинка</a:t>
            </a:r>
            <a:endParaRPr lang="uk-UA" sz="1400" dirty="0">
              <a:effectLst>
                <a:outerShdw blurRad="38100" dist="38100" dir="2700000" algn="tl">
                  <a:srgbClr val="000000">
                    <a:alpha val="43137"/>
                  </a:srgbClr>
                </a:outerShdw>
              </a:effectLst>
            </a:endParaRPr>
          </a:p>
        </p:txBody>
      </p:sp>
      <p:sp>
        <p:nvSpPr>
          <p:cNvPr id="9" name="Прямоугольник 8"/>
          <p:cNvSpPr/>
          <p:nvPr/>
        </p:nvSpPr>
        <p:spPr>
          <a:xfrm>
            <a:off x="477520" y="6077100"/>
            <a:ext cx="3530747" cy="523220"/>
          </a:xfrm>
          <a:prstGeom prst="rect">
            <a:avLst/>
          </a:prstGeom>
        </p:spPr>
        <p:txBody>
          <a:bodyPr wrap="square">
            <a:spAutoFit/>
          </a:bodyPr>
          <a:lstStyle/>
          <a:p>
            <a:pPr algn="ctr"/>
            <a:r>
              <a:rPr lang="uk-UA" sz="1400" dirty="0" smtClean="0">
                <a:effectLst>
                  <a:outerShdw blurRad="38100" dist="38100" dir="2700000" algn="tl">
                    <a:srgbClr val="000000">
                      <a:alpha val="43137"/>
                    </a:srgbClr>
                  </a:outerShdw>
                </a:effectLst>
              </a:rPr>
              <a:t>Школа в селі Красному Обухівського району на Київщині</a:t>
            </a:r>
            <a:endParaRPr lang="uk-UA" sz="1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8515020"/>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4160" y="101600"/>
            <a:ext cx="8392160" cy="1446550"/>
          </a:xfrm>
          <a:prstGeom prst="rect">
            <a:avLst/>
          </a:prstGeom>
        </p:spPr>
        <p:txBody>
          <a:bodyPr wrap="square">
            <a:spAutoFit/>
          </a:bodyPr>
          <a:lstStyle/>
          <a:p>
            <a:pPr algn="ctr"/>
            <a:r>
              <a:rPr lang="ru-RU" sz="4400" dirty="0" smtClean="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38100" dist="38100" dir="2700000" algn="tl">
                    <a:srgbClr val="000000">
                      <a:alpha val="43137"/>
                    </a:srgbClr>
                  </a:outerShdw>
                </a:effectLst>
              </a:rPr>
              <a:t>НАВЧАННЯ ТА ПЕРШІ ТВОРЧІ КРОКИ</a:t>
            </a:r>
            <a:endParaRPr lang="uk-UA" sz="440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38100" dist="38100" dir="2700000" algn="tl">
                  <a:srgbClr val="000000">
                    <a:alpha val="43137"/>
                  </a:srgbClr>
                </a:outerShdw>
              </a:effectLst>
            </a:endParaRPr>
          </a:p>
        </p:txBody>
      </p:sp>
      <p:sp>
        <p:nvSpPr>
          <p:cNvPr id="3" name="Прямоугольник 2"/>
          <p:cNvSpPr/>
          <p:nvPr/>
        </p:nvSpPr>
        <p:spPr>
          <a:xfrm>
            <a:off x="0" y="2081877"/>
            <a:ext cx="6126480" cy="3046988"/>
          </a:xfrm>
          <a:prstGeom prst="rect">
            <a:avLst/>
          </a:prstGeom>
        </p:spPr>
        <p:txBody>
          <a:bodyPr wrap="square">
            <a:spAutoFit/>
          </a:bodyPr>
          <a:lstStyle/>
          <a:p>
            <a:pPr indent="182563"/>
            <a:r>
              <a:rPr lang="uk-UA" sz="2400" dirty="0" smtClean="0">
                <a:effectLst>
                  <a:outerShdw blurRad="38100" dist="38100" dir="2700000" algn="tl">
                    <a:srgbClr val="000000">
                      <a:alpha val="43137"/>
                    </a:srgbClr>
                  </a:outerShdw>
                </a:effectLst>
              </a:rPr>
              <a:t>1920–1922 навчався в Київському інституті народної освіти, який так і не закінчив, але на той час уже став однією з найяскравіших постатей серед київських письменників, часто виступав на літературних вечорах, зібраннях ВУАН із читанням власних творів.</a:t>
            </a:r>
            <a:endParaRPr lang="uk-UA" sz="2400" dirty="0">
              <a:effectLst>
                <a:outerShdw blurRad="38100" dist="38100" dir="2700000" algn="tl">
                  <a:srgbClr val="000000">
                    <a:alpha val="43137"/>
                  </a:srgbClr>
                </a:outerShdw>
              </a:effectLst>
            </a:endParaRPr>
          </a:p>
        </p:txBody>
      </p:sp>
      <p:pic>
        <p:nvPicPr>
          <p:cNvPr id="4" name="Рисунок 3"/>
          <p:cNvPicPr>
            <a:picLocks noChangeAspect="1"/>
          </p:cNvPicPr>
          <p:nvPr/>
        </p:nvPicPr>
        <p:blipFill>
          <a:blip r:embed="rId2"/>
          <a:stretch>
            <a:fillRect/>
          </a:stretch>
        </p:blipFill>
        <p:spPr>
          <a:xfrm flipH="1">
            <a:off x="5972506" y="1548150"/>
            <a:ext cx="3024174" cy="4473258"/>
          </a:xfrm>
          <a:prstGeom prst="rect">
            <a:avLst/>
          </a:prstGeom>
          <a:effectLst>
            <a:softEdge rad="63500"/>
          </a:effectLst>
        </p:spPr>
      </p:pic>
    </p:spTree>
    <p:extLst>
      <p:ext uri="{BB962C8B-B14F-4D97-AF65-F5344CB8AC3E}">
        <p14:creationId xmlns:p14="http://schemas.microsoft.com/office/powerpoint/2010/main" val="1154072163"/>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2110" y="1366866"/>
            <a:ext cx="5584497" cy="4524315"/>
          </a:xfrm>
          <a:prstGeom prst="rect">
            <a:avLst/>
          </a:prstGeom>
        </p:spPr>
        <p:txBody>
          <a:bodyPr wrap="square">
            <a:spAutoFit/>
          </a:bodyPr>
          <a:lstStyle/>
          <a:p>
            <a:pPr indent="182563"/>
            <a:r>
              <a:rPr lang="uk-UA" sz="2400" dirty="0" smtClean="0">
                <a:effectLst>
                  <a:outerShdw blurRad="38100" dist="38100" dir="2700000" algn="tl">
                    <a:srgbClr val="000000">
                      <a:alpha val="43137"/>
                    </a:srgbClr>
                  </a:outerShdw>
                </a:effectLst>
              </a:rPr>
              <a:t>У цей же час, 1920 року, стає членом літературно-мистецької групи «Гроно», до якої входили М. Терещенко, Д. Загул, Г. Шкурупій, П. Филипович, художники А. Петрицький, М. Бурачек, Г. Нарбут та ін. Гронівці виступали за оновлення мистецтва через долучення всіх найліпших здобутків, та серед мистецьких течій вирізняли імпресіонізм та футуризм. </a:t>
            </a:r>
            <a:endParaRPr lang="uk-UA" sz="2400" dirty="0">
              <a:effectLst>
                <a:outerShdw blurRad="38100" dist="38100" dir="2700000" algn="tl">
                  <a:srgbClr val="000000">
                    <a:alpha val="43137"/>
                  </a:srgbClr>
                </a:outerShdw>
              </a:effectLst>
            </a:endParaRPr>
          </a:p>
        </p:txBody>
      </p:sp>
      <p:pic>
        <p:nvPicPr>
          <p:cNvPr id="4" name="Рисунок 3"/>
          <p:cNvPicPr>
            <a:picLocks noChangeAspect="1"/>
          </p:cNvPicPr>
          <p:nvPr/>
        </p:nvPicPr>
        <p:blipFill>
          <a:blip r:embed="rId2"/>
          <a:stretch>
            <a:fillRect/>
          </a:stretch>
        </p:blipFill>
        <p:spPr>
          <a:xfrm>
            <a:off x="5696607" y="1366866"/>
            <a:ext cx="3296307" cy="4466496"/>
          </a:xfrm>
          <a:prstGeom prst="rect">
            <a:avLst/>
          </a:prstGeom>
          <a:effectLst>
            <a:softEdge rad="63500"/>
          </a:effectLst>
        </p:spPr>
      </p:pic>
    </p:spTree>
    <p:extLst>
      <p:ext uri="{BB962C8B-B14F-4D97-AF65-F5344CB8AC3E}">
        <p14:creationId xmlns:p14="http://schemas.microsoft.com/office/powerpoint/2010/main" val="4213641010"/>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440" y="169545"/>
            <a:ext cx="7620000" cy="1569660"/>
          </a:xfrm>
          <a:prstGeom prst="rect">
            <a:avLst/>
          </a:prstGeom>
        </p:spPr>
        <p:txBody>
          <a:bodyPr wrap="square">
            <a:spAutoFit/>
          </a:bodyPr>
          <a:lstStyle/>
          <a:p>
            <a:pPr indent="182563"/>
            <a:r>
              <a:rPr lang="uk-UA" sz="2400" dirty="0" smtClean="0">
                <a:effectLst>
                  <a:outerShdw blurRad="38100" dist="38100" dir="2700000" algn="tl">
                    <a:srgbClr val="000000">
                      <a:alpha val="43137"/>
                    </a:srgbClr>
                  </a:outerShdw>
                </a:effectLst>
              </a:rPr>
              <a:t>Уже після розпаду групи «Гроно», 1922 р.  з'явилася перша збірка Григорія Косинки «На золотих богів», яка відразу ж принесла визнання, хоча оцінка критики була неоднозначною. </a:t>
            </a:r>
            <a:endParaRPr lang="uk-UA" sz="2400" dirty="0">
              <a:effectLst>
                <a:outerShdw blurRad="38100" dist="38100" dir="2700000" algn="tl">
                  <a:srgbClr val="000000">
                    <a:alpha val="43137"/>
                  </a:srgbClr>
                </a:outerShdw>
              </a:effectLst>
            </a:endParaRPr>
          </a:p>
        </p:txBody>
      </p:sp>
      <p:sp>
        <p:nvSpPr>
          <p:cNvPr id="3" name="Прямоугольник 2"/>
          <p:cNvSpPr/>
          <p:nvPr/>
        </p:nvSpPr>
        <p:spPr>
          <a:xfrm>
            <a:off x="3525520" y="2345081"/>
            <a:ext cx="5709920" cy="3785652"/>
          </a:xfrm>
          <a:prstGeom prst="rect">
            <a:avLst/>
          </a:prstGeom>
        </p:spPr>
        <p:txBody>
          <a:bodyPr wrap="square">
            <a:spAutoFit/>
          </a:bodyPr>
          <a:lstStyle/>
          <a:p>
            <a:pPr indent="182563"/>
            <a:r>
              <a:rPr lang="uk-UA" sz="2400" dirty="0" smtClean="0">
                <a:effectLst>
                  <a:outerShdw blurRad="38100" dist="38100" dir="2700000" algn="tl">
                    <a:srgbClr val="000000">
                      <a:alpha val="43137"/>
                    </a:srgbClr>
                  </a:outerShdw>
                </a:effectLst>
              </a:rPr>
              <a:t>У цей час він друкувався у журналах «Нова Громада», «Червоний шлях», «Життя й революція»; працював редактором у різних виданнях, відповідальним секретарем Всеукраїнського </a:t>
            </a:r>
            <a:r>
              <a:rPr lang="uk-UA" sz="2400" dirty="0" err="1" smtClean="0">
                <a:effectLst>
                  <a:outerShdw blurRad="38100" dist="38100" dir="2700000" algn="tl">
                    <a:srgbClr val="000000">
                      <a:alpha val="43137"/>
                    </a:srgbClr>
                  </a:outerShdw>
                </a:effectLst>
              </a:rPr>
              <a:t>фотокіноуправління</a:t>
            </a:r>
            <a:r>
              <a:rPr lang="uk-UA" sz="2400" dirty="0" smtClean="0">
                <a:effectLst>
                  <a:outerShdw blurRad="38100" dist="38100" dir="2700000" algn="tl">
                    <a:srgbClr val="000000">
                      <a:alpha val="43137"/>
                    </a:srgbClr>
                  </a:outerShdw>
                </a:effectLst>
              </a:rPr>
              <a:t>, сценаристом на Київській </a:t>
            </a:r>
            <a:r>
              <a:rPr lang="uk-UA" sz="2400" dirty="0" err="1" smtClean="0">
                <a:effectLst>
                  <a:outerShdw blurRad="38100" dist="38100" dir="2700000" algn="tl">
                    <a:srgbClr val="000000">
                      <a:alpha val="43137"/>
                    </a:srgbClr>
                  </a:outerShdw>
                </a:effectLst>
              </a:rPr>
              <a:t>кінофабриці</a:t>
            </a:r>
            <a:r>
              <a:rPr lang="uk-UA" sz="2400" dirty="0" smtClean="0">
                <a:effectLst>
                  <a:outerShdw blurRad="38100" dist="38100" dir="2700000" algn="tl">
                    <a:srgbClr val="000000">
                      <a:alpha val="43137"/>
                    </a:srgbClr>
                  </a:outerShdw>
                </a:effectLst>
              </a:rPr>
              <a:t>, у Державному видавництві України, на радіо.</a:t>
            </a:r>
            <a:endParaRPr lang="uk-UA" sz="2400" dirty="0">
              <a:effectLst>
                <a:outerShdw blurRad="38100" dist="38100" dir="2700000" algn="tl">
                  <a:srgbClr val="000000">
                    <a:alpha val="43137"/>
                  </a:srgbClr>
                </a:outerShdw>
              </a:effectLst>
            </a:endParaRPr>
          </a:p>
        </p:txBody>
      </p:sp>
      <p:pic>
        <p:nvPicPr>
          <p:cNvPr id="4" name="Рисунок 3"/>
          <p:cNvPicPr>
            <a:picLocks noChangeAspect="1"/>
          </p:cNvPicPr>
          <p:nvPr/>
        </p:nvPicPr>
        <p:blipFill>
          <a:blip r:embed="rId2"/>
          <a:stretch>
            <a:fillRect/>
          </a:stretch>
        </p:blipFill>
        <p:spPr>
          <a:xfrm>
            <a:off x="355600" y="2345081"/>
            <a:ext cx="2810827" cy="4017301"/>
          </a:xfrm>
          <a:prstGeom prst="rect">
            <a:avLst/>
          </a:prstGeom>
          <a:effectLst>
            <a:softEdge rad="63500"/>
          </a:effectLst>
        </p:spPr>
      </p:pic>
    </p:spTree>
    <p:extLst>
      <p:ext uri="{BB962C8B-B14F-4D97-AF65-F5344CB8AC3E}">
        <p14:creationId xmlns:p14="http://schemas.microsoft.com/office/powerpoint/2010/main" val="3532401138"/>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783" y="158847"/>
            <a:ext cx="7577715" cy="707886"/>
          </a:xfrm>
          <a:prstGeom prst="rect">
            <a:avLst/>
          </a:prstGeom>
        </p:spPr>
        <p:txBody>
          <a:bodyPr wrap="none">
            <a:spAutoFit/>
          </a:bodyPr>
          <a:lstStyle/>
          <a:p>
            <a:r>
              <a:rPr lang="uk-UA" sz="4000" dirty="0" smtClean="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38100" dist="38100" dir="2700000" algn="tl">
                    <a:srgbClr val="000000">
                      <a:alpha val="43137"/>
                    </a:srgbClr>
                  </a:outerShdw>
                </a:effectLst>
              </a:rPr>
              <a:t>АКТИВНА ТВОРЧА ДІЯЛЬНІСТЬ</a:t>
            </a:r>
            <a:endParaRPr lang="uk-UA" sz="400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38100" dist="38100" dir="2700000" algn="tl">
                  <a:srgbClr val="000000">
                    <a:alpha val="43137"/>
                  </a:srgbClr>
                </a:outerShdw>
              </a:effectLst>
            </a:endParaRPr>
          </a:p>
        </p:txBody>
      </p:sp>
      <p:sp>
        <p:nvSpPr>
          <p:cNvPr id="3" name="Прямоугольник 2"/>
          <p:cNvSpPr/>
          <p:nvPr/>
        </p:nvSpPr>
        <p:spPr>
          <a:xfrm>
            <a:off x="0" y="988653"/>
            <a:ext cx="9144000" cy="1938992"/>
          </a:xfrm>
          <a:prstGeom prst="rect">
            <a:avLst/>
          </a:prstGeom>
        </p:spPr>
        <p:txBody>
          <a:bodyPr wrap="square">
            <a:spAutoFit/>
          </a:bodyPr>
          <a:lstStyle/>
          <a:p>
            <a:pPr indent="182563"/>
            <a:r>
              <a:rPr lang="uk-UA" sz="2400" dirty="0" smtClean="0">
                <a:effectLst>
                  <a:outerShdw blurRad="38100" dist="38100" dir="2700000" algn="tl">
                    <a:srgbClr val="000000">
                      <a:alpha val="43137"/>
                    </a:srgbClr>
                  </a:outerShdw>
                </a:effectLst>
              </a:rPr>
              <a:t>Косинка був директором Харківського і Київського радіокомітетів, належав до літературного об'єднання. У 1923 році в журналі «Нова Україна» з'являється</a:t>
            </a:r>
            <a:r>
              <a:rPr lang="ru-RU" sz="2400" dirty="0" smtClean="0">
                <a:effectLst>
                  <a:outerShdw blurRad="38100" dist="38100" dir="2700000" algn="tl">
                    <a:srgbClr val="000000">
                      <a:alpha val="43137"/>
                    </a:srgbClr>
                  </a:outerShdw>
                </a:effectLst>
              </a:rPr>
              <a:t> </a:t>
            </a:r>
            <a:r>
              <a:rPr lang="ru-RU" sz="2400" dirty="0" err="1" smtClean="0">
                <a:effectLst>
                  <a:outerShdw blurRad="38100" dist="38100" dir="2700000" algn="tl">
                    <a:srgbClr val="000000">
                      <a:alpha val="43137"/>
                    </a:srgbClr>
                  </a:outerShdw>
                </a:effectLst>
              </a:rPr>
              <a:t>оповідання</a:t>
            </a:r>
            <a:r>
              <a:rPr lang="ru-RU" sz="2400" dirty="0" smtClean="0">
                <a:effectLst>
                  <a:outerShdw blurRad="38100" dist="38100" dir="2700000" algn="tl">
                    <a:srgbClr val="000000">
                      <a:alpha val="43137"/>
                    </a:srgbClr>
                  </a:outerShdw>
                </a:effectLst>
              </a:rPr>
              <a:t> «</a:t>
            </a:r>
            <a:r>
              <a:rPr lang="ru-RU" sz="2400" dirty="0" err="1" smtClean="0">
                <a:effectLst>
                  <a:outerShdw blurRad="38100" dist="38100" dir="2700000" algn="tl">
                    <a:srgbClr val="000000">
                      <a:alpha val="43137"/>
                    </a:srgbClr>
                  </a:outerShdw>
                </a:effectLst>
              </a:rPr>
              <a:t>Анархісти</a:t>
            </a:r>
            <a:r>
              <a:rPr lang="ru-RU" sz="2400" dirty="0" smtClean="0">
                <a:effectLst>
                  <a:outerShdw blurRad="38100" dist="38100" dir="2700000" algn="tl">
                    <a:srgbClr val="000000">
                      <a:alpha val="43137"/>
                    </a:srgbClr>
                  </a:outerShdw>
                </a:effectLst>
              </a:rPr>
              <a:t>» та цикл </a:t>
            </a:r>
            <a:r>
              <a:rPr lang="ru-RU" sz="2400" dirty="0" err="1" smtClean="0">
                <a:effectLst>
                  <a:outerShdw blurRad="38100" dist="38100" dir="2700000" algn="tl">
                    <a:srgbClr val="000000">
                      <a:alpha val="43137"/>
                    </a:srgbClr>
                  </a:outerShdw>
                </a:effectLst>
              </a:rPr>
              <a:t>нарисів</a:t>
            </a:r>
            <a:r>
              <a:rPr lang="ru-RU" sz="2400" dirty="0" smtClean="0">
                <a:effectLst>
                  <a:outerShdw blurRad="38100" dist="38100" dir="2700000" algn="tl">
                    <a:srgbClr val="000000">
                      <a:alpha val="43137"/>
                    </a:srgbClr>
                  </a:outerShdw>
                </a:effectLst>
              </a:rPr>
              <a:t> «</a:t>
            </a:r>
            <a:r>
              <a:rPr lang="ru-RU" sz="2400" dirty="0" err="1" smtClean="0">
                <a:effectLst>
                  <a:outerShdw blurRad="38100" dist="38100" dir="2700000" algn="tl">
                    <a:srgbClr val="000000">
                      <a:alpha val="43137"/>
                    </a:srgbClr>
                  </a:outerShdw>
                </a:effectLst>
              </a:rPr>
              <a:t>Повстанці</a:t>
            </a:r>
            <a:r>
              <a:rPr lang="ru-RU" sz="2400" dirty="0" smtClean="0">
                <a:effectLst>
                  <a:outerShdw blurRad="38100" dist="38100" dir="2700000" algn="tl">
                    <a:srgbClr val="000000">
                      <a:alpha val="43137"/>
                    </a:srgbClr>
                  </a:outerShdw>
                </a:effectLst>
              </a:rPr>
              <a:t>», у </a:t>
            </a:r>
            <a:r>
              <a:rPr lang="ru-RU" sz="2400" dirty="0" err="1" smtClean="0">
                <a:effectLst>
                  <a:outerShdw blurRad="38100" dist="38100" dir="2700000" algn="tl">
                    <a:srgbClr val="000000">
                      <a:alpha val="43137"/>
                    </a:srgbClr>
                  </a:outerShdw>
                </a:effectLst>
              </a:rPr>
              <a:t>якому</a:t>
            </a:r>
            <a:r>
              <a:rPr lang="ru-RU" sz="2400" dirty="0" smtClean="0">
                <a:effectLst>
                  <a:outerShdw blurRad="38100" dist="38100" dir="2700000" algn="tl">
                    <a:srgbClr val="000000">
                      <a:alpha val="43137"/>
                    </a:srgbClr>
                  </a:outerShdw>
                </a:effectLst>
              </a:rPr>
              <a:t> </a:t>
            </a:r>
            <a:r>
              <a:rPr lang="ru-RU" sz="2400" dirty="0" err="1" smtClean="0">
                <a:effectLst>
                  <a:outerShdw blurRad="38100" dist="38100" dir="2700000" algn="tl">
                    <a:srgbClr val="000000">
                      <a:alpha val="43137"/>
                    </a:srgbClr>
                  </a:outerShdw>
                </a:effectLst>
              </a:rPr>
              <a:t>відтворюється</a:t>
            </a:r>
            <a:r>
              <a:rPr lang="ru-RU" sz="2400" dirty="0" smtClean="0">
                <a:effectLst>
                  <a:outerShdw blurRad="38100" dist="38100" dir="2700000" algn="tl">
                    <a:srgbClr val="000000">
                      <a:alpha val="43137"/>
                    </a:srgbClr>
                  </a:outerShdw>
                </a:effectLst>
              </a:rPr>
              <a:t> складна </a:t>
            </a:r>
            <a:r>
              <a:rPr lang="ru-RU" sz="2400" dirty="0" err="1" smtClean="0">
                <a:effectLst>
                  <a:outerShdw blurRad="38100" dist="38100" dir="2700000" algn="tl">
                    <a:srgbClr val="000000">
                      <a:alpha val="43137"/>
                    </a:srgbClr>
                  </a:outerShdw>
                </a:effectLst>
              </a:rPr>
              <a:t>пореволюційна</a:t>
            </a:r>
            <a:r>
              <a:rPr lang="ru-RU" sz="2400" dirty="0" smtClean="0">
                <a:effectLst>
                  <a:outerShdw blurRad="38100" dist="38100" dir="2700000" algn="tl">
                    <a:srgbClr val="000000">
                      <a:alpha val="43137"/>
                    </a:srgbClr>
                  </a:outerShdw>
                </a:effectLst>
              </a:rPr>
              <a:t> </a:t>
            </a:r>
            <a:r>
              <a:rPr lang="ru-RU" sz="2400" dirty="0" err="1" smtClean="0">
                <a:effectLst>
                  <a:outerShdw blurRad="38100" dist="38100" dir="2700000" algn="tl">
                    <a:srgbClr val="000000">
                      <a:alpha val="43137"/>
                    </a:srgbClr>
                  </a:outerShdw>
                </a:effectLst>
              </a:rPr>
              <a:t>ситуація</a:t>
            </a:r>
            <a:r>
              <a:rPr lang="ru-RU" sz="2400" dirty="0" smtClean="0">
                <a:effectLst>
                  <a:outerShdw blurRad="38100" dist="38100" dir="2700000" algn="tl">
                    <a:srgbClr val="000000">
                      <a:alpha val="43137"/>
                    </a:srgbClr>
                  </a:outerShdw>
                </a:effectLst>
              </a:rPr>
              <a:t> на </a:t>
            </a:r>
            <a:r>
              <a:rPr lang="ru-RU" sz="2400" dirty="0" err="1" smtClean="0">
                <a:effectLst>
                  <a:outerShdw blurRad="38100" dist="38100" dir="2700000" algn="tl">
                    <a:srgbClr val="000000">
                      <a:alpha val="43137"/>
                    </a:srgbClr>
                  </a:outerShdw>
                </a:effectLst>
              </a:rPr>
              <a:t>селі</a:t>
            </a:r>
            <a:r>
              <a:rPr lang="ru-RU" sz="2400" dirty="0" smtClean="0">
                <a:effectLst>
                  <a:outerShdw blurRad="38100" dist="38100" dir="2700000" algn="tl">
                    <a:srgbClr val="000000">
                      <a:alpha val="43137"/>
                    </a:srgbClr>
                  </a:outerShdw>
                </a:effectLst>
              </a:rPr>
              <a:t>.</a:t>
            </a:r>
            <a:endParaRPr lang="uk-UA" sz="2400" dirty="0">
              <a:effectLst>
                <a:outerShdw blurRad="38100" dist="38100" dir="2700000" algn="tl">
                  <a:srgbClr val="000000">
                    <a:alpha val="43137"/>
                  </a:srgbClr>
                </a:outerShdw>
              </a:effectLst>
            </a:endParaRPr>
          </a:p>
        </p:txBody>
      </p:sp>
      <p:pic>
        <p:nvPicPr>
          <p:cNvPr id="4" name="Рисунок 3"/>
          <p:cNvPicPr>
            <a:picLocks noChangeAspect="1"/>
          </p:cNvPicPr>
          <p:nvPr/>
        </p:nvPicPr>
        <p:blipFill>
          <a:blip r:embed="rId2"/>
          <a:stretch>
            <a:fillRect/>
          </a:stretch>
        </p:blipFill>
        <p:spPr>
          <a:xfrm>
            <a:off x="255783" y="2927645"/>
            <a:ext cx="2682240" cy="3605235"/>
          </a:xfrm>
          <a:prstGeom prst="rect">
            <a:avLst/>
          </a:prstGeom>
          <a:effectLst>
            <a:softEdge rad="63500"/>
          </a:effectLst>
        </p:spPr>
      </p:pic>
      <p:sp>
        <p:nvSpPr>
          <p:cNvPr id="5" name="Прямоугольник 4"/>
          <p:cNvSpPr/>
          <p:nvPr/>
        </p:nvSpPr>
        <p:spPr>
          <a:xfrm>
            <a:off x="3159760" y="3698020"/>
            <a:ext cx="5984240" cy="2308324"/>
          </a:xfrm>
          <a:prstGeom prst="rect">
            <a:avLst/>
          </a:prstGeom>
        </p:spPr>
        <p:txBody>
          <a:bodyPr wrap="square">
            <a:spAutoFit/>
          </a:bodyPr>
          <a:lstStyle/>
          <a:p>
            <a:pPr indent="182563"/>
            <a:r>
              <a:rPr lang="uk-UA" sz="2400" dirty="0" smtClean="0">
                <a:effectLst>
                  <a:outerShdw blurRad="38100" dist="38100" dir="2700000" algn="tl">
                    <a:srgbClr val="000000">
                      <a:alpha val="43137"/>
                    </a:srgbClr>
                  </a:outerShdw>
                </a:effectLst>
              </a:rPr>
              <a:t>У 1924 році одружився із Тамарою Мороз, яка залишалася вірною йому до глибокої старості, зберегла в складні роки пам'ять про нього, дбайливо впорядковувала посмертні видання його творів.</a:t>
            </a:r>
            <a:endParaRPr lang="uk-UA" sz="2400" dirty="0">
              <a:effectLst>
                <a:outerShdw blurRad="38100" dist="38100" dir="2700000" algn="tl">
                  <a:srgbClr val="000000">
                    <a:alpha val="43137"/>
                  </a:srgbClr>
                </a:outerShdw>
              </a:effectLst>
            </a:endParaRPr>
          </a:p>
        </p:txBody>
      </p:sp>
      <p:sp>
        <p:nvSpPr>
          <p:cNvPr id="6" name="TextBox 5"/>
          <p:cNvSpPr txBox="1"/>
          <p:nvPr/>
        </p:nvSpPr>
        <p:spPr>
          <a:xfrm>
            <a:off x="731520" y="6470134"/>
            <a:ext cx="1556836" cy="307777"/>
          </a:xfrm>
          <a:prstGeom prst="rect">
            <a:avLst/>
          </a:prstGeom>
          <a:noFill/>
        </p:spPr>
        <p:txBody>
          <a:bodyPr wrap="none" rtlCol="0">
            <a:spAutoFit/>
          </a:bodyPr>
          <a:lstStyle/>
          <a:p>
            <a:r>
              <a:rPr lang="uk-UA" sz="1400" dirty="0" smtClean="0">
                <a:effectLst>
                  <a:outerShdw blurRad="38100" dist="38100" dir="2700000" algn="tl">
                    <a:srgbClr val="000000">
                      <a:alpha val="43137"/>
                    </a:srgbClr>
                  </a:outerShdw>
                </a:effectLst>
              </a:rPr>
              <a:t>Тамара Мороз</a:t>
            </a:r>
            <a:endParaRPr lang="uk-UA" sz="1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0845946"/>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17716"/>
            <a:ext cx="7772400" cy="3046988"/>
          </a:xfrm>
          <a:prstGeom prst="rect">
            <a:avLst/>
          </a:prstGeom>
        </p:spPr>
        <p:txBody>
          <a:bodyPr wrap="square">
            <a:spAutoFit/>
          </a:bodyPr>
          <a:lstStyle/>
          <a:p>
            <a:pPr indent="182563"/>
            <a:r>
              <a:rPr lang="uk-UA" sz="2400" dirty="0" smtClean="0">
                <a:effectLst>
                  <a:outerShdw blurRad="38100" dist="38100" dir="2700000" algn="tl">
                    <a:srgbClr val="000000">
                      <a:alpha val="43137"/>
                    </a:srgbClr>
                  </a:outerShdw>
                </a:effectLst>
              </a:rPr>
              <a:t>Мешкало подружжя на Володимирській вулиці в одному з будинків на території </a:t>
            </a:r>
            <a:r>
              <a:rPr lang="uk-UA" sz="2400" dirty="0" err="1" smtClean="0">
                <a:effectLst>
                  <a:outerShdw blurRad="38100" dist="38100" dir="2700000" algn="tl">
                    <a:srgbClr val="000000">
                      <a:alpha val="43137"/>
                    </a:srgbClr>
                  </a:outerShdw>
                </a:effectLst>
              </a:rPr>
              <a:t>Софіївського</a:t>
            </a:r>
            <a:r>
              <a:rPr lang="uk-UA" sz="2400" dirty="0" smtClean="0">
                <a:effectLst>
                  <a:outerShdw blurRad="38100" dist="38100" dir="2700000" algn="tl">
                    <a:srgbClr val="000000">
                      <a:alpha val="43137"/>
                    </a:srgbClr>
                  </a:outerShdw>
                </a:effectLst>
              </a:rPr>
              <a:t> собору. Їхнє помешкання часто ставало місцем зборів найталановитіших київських літераторів, які об'єдналися під назвою «Ланка»: Валер'ян Підмогильний, Михайло Івченко, Борис Антоненко-Давидович, Євген Плужник, Марія Галич, </a:t>
            </a:r>
            <a:r>
              <a:rPr lang="uk-UA" sz="2400" dirty="0" err="1" smtClean="0">
                <a:effectLst>
                  <a:outerShdw blurRad="38100" dist="38100" dir="2700000" algn="tl">
                    <a:srgbClr val="000000">
                      <a:alpha val="43137"/>
                    </a:srgbClr>
                  </a:outerShdw>
                </a:effectLst>
              </a:rPr>
              <a:t>Тодось</a:t>
            </a:r>
            <a:r>
              <a:rPr lang="uk-UA" sz="2400" dirty="0" smtClean="0">
                <a:effectLst>
                  <a:outerShdw blurRad="38100" dist="38100" dir="2700000" algn="tl">
                    <a:srgbClr val="000000">
                      <a:alpha val="43137"/>
                    </a:srgbClr>
                  </a:outerShdw>
                </a:effectLst>
              </a:rPr>
              <a:t> Осьмачка та інші.</a:t>
            </a:r>
            <a:endParaRPr lang="uk-UA" sz="2400" dirty="0">
              <a:effectLst>
                <a:outerShdw blurRad="38100" dist="38100" dir="2700000" algn="tl">
                  <a:srgbClr val="000000">
                    <a:alpha val="43137"/>
                  </a:srgbClr>
                </a:outerShdw>
              </a:effectLst>
            </a:endParaRPr>
          </a:p>
        </p:txBody>
      </p:sp>
      <p:pic>
        <p:nvPicPr>
          <p:cNvPr id="4" name="Рисунок 3"/>
          <p:cNvPicPr>
            <a:picLocks noChangeAspect="1"/>
          </p:cNvPicPr>
          <p:nvPr/>
        </p:nvPicPr>
        <p:blipFill>
          <a:blip r:embed="rId2"/>
          <a:stretch>
            <a:fillRect/>
          </a:stretch>
        </p:blipFill>
        <p:spPr>
          <a:xfrm>
            <a:off x="1618593" y="3264704"/>
            <a:ext cx="5349765" cy="3225565"/>
          </a:xfrm>
          <a:prstGeom prst="rect">
            <a:avLst/>
          </a:prstGeom>
        </p:spPr>
      </p:pic>
      <p:sp>
        <p:nvSpPr>
          <p:cNvPr id="5" name="TextBox 4"/>
          <p:cNvSpPr txBox="1"/>
          <p:nvPr/>
        </p:nvSpPr>
        <p:spPr>
          <a:xfrm>
            <a:off x="2950419" y="6490269"/>
            <a:ext cx="2946640" cy="307777"/>
          </a:xfrm>
          <a:prstGeom prst="rect">
            <a:avLst/>
          </a:prstGeom>
          <a:noFill/>
        </p:spPr>
        <p:txBody>
          <a:bodyPr wrap="none" rtlCol="0">
            <a:spAutoFit/>
          </a:bodyPr>
          <a:lstStyle/>
          <a:p>
            <a:r>
              <a:rPr lang="uk-UA" sz="1400" dirty="0" smtClean="0">
                <a:effectLst>
                  <a:outerShdw blurRad="38100" dist="38100" dir="2700000" algn="tl">
                    <a:srgbClr val="000000">
                      <a:alpha val="43137"/>
                    </a:srgbClr>
                  </a:outerShdw>
                </a:effectLst>
              </a:rPr>
              <a:t>Учасники угрупування «Ланка»</a:t>
            </a:r>
            <a:endParaRPr lang="uk-UA" sz="1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2423724"/>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99063" y="135374"/>
            <a:ext cx="5803192" cy="769441"/>
          </a:xfrm>
          <a:prstGeom prst="rect">
            <a:avLst/>
          </a:prstGeom>
        </p:spPr>
        <p:txBody>
          <a:bodyPr wrap="none">
            <a:spAutoFit/>
          </a:bodyPr>
          <a:lstStyle/>
          <a:p>
            <a:r>
              <a:rPr lang="uk-UA" sz="4400" dirty="0" smtClean="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38100" dist="38100" dir="2700000" algn="tl">
                    <a:srgbClr val="000000">
                      <a:alpha val="43137"/>
                    </a:srgbClr>
                  </a:outerShdw>
                </a:effectLst>
              </a:rPr>
              <a:t>АРЕШТ ТА ЗАГИБЕЛЬ</a:t>
            </a:r>
            <a:endParaRPr lang="uk-UA" sz="440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38100" dist="38100" dir="2700000" algn="tl">
                  <a:srgbClr val="000000">
                    <a:alpha val="43137"/>
                  </a:srgbClr>
                </a:outerShdw>
              </a:effectLst>
            </a:endParaRPr>
          </a:p>
        </p:txBody>
      </p:sp>
      <p:sp>
        <p:nvSpPr>
          <p:cNvPr id="3" name="Прямоугольник 2"/>
          <p:cNvSpPr/>
          <p:nvPr/>
        </p:nvSpPr>
        <p:spPr>
          <a:xfrm>
            <a:off x="0" y="1082192"/>
            <a:ext cx="6228080" cy="4431983"/>
          </a:xfrm>
          <a:prstGeom prst="rect">
            <a:avLst/>
          </a:prstGeom>
        </p:spPr>
        <p:txBody>
          <a:bodyPr wrap="square">
            <a:spAutoFit/>
          </a:bodyPr>
          <a:lstStyle/>
          <a:p>
            <a:pPr indent="355600"/>
            <a:r>
              <a:rPr lang="uk-UA" sz="2200" dirty="0" smtClean="0">
                <a:effectLst>
                  <a:outerShdw blurRad="38100" dist="38100" dir="2700000" algn="tl">
                    <a:srgbClr val="000000">
                      <a:alpha val="43137"/>
                    </a:srgbClr>
                  </a:outerShdw>
                </a:effectLst>
              </a:rPr>
              <a:t>4 листопада 1934 викрадений органами НКВС СРСР. Косинку засудили за звинуваченням у приналежності до організації, яка готувала терористичні акти проти зверхників російських комуністів. Він проходив по судовій справі разом з братами Крушельницькими, Костем Буревієм, Д. </a:t>
            </a:r>
            <a:r>
              <a:rPr lang="uk-UA" sz="2200" dirty="0" err="1" smtClean="0">
                <a:effectLst>
                  <a:outerShdw blurRad="38100" dist="38100" dir="2700000" algn="tl">
                    <a:srgbClr val="000000">
                      <a:alpha val="43137"/>
                    </a:srgbClr>
                  </a:outerShdw>
                </a:effectLst>
              </a:rPr>
              <a:t>Фальківським</a:t>
            </a:r>
            <a:r>
              <a:rPr lang="uk-UA" sz="2200" dirty="0" smtClean="0">
                <a:effectLst>
                  <a:outerShdw blurRad="38100" dist="38100" dir="2700000" algn="tl">
                    <a:srgbClr val="000000">
                      <a:alpha val="43137"/>
                    </a:srgbClr>
                  </a:outerShdw>
                </a:effectLst>
              </a:rPr>
              <a:t>. Керуючись відповідною постановою ЦВК Союзу РСР, виїзна сесія Військової колегії присудила Григорія Косинку-Стрільця «розстріляти».</a:t>
            </a:r>
          </a:p>
          <a:p>
            <a:pPr indent="355600"/>
            <a:endParaRPr lang="uk-UA" sz="2000" dirty="0" smtClean="0">
              <a:effectLst>
                <a:outerShdw blurRad="38100" dist="38100" dir="2700000" algn="tl">
                  <a:srgbClr val="000000">
                    <a:alpha val="43137"/>
                  </a:srgbClr>
                </a:outerShdw>
              </a:effectLst>
            </a:endParaRPr>
          </a:p>
          <a:p>
            <a:pPr indent="355600"/>
            <a:r>
              <a:rPr lang="uk-UA" sz="2000" dirty="0" smtClean="0">
                <a:effectLst>
                  <a:outerShdw blurRad="38100" dist="38100" dir="2700000" algn="tl">
                    <a:srgbClr val="000000">
                      <a:alpha val="43137"/>
                    </a:srgbClr>
                  </a:outerShdw>
                </a:effectLst>
              </a:rPr>
              <a:t> </a:t>
            </a:r>
            <a:endParaRPr lang="uk-UA" sz="2400" dirty="0">
              <a:effectLst>
                <a:outerShdw blurRad="38100" dist="38100" dir="2700000" algn="tl">
                  <a:srgbClr val="000000">
                    <a:alpha val="43137"/>
                  </a:srgbClr>
                </a:outerShdw>
              </a:effectLst>
            </a:endParaRPr>
          </a:p>
        </p:txBody>
      </p:sp>
      <p:sp>
        <p:nvSpPr>
          <p:cNvPr id="4" name="Прямоугольник 3"/>
          <p:cNvSpPr/>
          <p:nvPr/>
        </p:nvSpPr>
        <p:spPr>
          <a:xfrm>
            <a:off x="96673" y="5605618"/>
            <a:ext cx="8607972" cy="830997"/>
          </a:xfrm>
          <a:prstGeom prst="rect">
            <a:avLst/>
          </a:prstGeom>
        </p:spPr>
        <p:txBody>
          <a:bodyPr wrap="square">
            <a:spAutoFit/>
          </a:bodyPr>
          <a:lstStyle/>
          <a:p>
            <a:pPr indent="355600" algn="ctr"/>
            <a:r>
              <a:rPr lang="uk-UA" sz="2400" dirty="0" smtClean="0">
                <a:effectLst>
                  <a:outerShdw blurRad="38100" dist="38100" dir="2700000" algn="tl">
                    <a:srgbClr val="000000">
                      <a:alpha val="43137"/>
                    </a:srgbClr>
                  </a:outerShdw>
                </a:effectLst>
              </a:rPr>
              <a:t>Григорія Косинку було вбито комуністами </a:t>
            </a:r>
            <a:r>
              <a:rPr lang="uk-UA" sz="2400" dirty="0" smtClean="0">
                <a:solidFill>
                  <a:schemeClr val="accent1"/>
                </a:solidFill>
                <a:effectLst>
                  <a:outerShdw blurRad="38100" dist="38100" dir="2700000" algn="tl">
                    <a:srgbClr val="000000">
                      <a:alpha val="43137"/>
                    </a:srgbClr>
                  </a:outerShdw>
                </a:effectLst>
              </a:rPr>
              <a:t>15 грудня 1934 року</a:t>
            </a:r>
            <a:r>
              <a:rPr lang="uk-UA" dirty="0" smtClean="0">
                <a:effectLst>
                  <a:outerShdw blurRad="38100" dist="38100" dir="2700000" algn="tl">
                    <a:srgbClr val="000000">
                      <a:alpha val="43137"/>
                    </a:srgbClr>
                  </a:outerShdw>
                </a:effectLst>
              </a:rPr>
              <a:t>.</a:t>
            </a:r>
            <a:endParaRPr lang="uk-UA" dirty="0">
              <a:effectLst>
                <a:outerShdw blurRad="38100" dist="38100" dir="2700000" algn="tl">
                  <a:srgbClr val="000000">
                    <a:alpha val="43137"/>
                  </a:srgbClr>
                </a:outerShdw>
              </a:effectLst>
            </a:endParaRPr>
          </a:p>
        </p:txBody>
      </p:sp>
      <p:pic>
        <p:nvPicPr>
          <p:cNvPr id="5" name="Рисунок 4"/>
          <p:cNvPicPr>
            <a:picLocks noChangeAspect="1"/>
          </p:cNvPicPr>
          <p:nvPr/>
        </p:nvPicPr>
        <p:blipFill>
          <a:blip r:embed="rId2"/>
          <a:stretch>
            <a:fillRect/>
          </a:stretch>
        </p:blipFill>
        <p:spPr>
          <a:xfrm>
            <a:off x="6416018" y="1246427"/>
            <a:ext cx="2532185" cy="3630373"/>
          </a:xfrm>
          <a:prstGeom prst="rect">
            <a:avLst/>
          </a:prstGeom>
          <a:effectLst>
            <a:softEdge rad="63500"/>
          </a:effectLst>
        </p:spPr>
      </p:pic>
      <p:sp>
        <p:nvSpPr>
          <p:cNvPr id="6" name="Прямоугольник 5"/>
          <p:cNvSpPr/>
          <p:nvPr/>
        </p:nvSpPr>
        <p:spPr>
          <a:xfrm>
            <a:off x="6147950" y="4775067"/>
            <a:ext cx="3068320" cy="523220"/>
          </a:xfrm>
          <a:prstGeom prst="rect">
            <a:avLst/>
          </a:prstGeom>
        </p:spPr>
        <p:txBody>
          <a:bodyPr wrap="square">
            <a:spAutoFit/>
          </a:bodyPr>
          <a:lstStyle/>
          <a:p>
            <a:pPr algn="ctr"/>
            <a:r>
              <a:rPr lang="ru-RU" sz="1400" dirty="0" smtClean="0"/>
              <a:t>Бюст Г. М. Косинки на </a:t>
            </a:r>
            <a:r>
              <a:rPr lang="ru-RU" sz="1400" dirty="0" err="1" smtClean="0"/>
              <a:t>будинку</a:t>
            </a:r>
            <a:r>
              <a:rPr lang="ru-RU" sz="1400" dirty="0" smtClean="0"/>
              <a:t> по </a:t>
            </a:r>
            <a:r>
              <a:rPr lang="ru-RU" sz="1400" dirty="0" err="1" smtClean="0"/>
              <a:t>вул</a:t>
            </a:r>
            <a:r>
              <a:rPr lang="ru-RU" sz="1400" dirty="0" smtClean="0"/>
              <a:t>. </a:t>
            </a:r>
            <a:r>
              <a:rPr lang="ru-RU" sz="1400" dirty="0" err="1" smtClean="0"/>
              <a:t>Володимирській</a:t>
            </a:r>
            <a:endParaRPr lang="uk-UA" sz="1400" dirty="0"/>
          </a:p>
        </p:txBody>
      </p:sp>
    </p:spTree>
    <p:extLst>
      <p:ext uri="{BB962C8B-B14F-4D97-AF65-F5344CB8AC3E}">
        <p14:creationId xmlns:p14="http://schemas.microsoft.com/office/powerpoint/2010/main" val="945699983"/>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Другая 2">
      <a:dk1>
        <a:sysClr val="windowText" lastClr="000000"/>
      </a:dk1>
      <a:lt1>
        <a:sysClr val="window" lastClr="FFFFFF"/>
      </a:lt1>
      <a:dk2>
        <a:srgbClr val="69676D"/>
      </a:dk2>
      <a:lt2>
        <a:srgbClr val="C9C2D1"/>
      </a:lt2>
      <a:accent1>
        <a:srgbClr val="C3DFE9"/>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110</TotalTime>
  <Words>657</Words>
  <Application>Microsoft Office PowerPoint</Application>
  <PresentationFormat>Экран (4:3)</PresentationFormat>
  <Paragraphs>46</Paragraphs>
  <Slides>10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Arial</vt:lpstr>
      <vt:lpstr>Century Gothic</vt:lpstr>
      <vt:lpstr>Wingdings 3</vt:lpstr>
      <vt:lpstr>Ион</vt:lpstr>
      <vt:lpstr>Життєвий та творчий шлях Григорія Косинки (1899—1934)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Ольга Окуличева</dc:creator>
  <cp:lastModifiedBy>Ольга Окуличева</cp:lastModifiedBy>
  <cp:revision>22</cp:revision>
  <dcterms:created xsi:type="dcterms:W3CDTF">2014-10-07T13:47:43Z</dcterms:created>
  <dcterms:modified xsi:type="dcterms:W3CDTF">2014-10-08T16:48:23Z</dcterms:modified>
</cp:coreProperties>
</file>