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7" r:id="rId10"/>
    <p:sldId id="268" r:id="rId11"/>
    <p:sldId id="265" r:id="rId12"/>
    <p:sldId id="264" r:id="rId13"/>
    <p:sldId id="261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378">
            <a:off x="475865" y="1443415"/>
            <a:ext cx="3837806" cy="27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869160"/>
            <a:ext cx="4572000" cy="1368798"/>
          </a:xfrm>
        </p:spPr>
        <p:txBody>
          <a:bodyPr/>
          <a:lstStyle/>
          <a:p>
            <a:r>
              <a:rPr lang="ru-RU" dirty="0" err="1" smtClean="0"/>
              <a:t>Виконала:Коновалова</a:t>
            </a:r>
            <a:r>
              <a:rPr lang="ru-RU" dirty="0" smtClean="0"/>
              <a:t> Марина 11-а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35" y="116632"/>
            <a:ext cx="7776864" cy="244827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                </a:t>
            </a:r>
            <a:r>
              <a:rPr lang="ru-RU" sz="4000" dirty="0" err="1" smtClean="0"/>
              <a:t>Презентац</a:t>
            </a:r>
            <a:r>
              <a:rPr lang="uk-UA" sz="4000" dirty="0" err="1" smtClean="0"/>
              <a:t>ія</a:t>
            </a:r>
            <a:r>
              <a:rPr lang="ru-RU" sz="4000" dirty="0" smtClean="0"/>
              <a:t> на тему: </a:t>
            </a:r>
            <a:br>
              <a:rPr lang="ru-RU" sz="4000" dirty="0" smtClean="0"/>
            </a:br>
            <a:r>
              <a:rPr lang="ru-RU" sz="4000" dirty="0" smtClean="0"/>
              <a:t>                 «</a:t>
            </a:r>
            <a:r>
              <a:rPr lang="ru-RU" sz="4000" dirty="0" err="1" smtClean="0">
                <a:solidFill>
                  <a:schemeClr val="tx1"/>
                </a:solidFill>
              </a:rPr>
              <a:t>Еволюція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Всесвіту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327">
            <a:off x="4559523" y="2828314"/>
            <a:ext cx="4248472" cy="265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35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4176464" cy="518457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 початковому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з </a:t>
            </a:r>
            <a:r>
              <a:rPr lang="ru-RU" dirty="0" err="1"/>
              <a:t>фотонів</a:t>
            </a:r>
            <a:r>
              <a:rPr lang="ru-RU" dirty="0"/>
              <a:t> </a:t>
            </a:r>
            <a:r>
              <a:rPr lang="ru-RU" dirty="0" err="1"/>
              <a:t>народжувалися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і </a:t>
            </a:r>
            <a:r>
              <a:rPr lang="ru-RU" dirty="0" err="1"/>
              <a:t>античастинки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слабшав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вимирання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і </a:t>
            </a:r>
            <a:r>
              <a:rPr lang="ru-RU" dirty="0" err="1"/>
              <a:t>античастинок</a:t>
            </a:r>
            <a:r>
              <a:rPr lang="ru-RU" dirty="0"/>
              <a:t>.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анігіляція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відбуватися</a:t>
            </a:r>
            <a:r>
              <a:rPr lang="ru-RU" dirty="0"/>
              <a:t> при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,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+ </a:t>
            </a:r>
            <a:r>
              <a:rPr lang="ru-RU" dirty="0" err="1"/>
              <a:t>античастинка</a:t>
            </a:r>
            <a:r>
              <a:rPr lang="ru-RU" dirty="0"/>
              <a:t> Ю 2 гамма-фотона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дотику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з </a:t>
            </a:r>
            <a:r>
              <a:rPr lang="ru-RU" dirty="0" err="1"/>
              <a:t>антиречовиною</a:t>
            </a:r>
            <a:r>
              <a:rPr lang="ru-RU" dirty="0"/>
              <a:t>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матеріалізації</a:t>
            </a:r>
            <a:r>
              <a:rPr lang="ru-RU" dirty="0"/>
              <a:t> гамма-фотон Ю </a:t>
            </a:r>
            <a:r>
              <a:rPr lang="ru-RU" dirty="0" err="1"/>
              <a:t>частинка</a:t>
            </a:r>
            <a:r>
              <a:rPr lang="ru-RU" dirty="0"/>
              <a:t> + </a:t>
            </a:r>
            <a:r>
              <a:rPr lang="ru-RU" dirty="0" err="1"/>
              <a:t>Античастинка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протікати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при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. </a:t>
            </a:r>
            <a:r>
              <a:rPr lang="ru-RU" dirty="0" err="1"/>
              <a:t>Згідно</a:t>
            </a:r>
            <a:r>
              <a:rPr lang="ru-RU" dirty="0"/>
              <a:t> тому, як </a:t>
            </a:r>
            <a:r>
              <a:rPr lang="ru-RU" dirty="0" err="1"/>
              <a:t>матеріалізація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знижується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розжареного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припинилася</a:t>
            </a:r>
            <a:r>
              <a:rPr lang="ru-RU" dirty="0"/>
              <a:t>. </a:t>
            </a:r>
            <a:r>
              <a:rPr lang="ru-RU" sz="2000" i="1" dirty="0" err="1"/>
              <a:t>Еволюцію</a:t>
            </a:r>
            <a:r>
              <a:rPr lang="ru-RU" sz="2000" i="1" dirty="0"/>
              <a:t> </a:t>
            </a:r>
            <a:r>
              <a:rPr lang="ru-RU" sz="2000" i="1" dirty="0" err="1"/>
              <a:t>Всесвіту</a:t>
            </a:r>
            <a:r>
              <a:rPr lang="ru-RU" sz="2000" i="1" dirty="0"/>
              <a:t> </a:t>
            </a:r>
            <a:r>
              <a:rPr lang="ru-RU" sz="2000" i="1" dirty="0" err="1"/>
              <a:t>прийнято</a:t>
            </a:r>
            <a:r>
              <a:rPr lang="ru-RU" sz="2000" i="1" dirty="0"/>
              <a:t> </a:t>
            </a:r>
            <a:r>
              <a:rPr lang="ru-RU" sz="2000" i="1" dirty="0" err="1"/>
              <a:t>поділяти</a:t>
            </a:r>
            <a:r>
              <a:rPr lang="ru-RU" sz="2000" i="1" dirty="0"/>
              <a:t> на </a:t>
            </a:r>
            <a:r>
              <a:rPr lang="ru-RU" sz="2000" i="1" dirty="0" err="1"/>
              <a:t>чотири</a:t>
            </a:r>
            <a:r>
              <a:rPr lang="ru-RU" sz="2000" i="1" dirty="0"/>
              <a:t> </a:t>
            </a:r>
            <a:r>
              <a:rPr lang="ru-RU" sz="2000" i="1" dirty="0" err="1"/>
              <a:t>ери</a:t>
            </a:r>
            <a:r>
              <a:rPr lang="ru-RU" sz="2000" i="1" dirty="0"/>
              <a:t>: </a:t>
            </a:r>
            <a:r>
              <a:rPr lang="ru-RU" sz="2000" b="1" i="1" dirty="0" err="1"/>
              <a:t>адронів</a:t>
            </a:r>
            <a:r>
              <a:rPr lang="ru-RU" sz="2000" b="1" i="1" dirty="0"/>
              <a:t>, </a:t>
            </a:r>
            <a:r>
              <a:rPr lang="ru-RU" sz="2000" b="1" i="1" dirty="0" err="1"/>
              <a:t>лептонів</a:t>
            </a:r>
            <a:r>
              <a:rPr lang="ru-RU" sz="2000" b="1" i="1" dirty="0"/>
              <a:t>, </a:t>
            </a:r>
            <a:r>
              <a:rPr lang="ru-RU" sz="2000" b="1" i="1" dirty="0" err="1"/>
              <a:t>фотонів</a:t>
            </a:r>
            <a:r>
              <a:rPr lang="ru-RU" sz="2000" b="1" i="1" dirty="0"/>
              <a:t> і </a:t>
            </a:r>
            <a:r>
              <a:rPr lang="ru-RU" sz="2000" b="1" i="1" dirty="0" err="1"/>
              <a:t>зоряну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Еволюція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17" y="1340768"/>
            <a:ext cx="3168352" cy="492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96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3715518" cy="4628456"/>
          </a:xfrm>
        </p:spPr>
        <p:txBody>
          <a:bodyPr>
            <a:normAutofit/>
          </a:bodyPr>
          <a:lstStyle/>
          <a:p>
            <a:r>
              <a:rPr lang="uk-UA" dirty="0" smtClean="0"/>
              <a:t> «Теорія великого вибуху»</a:t>
            </a:r>
            <a:r>
              <a:rPr lang="en-US" dirty="0" smtClean="0"/>
              <a:t>— </a:t>
            </a:r>
            <a:r>
              <a:rPr lang="ru-RU" dirty="0" err="1"/>
              <a:t>американський</a:t>
            </a:r>
            <a:r>
              <a:rPr lang="ru-RU" dirty="0"/>
              <a:t> </a:t>
            </a:r>
            <a:r>
              <a:rPr lang="ru-RU" dirty="0" err="1"/>
              <a:t>серіал</a:t>
            </a:r>
            <a:r>
              <a:rPr lang="ru-RU" dirty="0"/>
              <a:t>, </a:t>
            </a:r>
            <a:r>
              <a:rPr lang="ru-RU" dirty="0" err="1"/>
              <a:t>створений</a:t>
            </a:r>
            <a:r>
              <a:rPr lang="ru-RU" dirty="0"/>
              <a:t> </a:t>
            </a:r>
            <a:r>
              <a:rPr lang="ru-RU" dirty="0" err="1"/>
              <a:t>Чаком</a:t>
            </a:r>
            <a:r>
              <a:rPr lang="ru-RU" dirty="0"/>
              <a:t> </a:t>
            </a:r>
            <a:r>
              <a:rPr lang="ru-RU" dirty="0" err="1"/>
              <a:t>Лоррі</a:t>
            </a:r>
            <a:r>
              <a:rPr lang="ru-RU" dirty="0"/>
              <a:t> і </a:t>
            </a:r>
            <a:r>
              <a:rPr lang="ru-RU" dirty="0" err="1"/>
              <a:t>Біллом</a:t>
            </a:r>
            <a:r>
              <a:rPr lang="ru-RU" dirty="0"/>
              <a:t> </a:t>
            </a:r>
            <a:r>
              <a:rPr lang="ru-RU" dirty="0" err="1"/>
              <a:t>Предді</a:t>
            </a:r>
            <a:r>
              <a:rPr lang="ru-RU" dirty="0"/>
              <a:t>. </a:t>
            </a:r>
            <a:r>
              <a:rPr lang="ru-RU" dirty="0" err="1"/>
              <a:t>Серіал</a:t>
            </a:r>
            <a:r>
              <a:rPr lang="ru-RU" dirty="0"/>
              <a:t> </a:t>
            </a:r>
            <a:r>
              <a:rPr lang="ru-RU" dirty="0" err="1"/>
              <a:t>розповідає</a:t>
            </a:r>
            <a:r>
              <a:rPr lang="ru-RU" dirty="0"/>
              <a:t> про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талановитих</a:t>
            </a:r>
            <a:r>
              <a:rPr lang="ru-RU" dirty="0"/>
              <a:t> </a:t>
            </a:r>
            <a:r>
              <a:rPr lang="ru-RU" dirty="0" err="1"/>
              <a:t>фізиків</a:t>
            </a:r>
            <a:r>
              <a:rPr lang="ru-RU" dirty="0"/>
              <a:t>, Леонарда та </a:t>
            </a:r>
            <a:r>
              <a:rPr lang="ru-RU" dirty="0" err="1"/>
              <a:t>Шелдона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Прем'єра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24 </a:t>
            </a:r>
            <a:r>
              <a:rPr lang="ru-RU" dirty="0" err="1"/>
              <a:t>вересня</a:t>
            </a:r>
            <a:r>
              <a:rPr lang="ru-RU" dirty="0"/>
              <a:t> 2007 року на </a:t>
            </a:r>
            <a:r>
              <a:rPr lang="ru-RU" dirty="0" err="1"/>
              <a:t>американському</a:t>
            </a:r>
            <a:r>
              <a:rPr lang="ru-RU" dirty="0"/>
              <a:t> </a:t>
            </a:r>
            <a:r>
              <a:rPr lang="ru-RU" dirty="0" err="1"/>
              <a:t>телеканалі</a:t>
            </a:r>
            <a:r>
              <a:rPr lang="ru-RU" dirty="0"/>
              <a:t> </a:t>
            </a:r>
            <a:r>
              <a:rPr lang="en-US" dirty="0"/>
              <a:t>CBS. </a:t>
            </a:r>
            <a:r>
              <a:rPr lang="ru-RU" dirty="0"/>
              <a:t>Шоу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транслюється</a:t>
            </a:r>
            <a:r>
              <a:rPr lang="ru-RU" dirty="0"/>
              <a:t> на </a:t>
            </a:r>
            <a:r>
              <a:rPr lang="ru-RU" dirty="0" err="1"/>
              <a:t>канадському</a:t>
            </a:r>
            <a:r>
              <a:rPr lang="ru-RU" dirty="0"/>
              <a:t> </a:t>
            </a:r>
            <a:r>
              <a:rPr lang="ru-RU" dirty="0" err="1"/>
              <a:t>каналі</a:t>
            </a:r>
            <a:r>
              <a:rPr lang="ru-RU" dirty="0"/>
              <a:t> </a:t>
            </a:r>
            <a:r>
              <a:rPr lang="en-US" dirty="0"/>
              <a:t>A-Channel, </a:t>
            </a:r>
            <a:r>
              <a:rPr lang="ru-RU" dirty="0" err="1"/>
              <a:t>індійському</a:t>
            </a:r>
            <a:r>
              <a:rPr lang="ru-RU" dirty="0"/>
              <a:t> </a:t>
            </a:r>
            <a:r>
              <a:rPr lang="en-US" dirty="0"/>
              <a:t>Zee Cafe </a:t>
            </a:r>
            <a:r>
              <a:rPr lang="ru-RU" dirty="0"/>
              <a:t>і </a:t>
            </a:r>
            <a:r>
              <a:rPr lang="ru-RU" dirty="0" err="1"/>
              <a:t>латиноамериканському</a:t>
            </a:r>
            <a:r>
              <a:rPr lang="ru-RU" dirty="0"/>
              <a:t> </a:t>
            </a:r>
            <a:r>
              <a:rPr lang="en-US" dirty="0"/>
              <a:t>Warner Channel.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7680960" cy="1066800"/>
          </a:xfrm>
        </p:spPr>
        <p:txBody>
          <a:bodyPr>
            <a:normAutofit/>
          </a:bodyPr>
          <a:lstStyle/>
          <a:p>
            <a:r>
              <a:rPr lang="uk-UA" dirty="0" smtClean="0"/>
              <a:t>Цікавий факт: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86" y="692696"/>
            <a:ext cx="4176464" cy="55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7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8324030" cy="4918288"/>
          </a:xfrm>
        </p:spPr>
        <p:txBody>
          <a:bodyPr>
            <a:normAutofit fontScale="92500"/>
          </a:bodyPr>
          <a:lstStyle/>
          <a:p>
            <a:r>
              <a:rPr lang="ru-RU" dirty="0"/>
              <a:t>"Великий </a:t>
            </a:r>
            <a:r>
              <a:rPr lang="ru-RU" dirty="0" err="1"/>
              <a:t>вибух</a:t>
            </a:r>
            <a:r>
              <a:rPr lang="ru-RU" dirty="0"/>
              <a:t>" </a:t>
            </a:r>
            <a:r>
              <a:rPr lang="ru-RU" dirty="0" err="1"/>
              <a:t>тривав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недовго</a:t>
            </a:r>
            <a:r>
              <a:rPr lang="ru-RU" dirty="0"/>
              <a:t>,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одну </a:t>
            </a:r>
            <a:r>
              <a:rPr lang="ru-RU" dirty="0" err="1"/>
              <a:t>тридцятитисячний</a:t>
            </a:r>
            <a:r>
              <a:rPr lang="ru-RU" dirty="0"/>
              <a:t> </a:t>
            </a:r>
            <a:r>
              <a:rPr lang="ru-RU" dirty="0" err="1"/>
              <a:t>нинішнього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стислість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все ж таки </a:t>
            </a:r>
            <a:r>
              <a:rPr lang="ru-RU" dirty="0" err="1"/>
              <a:t>була</a:t>
            </a:r>
            <a:r>
              <a:rPr lang="ru-RU" dirty="0"/>
              <a:t> сама славна ера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Ніколи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еволюція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такою </a:t>
            </a:r>
            <a:r>
              <a:rPr lang="ru-RU" dirty="0" err="1"/>
              <a:t>стрімка</a:t>
            </a:r>
            <a:r>
              <a:rPr lang="ru-RU" dirty="0"/>
              <a:t>, як в самому </a:t>
            </a:r>
            <a:r>
              <a:rPr lang="ru-RU" dirty="0" err="1"/>
              <a:t>її</a:t>
            </a:r>
            <a:r>
              <a:rPr lang="ru-RU" dirty="0"/>
              <a:t> початку, </a:t>
            </a:r>
            <a:r>
              <a:rPr lang="ru-RU" dirty="0" err="1"/>
              <a:t>під</a:t>
            </a:r>
            <a:r>
              <a:rPr lang="ru-RU" dirty="0"/>
              <a:t> час "великого </a:t>
            </a:r>
            <a:r>
              <a:rPr lang="ru-RU" dirty="0" err="1"/>
              <a:t>вибуху</a:t>
            </a:r>
            <a:r>
              <a:rPr lang="ru-RU" dirty="0"/>
              <a:t>".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в той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стосувалися</a:t>
            </a:r>
            <a:r>
              <a:rPr lang="ru-RU" dirty="0"/>
              <a:t> </a:t>
            </a:r>
            <a:r>
              <a:rPr lang="ru-RU" dirty="0" err="1"/>
              <a:t>вільних</a:t>
            </a:r>
            <a:r>
              <a:rPr lang="ru-RU" dirty="0"/>
              <a:t> </a:t>
            </a:r>
            <a:r>
              <a:rPr lang="ru-RU" dirty="0" err="1"/>
              <a:t>елементарних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перетворень</a:t>
            </a:r>
            <a:r>
              <a:rPr lang="ru-RU" dirty="0"/>
              <a:t>, </a:t>
            </a:r>
            <a:r>
              <a:rPr lang="ru-RU" dirty="0" err="1"/>
              <a:t>народження</a:t>
            </a:r>
            <a:r>
              <a:rPr lang="ru-RU" dirty="0"/>
              <a:t>, </a:t>
            </a:r>
            <a:r>
              <a:rPr lang="ru-RU" dirty="0" err="1"/>
              <a:t>розпаду</a:t>
            </a:r>
            <a:r>
              <a:rPr lang="ru-RU" dirty="0"/>
              <a:t>, </a:t>
            </a:r>
            <a:r>
              <a:rPr lang="ru-RU" dirty="0" err="1"/>
              <a:t>анігіляції</a:t>
            </a:r>
            <a:r>
              <a:rPr lang="ru-RU" dirty="0"/>
              <a:t>. Не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забувати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такий</a:t>
            </a:r>
            <a:r>
              <a:rPr lang="ru-RU" dirty="0"/>
              <a:t> короткий час (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секунд) з </a:t>
            </a:r>
            <a:r>
              <a:rPr lang="ru-RU" dirty="0" err="1"/>
              <a:t>багатого</a:t>
            </a:r>
            <a:r>
              <a:rPr lang="ru-RU" dirty="0"/>
              <a:t> </a:t>
            </a:r>
            <a:r>
              <a:rPr lang="ru-RU" dirty="0" err="1"/>
              <a:t>розмаїття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елементарних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</a:t>
            </a:r>
            <a:r>
              <a:rPr lang="ru-RU" dirty="0" err="1"/>
              <a:t>зникли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: </a:t>
            </a:r>
            <a:r>
              <a:rPr lang="ru-RU" dirty="0" err="1"/>
              <a:t>одні</a:t>
            </a:r>
            <a:r>
              <a:rPr lang="ru-RU" dirty="0"/>
              <a:t> шляхом </a:t>
            </a:r>
            <a:r>
              <a:rPr lang="ru-RU" dirty="0" err="1"/>
              <a:t>анігіляції</a:t>
            </a:r>
            <a:r>
              <a:rPr lang="ru-RU" dirty="0"/>
              <a:t> (</a:t>
            </a:r>
            <a:r>
              <a:rPr lang="ru-RU" dirty="0" err="1"/>
              <a:t>перетворення</a:t>
            </a:r>
            <a:r>
              <a:rPr lang="ru-RU" dirty="0"/>
              <a:t> в гамма-</a:t>
            </a:r>
            <a:r>
              <a:rPr lang="ru-RU" dirty="0" err="1"/>
              <a:t>фотони</a:t>
            </a:r>
            <a:r>
              <a:rPr lang="ru-RU" dirty="0"/>
              <a:t>), </a:t>
            </a:r>
            <a:r>
              <a:rPr lang="ru-RU" dirty="0" err="1"/>
              <a:t>інші</a:t>
            </a:r>
            <a:r>
              <a:rPr lang="ru-RU" dirty="0"/>
              <a:t> шляхом </a:t>
            </a:r>
            <a:r>
              <a:rPr lang="ru-RU" dirty="0" err="1"/>
              <a:t>розпаду</a:t>
            </a:r>
            <a:r>
              <a:rPr lang="ru-RU" dirty="0"/>
              <a:t> на </a:t>
            </a:r>
            <a:r>
              <a:rPr lang="ru-RU" dirty="0" err="1"/>
              <a:t>найлегші</a:t>
            </a:r>
            <a:r>
              <a:rPr lang="ru-RU" dirty="0"/>
              <a:t> </a:t>
            </a:r>
            <a:r>
              <a:rPr lang="ru-RU" dirty="0" err="1"/>
              <a:t>баріони</a:t>
            </a:r>
            <a:r>
              <a:rPr lang="ru-RU" dirty="0"/>
              <a:t> (</a:t>
            </a:r>
            <a:r>
              <a:rPr lang="ru-RU" dirty="0" err="1"/>
              <a:t>протони</a:t>
            </a:r>
            <a:r>
              <a:rPr lang="ru-RU" dirty="0"/>
              <a:t>) і на </a:t>
            </a:r>
            <a:r>
              <a:rPr lang="ru-RU" dirty="0" err="1"/>
              <a:t>найлегші</a:t>
            </a:r>
            <a:r>
              <a:rPr lang="ru-RU" dirty="0"/>
              <a:t> </a:t>
            </a:r>
            <a:r>
              <a:rPr lang="ru-RU" dirty="0" err="1"/>
              <a:t>заряджені</a:t>
            </a:r>
            <a:r>
              <a:rPr lang="ru-RU" dirty="0"/>
              <a:t> </a:t>
            </a:r>
            <a:r>
              <a:rPr lang="ru-RU" dirty="0" err="1"/>
              <a:t>лептони</a:t>
            </a:r>
            <a:r>
              <a:rPr lang="ru-RU" dirty="0"/>
              <a:t> (</a:t>
            </a:r>
            <a:r>
              <a:rPr lang="ru-RU" dirty="0" err="1"/>
              <a:t>електрони</a:t>
            </a:r>
            <a:r>
              <a:rPr lang="ru-RU" dirty="0"/>
              <a:t>).</a:t>
            </a:r>
          </a:p>
          <a:p>
            <a:r>
              <a:rPr lang="ru-RU" dirty="0" err="1"/>
              <a:t>Після</a:t>
            </a:r>
            <a:r>
              <a:rPr lang="ru-RU" dirty="0"/>
              <a:t> "великого </a:t>
            </a:r>
            <a:r>
              <a:rPr lang="ru-RU" dirty="0" err="1"/>
              <a:t>вибуху</a:t>
            </a:r>
            <a:r>
              <a:rPr lang="ru-RU" dirty="0"/>
              <a:t> "настала </a:t>
            </a:r>
            <a:r>
              <a:rPr lang="ru-RU" dirty="0" err="1"/>
              <a:t>тривала</a:t>
            </a:r>
            <a:r>
              <a:rPr lang="ru-RU" dirty="0"/>
              <a:t> ера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епоха</a:t>
            </a:r>
            <a:r>
              <a:rPr lang="ru-RU" dirty="0"/>
              <a:t> </a:t>
            </a:r>
            <a:r>
              <a:rPr lang="ru-RU" dirty="0" err="1"/>
              <a:t>переважання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. Ми </a:t>
            </a:r>
            <a:r>
              <a:rPr lang="ru-RU" dirty="0" err="1"/>
              <a:t>називаємо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зіркової</a:t>
            </a:r>
            <a:r>
              <a:rPr lang="ru-RU" dirty="0"/>
              <a:t> ерою. Вона </a:t>
            </a:r>
            <a:r>
              <a:rPr lang="ru-RU" dirty="0" err="1"/>
              <a:t>триває</a:t>
            </a:r>
            <a:r>
              <a:rPr lang="ru-RU" dirty="0"/>
              <a:t> з часу </a:t>
            </a:r>
            <a:r>
              <a:rPr lang="ru-RU" dirty="0" err="1"/>
              <a:t>завершення</a:t>
            </a:r>
            <a:r>
              <a:rPr lang="ru-RU" dirty="0"/>
              <a:t> "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"(</a:t>
            </a:r>
            <a:r>
              <a:rPr lang="ru-RU" dirty="0" err="1"/>
              <a:t>приблизно</a:t>
            </a:r>
            <a:r>
              <a:rPr lang="ru-RU" dirty="0"/>
              <a:t> 300 000 </a:t>
            </a:r>
            <a:r>
              <a:rPr lang="ru-RU" dirty="0" err="1"/>
              <a:t>років</a:t>
            </a:r>
            <a:r>
              <a:rPr lang="ru-RU" dirty="0"/>
              <a:t>) до наших </a:t>
            </a:r>
            <a:r>
              <a:rPr lang="ru-RU" dirty="0" err="1"/>
              <a:t>днів</a:t>
            </a:r>
            <a:r>
              <a:rPr lang="ru-RU" dirty="0"/>
              <a:t>. У </a:t>
            </a:r>
            <a:r>
              <a:rPr lang="ru-RU" dirty="0" err="1"/>
              <a:t>порівнянні</a:t>
            </a:r>
            <a:r>
              <a:rPr lang="ru-RU" dirty="0"/>
              <a:t> з </a:t>
            </a:r>
            <a:r>
              <a:rPr lang="ru-RU" dirty="0" err="1"/>
              <a:t>періодом</a:t>
            </a:r>
            <a:r>
              <a:rPr lang="ru-RU" dirty="0"/>
              <a:t> "Великим </a:t>
            </a:r>
            <a:r>
              <a:rPr lang="ru-RU" dirty="0" err="1"/>
              <a:t>вибуху</a:t>
            </a:r>
            <a:r>
              <a:rPr lang="ru-RU" dirty="0"/>
              <a:t>"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представляється</a:t>
            </a:r>
            <a:r>
              <a:rPr lang="ru-RU" dirty="0"/>
              <a:t> як </a:t>
            </a:r>
            <a:r>
              <a:rPr lang="ru-RU" dirty="0" err="1"/>
              <a:t>ніби</a:t>
            </a:r>
            <a:r>
              <a:rPr lang="ru-RU" dirty="0"/>
              <a:t>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уповільненим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низької</a:t>
            </a:r>
            <a:r>
              <a:rPr lang="ru-RU" dirty="0"/>
              <a:t> </a:t>
            </a:r>
            <a:r>
              <a:rPr lang="ru-RU" dirty="0" err="1"/>
              <a:t>щільності</a:t>
            </a:r>
            <a:r>
              <a:rPr lang="ru-RU" dirty="0"/>
              <a:t> і </a:t>
            </a:r>
            <a:r>
              <a:rPr lang="ru-RU" dirty="0" err="1"/>
              <a:t>температури</a:t>
            </a:r>
            <a:r>
              <a:rPr lang="ru-RU" dirty="0"/>
              <a:t>. Таким чином, </a:t>
            </a:r>
            <a:r>
              <a:rPr lang="ru-RU" dirty="0" err="1"/>
              <a:t>еволюцію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порівняти</a:t>
            </a:r>
            <a:r>
              <a:rPr lang="ru-RU" dirty="0"/>
              <a:t> з </a:t>
            </a:r>
            <a:r>
              <a:rPr lang="ru-RU" dirty="0" err="1"/>
              <a:t>феєрверком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закінчився</a:t>
            </a:r>
            <a:r>
              <a:rPr lang="ru-RU" dirty="0"/>
              <a:t>. </a:t>
            </a:r>
            <a:r>
              <a:rPr lang="ru-RU" dirty="0" err="1"/>
              <a:t>Залишилися</a:t>
            </a:r>
            <a:r>
              <a:rPr lang="ru-RU" dirty="0"/>
              <a:t> </a:t>
            </a:r>
            <a:r>
              <a:rPr lang="ru-RU" dirty="0" err="1"/>
              <a:t>негайні</a:t>
            </a:r>
            <a:r>
              <a:rPr lang="ru-RU" dirty="0"/>
              <a:t> </a:t>
            </a:r>
            <a:r>
              <a:rPr lang="ru-RU" dirty="0" err="1"/>
              <a:t>іскри</a:t>
            </a:r>
            <a:r>
              <a:rPr lang="ru-RU" dirty="0"/>
              <a:t>, </a:t>
            </a:r>
            <a:r>
              <a:rPr lang="ru-RU" dirty="0" err="1"/>
              <a:t>попіл</a:t>
            </a:r>
            <a:r>
              <a:rPr lang="ru-RU" dirty="0"/>
              <a:t> і </a:t>
            </a:r>
            <a:r>
              <a:rPr lang="ru-RU" dirty="0" err="1"/>
              <a:t>дим</a:t>
            </a:r>
            <a:r>
              <a:rPr lang="ru-RU" dirty="0"/>
              <a:t>. Ми </a:t>
            </a:r>
            <a:r>
              <a:rPr lang="ru-RU" dirty="0" err="1"/>
              <a:t>стоїмо</a:t>
            </a:r>
            <a:r>
              <a:rPr lang="ru-RU" dirty="0"/>
              <a:t> на </a:t>
            </a:r>
            <a:r>
              <a:rPr lang="ru-RU" dirty="0" err="1"/>
              <a:t>остившем</a:t>
            </a:r>
            <a:r>
              <a:rPr lang="ru-RU" dirty="0"/>
              <a:t> </a:t>
            </a:r>
            <a:r>
              <a:rPr lang="ru-RU" dirty="0" err="1"/>
              <a:t>попелі</a:t>
            </a:r>
            <a:r>
              <a:rPr lang="ru-RU" dirty="0"/>
              <a:t>, </a:t>
            </a:r>
            <a:r>
              <a:rPr lang="ru-RU" dirty="0" err="1"/>
              <a:t>вдивляємося</a:t>
            </a:r>
            <a:r>
              <a:rPr lang="ru-RU" dirty="0"/>
              <a:t> в </a:t>
            </a:r>
            <a:r>
              <a:rPr lang="ru-RU" dirty="0" err="1"/>
              <a:t>старіючі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і </a:t>
            </a:r>
            <a:r>
              <a:rPr lang="ru-RU" dirty="0" err="1"/>
              <a:t>згадуємо</a:t>
            </a:r>
            <a:r>
              <a:rPr lang="ru-RU" dirty="0"/>
              <a:t> красу і </a:t>
            </a:r>
            <a:r>
              <a:rPr lang="ru-RU" dirty="0" err="1"/>
              <a:t>блиск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супернових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великий </a:t>
            </a:r>
            <a:r>
              <a:rPr lang="ru-RU" dirty="0" err="1"/>
              <a:t>вибух</a:t>
            </a:r>
            <a:r>
              <a:rPr lang="ru-RU" dirty="0"/>
              <a:t> галактики - </a:t>
            </a:r>
            <a:r>
              <a:rPr lang="ru-RU" dirty="0" err="1"/>
              <a:t>нікчемні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у </a:t>
            </a:r>
            <a:r>
              <a:rPr lang="ru-RU" dirty="0" err="1"/>
              <a:t>порівнянні</a:t>
            </a:r>
            <a:r>
              <a:rPr lang="ru-RU" dirty="0"/>
              <a:t> з великим </a:t>
            </a:r>
            <a:r>
              <a:rPr lang="ru-RU" dirty="0" err="1"/>
              <a:t>вибухом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Кінець ери «Великого вибуху»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52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389">
            <a:off x="5153378" y="3644045"/>
            <a:ext cx="3515229" cy="2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130">
            <a:off x="4682889" y="652338"/>
            <a:ext cx="4091618" cy="289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5544616" cy="4896544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sz="2000" b="1" i="1" dirty="0" err="1"/>
              <a:t>ери</a:t>
            </a:r>
            <a:r>
              <a:rPr lang="ru-RU" sz="2000" b="1" i="1" dirty="0"/>
              <a:t> </a:t>
            </a:r>
            <a:r>
              <a:rPr lang="ru-RU" sz="2000" b="1" i="1" dirty="0" err="1"/>
              <a:t>випромінювання</a:t>
            </a:r>
            <a:r>
              <a:rPr lang="ru-RU" sz="2000" b="1" i="1" dirty="0"/>
              <a:t> </a:t>
            </a:r>
            <a:r>
              <a:rPr lang="ru-RU" dirty="0" err="1"/>
              <a:t>тривало</a:t>
            </a:r>
            <a:r>
              <a:rPr lang="ru-RU" dirty="0"/>
              <a:t> </a:t>
            </a:r>
            <a:r>
              <a:rPr lang="ru-RU" dirty="0" err="1"/>
              <a:t>стрімке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космічної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фотонів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зустрічалися</a:t>
            </a:r>
            <a:r>
              <a:rPr lang="ru-RU" dirty="0"/>
              <a:t> </a:t>
            </a:r>
            <a:r>
              <a:rPr lang="ru-RU" dirty="0" err="1"/>
              <a:t>вільні</a:t>
            </a:r>
            <a:r>
              <a:rPr lang="ru-RU" dirty="0"/>
              <a:t> </a:t>
            </a:r>
            <a:r>
              <a:rPr lang="ru-RU" dirty="0" err="1"/>
              <a:t>протони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електрони</a:t>
            </a:r>
            <a:r>
              <a:rPr lang="ru-RU" dirty="0"/>
              <a:t> і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 - </a:t>
            </a:r>
            <a:r>
              <a:rPr lang="ru-RU" dirty="0" smtClean="0"/>
              <a:t>альфа-</a:t>
            </a:r>
            <a:r>
              <a:rPr lang="ru-RU" dirty="0" err="1" smtClean="0"/>
              <a:t>частинки</a:t>
            </a:r>
            <a:r>
              <a:rPr lang="ru-RU" dirty="0" smtClean="0"/>
              <a:t>. </a:t>
            </a:r>
            <a:r>
              <a:rPr lang="ru-RU" dirty="0"/>
              <a:t>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ери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протони</a:t>
            </a:r>
            <a:r>
              <a:rPr lang="ru-RU" dirty="0"/>
              <a:t> і </a:t>
            </a:r>
            <a:r>
              <a:rPr lang="ru-RU" dirty="0" err="1"/>
              <a:t>електрони</a:t>
            </a:r>
            <a:r>
              <a:rPr lang="ru-RU" dirty="0"/>
              <a:t> в основному </a:t>
            </a:r>
            <a:r>
              <a:rPr lang="ru-RU" dirty="0" err="1"/>
              <a:t>залишалися</a:t>
            </a:r>
            <a:r>
              <a:rPr lang="ru-RU" dirty="0"/>
              <a:t> без </a:t>
            </a:r>
            <a:r>
              <a:rPr lang="ru-RU" dirty="0" err="1"/>
              <a:t>змін</a:t>
            </a:r>
            <a:r>
              <a:rPr lang="ru-RU" dirty="0"/>
              <a:t>, </a:t>
            </a:r>
            <a:r>
              <a:rPr lang="ru-RU" dirty="0" err="1"/>
              <a:t>зменшувалася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. З фотонами справа </a:t>
            </a:r>
            <a:r>
              <a:rPr lang="ru-RU" dirty="0" err="1"/>
              <a:t>йшла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складніше</a:t>
            </a:r>
            <a:r>
              <a:rPr lang="ru-RU" dirty="0"/>
              <a:t>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залишилася</a:t>
            </a:r>
            <a:r>
              <a:rPr lang="ru-RU" dirty="0"/>
              <a:t> </a:t>
            </a:r>
            <a:r>
              <a:rPr lang="ru-RU" dirty="0" err="1"/>
              <a:t>колишньою</a:t>
            </a:r>
            <a:r>
              <a:rPr lang="ru-RU" dirty="0"/>
              <a:t>,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ери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гамма-</a:t>
            </a:r>
            <a:r>
              <a:rPr lang="ru-RU" dirty="0" err="1"/>
              <a:t>фотони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перетворювалися</a:t>
            </a:r>
            <a:r>
              <a:rPr lang="ru-RU" dirty="0"/>
              <a:t> на </a:t>
            </a:r>
            <a:r>
              <a:rPr lang="ru-RU" dirty="0" err="1"/>
              <a:t>фотони</a:t>
            </a:r>
            <a:r>
              <a:rPr lang="ru-RU" dirty="0"/>
              <a:t> </a:t>
            </a:r>
            <a:r>
              <a:rPr lang="ru-RU" dirty="0" err="1"/>
              <a:t>рентгенівські</a:t>
            </a:r>
            <a:r>
              <a:rPr lang="ru-RU" dirty="0"/>
              <a:t>, </a:t>
            </a:r>
            <a:r>
              <a:rPr lang="ru-RU" dirty="0" err="1"/>
              <a:t>ультрафіолетові</a:t>
            </a:r>
            <a:r>
              <a:rPr lang="ru-RU" dirty="0"/>
              <a:t> і </a:t>
            </a:r>
            <a:r>
              <a:rPr lang="ru-RU" dirty="0" err="1"/>
              <a:t>фотони</a:t>
            </a:r>
            <a:r>
              <a:rPr lang="ru-RU" dirty="0"/>
              <a:t> </a:t>
            </a:r>
            <a:r>
              <a:rPr lang="ru-RU" dirty="0" err="1"/>
              <a:t>світла</a:t>
            </a:r>
            <a:r>
              <a:rPr lang="ru-RU" dirty="0"/>
              <a:t>. </a:t>
            </a:r>
            <a:r>
              <a:rPr lang="ru-RU" dirty="0" err="1"/>
              <a:t>Речовина</a:t>
            </a:r>
            <a:r>
              <a:rPr lang="ru-RU" dirty="0"/>
              <a:t> і </a:t>
            </a:r>
            <a:r>
              <a:rPr lang="ru-RU" dirty="0" err="1"/>
              <a:t>фотони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ери</a:t>
            </a:r>
            <a:r>
              <a:rPr lang="ru-RU" dirty="0"/>
              <a:t> </a:t>
            </a:r>
            <a:r>
              <a:rPr lang="ru-RU" dirty="0" err="1"/>
              <a:t>охололи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до кожного з </a:t>
            </a:r>
            <a:r>
              <a:rPr lang="ru-RU" dirty="0" err="1"/>
              <a:t>протонів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, </a:t>
            </a:r>
            <a:r>
              <a:rPr lang="ru-RU" dirty="0" err="1"/>
              <a:t>приєднається</a:t>
            </a:r>
            <a:r>
              <a:rPr lang="ru-RU" dirty="0"/>
              <a:t> один </a:t>
            </a:r>
            <a:r>
              <a:rPr lang="ru-RU" dirty="0" err="1"/>
              <a:t>електрон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відбувалося</a:t>
            </a:r>
            <a:r>
              <a:rPr lang="ru-RU" dirty="0"/>
              <a:t> </a:t>
            </a:r>
            <a:r>
              <a:rPr lang="ru-RU" dirty="0" err="1"/>
              <a:t>ультрафіолетового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одного фотона (</a:t>
            </a:r>
            <a:r>
              <a:rPr lang="ru-RU" dirty="0" err="1"/>
              <a:t>або</a:t>
            </a:r>
            <a:r>
              <a:rPr lang="ru-RU" dirty="0"/>
              <a:t> ж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фотонів</a:t>
            </a:r>
            <a:r>
              <a:rPr lang="ru-RU" dirty="0"/>
              <a:t> </a:t>
            </a:r>
            <a:r>
              <a:rPr lang="ru-RU" dirty="0" err="1"/>
              <a:t>світла</a:t>
            </a:r>
            <a:r>
              <a:rPr lang="ru-RU" dirty="0"/>
              <a:t>) і, таким чином, </a:t>
            </a:r>
            <a:r>
              <a:rPr lang="ru-RU" dirty="0" err="1"/>
              <a:t>виник</a:t>
            </a:r>
            <a:r>
              <a:rPr lang="ru-RU" dirty="0"/>
              <a:t> атом </a:t>
            </a:r>
            <a:r>
              <a:rPr lang="ru-RU" dirty="0" err="1"/>
              <a:t>водню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перша система </a:t>
            </a:r>
            <a:r>
              <a:rPr lang="ru-RU" dirty="0" err="1"/>
              <a:t>частинок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118417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smtClean="0"/>
              <a:t>сверхгалактик </a:t>
            </a:r>
            <a:r>
              <a:rPr lang="ru-RU" dirty="0"/>
              <a:t>і </a:t>
            </a:r>
            <a:r>
              <a:rPr lang="ru-RU" dirty="0" err="1"/>
              <a:t>скупчень</a:t>
            </a:r>
            <a:r>
              <a:rPr lang="ru-RU" dirty="0"/>
              <a:t> галактик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83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З </a:t>
            </a:r>
            <a:r>
              <a:rPr lang="ru-RU" dirty="0" err="1"/>
              <a:t>виникненням</a:t>
            </a:r>
            <a:r>
              <a:rPr lang="ru-RU" dirty="0"/>
              <a:t> </a:t>
            </a:r>
            <a:r>
              <a:rPr lang="ru-RU" dirty="0" err="1"/>
              <a:t>атомів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b="1" i="1" u="sng" dirty="0" err="1"/>
              <a:t>зоряна</a:t>
            </a:r>
            <a:r>
              <a:rPr lang="ru-RU" b="1" i="1" u="sng" dirty="0"/>
              <a:t> ера </a:t>
            </a:r>
            <a:r>
              <a:rPr lang="ru-RU" dirty="0"/>
              <a:t>- ера </a:t>
            </a:r>
            <a:r>
              <a:rPr lang="ru-RU" dirty="0" err="1"/>
              <a:t>часток</a:t>
            </a:r>
            <a:r>
              <a:rPr lang="ru-RU" dirty="0"/>
              <a:t>, </a:t>
            </a:r>
            <a:r>
              <a:rPr lang="ru-RU" dirty="0" err="1"/>
              <a:t>точніше</a:t>
            </a:r>
            <a:r>
              <a:rPr lang="ru-RU" dirty="0"/>
              <a:t> </a:t>
            </a:r>
            <a:r>
              <a:rPr lang="ru-RU" dirty="0" err="1"/>
              <a:t>кажучи</a:t>
            </a:r>
            <a:r>
              <a:rPr lang="ru-RU" dirty="0"/>
              <a:t>, ера </a:t>
            </a:r>
            <a:r>
              <a:rPr lang="ru-RU" dirty="0" err="1"/>
              <a:t>протонів</a:t>
            </a:r>
            <a:r>
              <a:rPr lang="ru-RU" dirty="0"/>
              <a:t> і </a:t>
            </a:r>
            <a:r>
              <a:rPr lang="ru-RU" dirty="0" err="1"/>
              <a:t>електронів</a:t>
            </a:r>
            <a:r>
              <a:rPr lang="ru-RU" dirty="0"/>
              <a:t>.</a:t>
            </a:r>
          </a:p>
          <a:p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вступає</a:t>
            </a:r>
            <a:r>
              <a:rPr lang="ru-RU" dirty="0"/>
              <a:t> в </a:t>
            </a:r>
            <a:r>
              <a:rPr lang="ru-RU" dirty="0" err="1"/>
              <a:t>зоряну</a:t>
            </a:r>
            <a:r>
              <a:rPr lang="ru-RU" dirty="0"/>
              <a:t> еру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водневого</a:t>
            </a:r>
            <a:r>
              <a:rPr lang="ru-RU" dirty="0"/>
              <a:t> газу з </a:t>
            </a:r>
            <a:r>
              <a:rPr lang="ru-RU" dirty="0" err="1"/>
              <a:t>величезною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світлових</a:t>
            </a:r>
            <a:r>
              <a:rPr lang="ru-RU" dirty="0"/>
              <a:t> і </a:t>
            </a:r>
            <a:r>
              <a:rPr lang="ru-RU" dirty="0" err="1"/>
              <a:t>ультрафіолетових</a:t>
            </a:r>
            <a:r>
              <a:rPr lang="ru-RU" dirty="0"/>
              <a:t> </a:t>
            </a:r>
            <a:r>
              <a:rPr lang="ru-RU" dirty="0" err="1"/>
              <a:t>фотонів</a:t>
            </a:r>
            <a:r>
              <a:rPr lang="ru-RU" dirty="0"/>
              <a:t>. </a:t>
            </a:r>
            <a:r>
              <a:rPr lang="ru-RU" dirty="0" err="1"/>
              <a:t>Водневий</a:t>
            </a:r>
            <a:r>
              <a:rPr lang="ru-RU" dirty="0"/>
              <a:t> газ </a:t>
            </a:r>
            <a:r>
              <a:rPr lang="ru-RU" dirty="0" err="1"/>
              <a:t>розширювався</a:t>
            </a:r>
            <a:r>
              <a:rPr lang="ru-RU" dirty="0"/>
              <a:t> в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з </a:t>
            </a:r>
            <a:r>
              <a:rPr lang="ru-RU" dirty="0" err="1"/>
              <a:t>різною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. </a:t>
            </a:r>
            <a:r>
              <a:rPr lang="ru-RU" dirty="0" err="1"/>
              <a:t>Неоднаковою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щільність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утворював</a:t>
            </a:r>
            <a:r>
              <a:rPr lang="ru-RU" dirty="0"/>
              <a:t>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згустки</a:t>
            </a:r>
            <a:r>
              <a:rPr lang="ru-RU" dirty="0"/>
              <a:t>, у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Маса</a:t>
            </a:r>
            <a:r>
              <a:rPr lang="ru-RU" dirty="0"/>
              <a:t> таких </a:t>
            </a:r>
            <a:r>
              <a:rPr lang="ru-RU" dirty="0" err="1"/>
              <a:t>космічних</a:t>
            </a:r>
            <a:r>
              <a:rPr lang="ru-RU" dirty="0"/>
              <a:t> </a:t>
            </a:r>
            <a:r>
              <a:rPr lang="ru-RU" dirty="0" err="1"/>
              <a:t>водневих</a:t>
            </a:r>
            <a:r>
              <a:rPr lang="ru-RU" dirty="0"/>
              <a:t> </a:t>
            </a:r>
            <a:r>
              <a:rPr lang="ru-RU" dirty="0" err="1"/>
              <a:t>згустків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, а то і в </a:t>
            </a:r>
            <a:r>
              <a:rPr lang="ru-RU" dirty="0" err="1"/>
              <a:t>мільйони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теперішньої</a:t>
            </a:r>
            <a:r>
              <a:rPr lang="ru-RU" dirty="0"/>
              <a:t> Галактики. </a:t>
            </a:r>
            <a:r>
              <a:rPr lang="ru-RU" dirty="0" err="1"/>
              <a:t>Розширення</a:t>
            </a:r>
            <a:r>
              <a:rPr lang="ru-RU" dirty="0"/>
              <a:t> газу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згустків</a:t>
            </a:r>
            <a:r>
              <a:rPr lang="ru-RU" dirty="0"/>
              <a:t> </a:t>
            </a:r>
            <a:r>
              <a:rPr lang="ru-RU" dirty="0" err="1"/>
              <a:t>йшло</a:t>
            </a:r>
            <a:r>
              <a:rPr lang="ru-RU" dirty="0"/>
              <a:t> </a:t>
            </a:r>
            <a:r>
              <a:rPr lang="ru-RU" dirty="0" err="1"/>
              <a:t>повільніше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розрідженого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самими </a:t>
            </a:r>
            <a:r>
              <a:rPr lang="ru-RU" dirty="0" err="1"/>
              <a:t>згущені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з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тяжіння</a:t>
            </a:r>
            <a:r>
              <a:rPr lang="ru-RU" dirty="0"/>
              <a:t>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сверхгалактікі</a:t>
            </a:r>
            <a:r>
              <a:rPr lang="ru-RU" dirty="0"/>
              <a:t> і </a:t>
            </a:r>
            <a:r>
              <a:rPr lang="ru-RU" dirty="0" err="1"/>
              <a:t>скупчення</a:t>
            </a:r>
            <a:r>
              <a:rPr lang="ru-RU" dirty="0"/>
              <a:t> галактик.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одиниці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- </a:t>
            </a:r>
            <a:r>
              <a:rPr lang="ru-RU" dirty="0" err="1"/>
              <a:t>сверхгалактікі</a:t>
            </a:r>
            <a:r>
              <a:rPr lang="ru-RU" dirty="0"/>
              <a:t> - є результатом </a:t>
            </a:r>
            <a:r>
              <a:rPr lang="ru-RU" dirty="0" err="1"/>
              <a:t>нерівномірного</a:t>
            </a:r>
            <a:r>
              <a:rPr lang="ru-RU" dirty="0"/>
              <a:t> </a:t>
            </a:r>
            <a:r>
              <a:rPr lang="ru-RU" dirty="0" err="1"/>
              <a:t>розподілу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, яке </a:t>
            </a:r>
            <a:r>
              <a:rPr lang="ru-RU" dirty="0" err="1"/>
              <a:t>відбувалося</a:t>
            </a:r>
            <a:r>
              <a:rPr lang="ru-RU" dirty="0"/>
              <a:t> на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Зоряна 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0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65" y="980728"/>
            <a:ext cx="562293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435598" cy="4846280"/>
          </a:xfrm>
        </p:spPr>
        <p:txBody>
          <a:bodyPr>
            <a:normAutofit/>
          </a:bodyPr>
          <a:lstStyle/>
          <a:p>
            <a:r>
              <a:rPr lang="ru-RU" dirty="0" err="1"/>
              <a:t>Колосальні</a:t>
            </a:r>
            <a:r>
              <a:rPr lang="ru-RU" dirty="0"/>
              <a:t> </a:t>
            </a:r>
            <a:r>
              <a:rPr lang="ru-RU" dirty="0" err="1"/>
              <a:t>водневі</a:t>
            </a:r>
            <a:r>
              <a:rPr lang="ru-RU" dirty="0"/>
              <a:t> </a:t>
            </a:r>
            <a:r>
              <a:rPr lang="ru-RU" dirty="0" err="1"/>
              <a:t>згущення</a:t>
            </a:r>
            <a:r>
              <a:rPr lang="ru-RU" dirty="0"/>
              <a:t> - </a:t>
            </a:r>
            <a:r>
              <a:rPr lang="ru-RU" dirty="0" err="1"/>
              <a:t>зародки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галактик і </a:t>
            </a:r>
            <a:r>
              <a:rPr lang="ru-RU" dirty="0" err="1"/>
              <a:t>скупчень</a:t>
            </a:r>
            <a:r>
              <a:rPr lang="ru-RU" dirty="0"/>
              <a:t> галактик -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оберталися</a:t>
            </a:r>
            <a:r>
              <a:rPr lang="ru-RU" dirty="0"/>
              <a:t>.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утворювалися</a:t>
            </a:r>
            <a:r>
              <a:rPr lang="ru-RU" dirty="0"/>
              <a:t> </a:t>
            </a:r>
            <a:r>
              <a:rPr lang="ru-RU" dirty="0" err="1"/>
              <a:t>вихори</a:t>
            </a:r>
            <a:r>
              <a:rPr lang="ru-RU" dirty="0"/>
              <a:t>, </a:t>
            </a:r>
            <a:r>
              <a:rPr lang="ru-RU" dirty="0" err="1"/>
              <a:t>схожі</a:t>
            </a:r>
            <a:r>
              <a:rPr lang="ru-RU" dirty="0"/>
              <a:t> на вир.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</a:t>
            </a:r>
            <a:r>
              <a:rPr lang="ru-RU" dirty="0" err="1"/>
              <a:t>сягав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ста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світлових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Ми </a:t>
            </a:r>
            <a:r>
              <a:rPr lang="ru-RU" dirty="0" err="1"/>
              <a:t>називаємо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протогалактікамі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зародками</a:t>
            </a:r>
            <a:r>
              <a:rPr lang="ru-RU" dirty="0"/>
              <a:t> галактик. Не </a:t>
            </a:r>
            <a:r>
              <a:rPr lang="ru-RU" dirty="0" err="1"/>
              <a:t>дивлячись</a:t>
            </a:r>
            <a:r>
              <a:rPr lang="ru-RU" dirty="0"/>
              <a:t> на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неймовірні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, </a:t>
            </a:r>
            <a:r>
              <a:rPr lang="ru-RU" dirty="0" err="1"/>
              <a:t>вихори</a:t>
            </a:r>
            <a:r>
              <a:rPr lang="ru-RU" dirty="0"/>
              <a:t> </a:t>
            </a:r>
            <a:r>
              <a:rPr lang="ru-RU" dirty="0" err="1"/>
              <a:t>протогалактік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незначною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сверхгалактік</a:t>
            </a:r>
            <a:r>
              <a:rPr lang="ru-RU" dirty="0"/>
              <a:t> і за </a:t>
            </a:r>
            <a:r>
              <a:rPr lang="ru-RU" dirty="0" err="1"/>
              <a:t>розміром</a:t>
            </a:r>
            <a:r>
              <a:rPr lang="ru-RU" dirty="0"/>
              <a:t> не </a:t>
            </a:r>
            <a:r>
              <a:rPr lang="ru-RU" dirty="0" err="1"/>
              <a:t>перевищували</a:t>
            </a:r>
            <a:r>
              <a:rPr lang="ru-RU" dirty="0"/>
              <a:t> одну </a:t>
            </a:r>
            <a:r>
              <a:rPr lang="ru-RU" dirty="0" err="1"/>
              <a:t>тисячну</a:t>
            </a:r>
            <a:r>
              <a:rPr lang="ru-RU" dirty="0"/>
              <a:t> </a:t>
            </a:r>
            <a:r>
              <a:rPr lang="ru-RU" dirty="0" err="1"/>
              <a:t>сверхгалактікі</a:t>
            </a:r>
            <a:r>
              <a:rPr lang="ru-RU" dirty="0"/>
              <a:t>. Сила </a:t>
            </a:r>
            <a:r>
              <a:rPr lang="ru-RU" dirty="0" err="1"/>
              <a:t>гравітації</a:t>
            </a:r>
            <a:r>
              <a:rPr lang="ru-RU" dirty="0"/>
              <a:t> </a:t>
            </a:r>
            <a:r>
              <a:rPr lang="ru-RU" dirty="0" err="1"/>
              <a:t>утворювала</a:t>
            </a:r>
            <a:r>
              <a:rPr lang="ru-RU" dirty="0"/>
              <a:t> з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вихорів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ми </a:t>
            </a:r>
            <a:r>
              <a:rPr lang="ru-RU" dirty="0" err="1"/>
              <a:t>називаємо</a:t>
            </a:r>
            <a:r>
              <a:rPr lang="ru-RU" dirty="0"/>
              <a:t> галактиками. </a:t>
            </a:r>
            <a:r>
              <a:rPr lang="ru-RU" dirty="0" err="1"/>
              <a:t>Деякі</a:t>
            </a:r>
            <a:r>
              <a:rPr lang="ru-RU" dirty="0"/>
              <a:t> з галактик </a:t>
            </a:r>
            <a:r>
              <a:rPr lang="ru-RU" dirty="0" err="1"/>
              <a:t>досі</a:t>
            </a:r>
            <a:r>
              <a:rPr lang="ru-RU" dirty="0"/>
              <a:t> </a:t>
            </a:r>
            <a:r>
              <a:rPr lang="ru-RU" dirty="0" err="1"/>
              <a:t>нагадують</a:t>
            </a:r>
            <a:r>
              <a:rPr lang="ru-RU" dirty="0"/>
              <a:t> нам </a:t>
            </a:r>
            <a:r>
              <a:rPr lang="ru-RU" dirty="0" err="1"/>
              <a:t>гігантське</a:t>
            </a:r>
            <a:r>
              <a:rPr lang="ru-RU" dirty="0"/>
              <a:t> </a:t>
            </a:r>
            <a:r>
              <a:rPr lang="ru-RU" dirty="0" err="1"/>
              <a:t>завихрення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err="1" smtClean="0"/>
              <a:t>Народження</a:t>
            </a:r>
            <a:r>
              <a:rPr lang="ru-RU" dirty="0" smtClean="0"/>
              <a:t> </a:t>
            </a:r>
            <a:r>
              <a:rPr lang="ru-RU" dirty="0"/>
              <a:t>галактик</a:t>
            </a:r>
          </a:p>
        </p:txBody>
      </p:sp>
    </p:spTree>
    <p:extLst>
      <p:ext uri="{BB962C8B-B14F-4D97-AF65-F5344CB8AC3E}">
        <p14:creationId xmlns:p14="http://schemas.microsoft.com/office/powerpoint/2010/main" val="114833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245">
            <a:off x="5249171" y="2830881"/>
            <a:ext cx="3567772" cy="267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1340768"/>
            <a:ext cx="5011662" cy="5112568"/>
          </a:xfrm>
        </p:spPr>
        <p:txBody>
          <a:bodyPr/>
          <a:lstStyle/>
          <a:p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/>
              <a:t>зорі</a:t>
            </a:r>
            <a:r>
              <a:rPr lang="ru-RU" dirty="0"/>
              <a:t> Галактики </a:t>
            </a:r>
            <a:r>
              <a:rPr lang="ru-RU" dirty="0" err="1"/>
              <a:t>обертаються</a:t>
            </a:r>
            <a:r>
              <a:rPr lang="ru-RU" dirty="0"/>
              <a:t> </a:t>
            </a:r>
            <a:r>
              <a:rPr lang="ru-RU" dirty="0" err="1"/>
              <a:t>нав­коло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центра. </a:t>
            </a:r>
            <a:r>
              <a:rPr lang="ru-RU" dirty="0" err="1"/>
              <a:t>Кутова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 у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Галактики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однакова</a:t>
            </a:r>
            <a:r>
              <a:rPr lang="ru-RU" dirty="0"/>
              <a:t>, а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обертаються</a:t>
            </a:r>
            <a:r>
              <a:rPr lang="ru-RU" dirty="0"/>
              <a:t> </a:t>
            </a:r>
            <a:r>
              <a:rPr lang="ru-RU" dirty="0" err="1"/>
              <a:t>повільніше</a:t>
            </a:r>
            <a:r>
              <a:rPr lang="ru-RU" dirty="0"/>
              <a:t>.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 у </a:t>
            </a:r>
            <a:r>
              <a:rPr lang="ru-RU" dirty="0" err="1"/>
              <a:t>Галактиці</a:t>
            </a:r>
            <a:r>
              <a:rPr lang="ru-RU" dirty="0"/>
              <a:t> </a:t>
            </a:r>
            <a:r>
              <a:rPr lang="ru-RU" dirty="0" err="1"/>
              <a:t>відріз­няється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планет у </a:t>
            </a:r>
            <a:r>
              <a:rPr lang="ru-RU" dirty="0" err="1"/>
              <a:t>Сонячній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, де й </a:t>
            </a:r>
            <a:r>
              <a:rPr lang="ru-RU" dirty="0" err="1"/>
              <a:t>кутова</a:t>
            </a:r>
            <a:r>
              <a:rPr lang="ru-RU" dirty="0"/>
              <a:t>, і </a:t>
            </a:r>
            <a:r>
              <a:rPr lang="ru-RU" dirty="0" err="1"/>
              <a:t>лінійна</a:t>
            </a:r>
            <a:r>
              <a:rPr lang="ru-RU" dirty="0"/>
              <a:t> </a:t>
            </a:r>
            <a:r>
              <a:rPr lang="ru-RU" dirty="0" err="1"/>
              <a:t>швидкості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радіуса</a:t>
            </a:r>
            <a:r>
              <a:rPr lang="ru-RU" dirty="0"/>
              <a:t> </a:t>
            </a:r>
            <a:r>
              <a:rPr lang="ru-RU" dirty="0" err="1"/>
              <a:t>орбіти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змен­шуються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відмінність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ядро Галактики не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так, як </a:t>
            </a:r>
            <a:r>
              <a:rPr lang="ru-RU" dirty="0" err="1"/>
              <a:t>Сонце</a:t>
            </a:r>
            <a:r>
              <a:rPr lang="ru-RU" dirty="0"/>
              <a:t> в </a:t>
            </a:r>
            <a:r>
              <a:rPr lang="ru-RU" dirty="0" err="1"/>
              <a:t>Сонячній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Сонячна</a:t>
            </a:r>
            <a:r>
              <a:rPr lang="ru-RU" dirty="0"/>
              <a:t> система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оберт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цент­ра Галактики </a:t>
            </a:r>
            <a:r>
              <a:rPr lang="ru-RU" dirty="0" err="1"/>
              <a:t>приблизно</a:t>
            </a:r>
            <a:r>
              <a:rPr lang="ru-RU" dirty="0"/>
              <a:t> за 200 млн.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 250 км/с.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Обертання</a:t>
            </a:r>
            <a:r>
              <a:rPr lang="ru-RU" dirty="0" smtClean="0"/>
              <a:t> Галактики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50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3"/>
            <a:ext cx="9144000" cy="682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7819974" cy="3403848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         Дякую за увагу!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3725">
            <a:off x="649113" y="3780625"/>
            <a:ext cx="3039114" cy="225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b="1" i="1" dirty="0" err="1"/>
              <a:t>Всесвіт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все,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нескінченний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 й </a:t>
            </a:r>
            <a:r>
              <a:rPr lang="ru-RU" dirty="0" err="1"/>
              <a:t>просторі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часточка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початок і </a:t>
            </a:r>
            <a:r>
              <a:rPr lang="ru-RU" dirty="0" err="1"/>
              <a:t>кінець</a:t>
            </a:r>
            <a:r>
              <a:rPr lang="ru-RU" dirty="0"/>
              <a:t>, як у </a:t>
            </a:r>
            <a:r>
              <a:rPr lang="ru-RU" dirty="0" err="1"/>
              <a:t>часі</a:t>
            </a:r>
            <a:r>
              <a:rPr lang="ru-RU" dirty="0"/>
              <a:t>, так і в </a:t>
            </a:r>
            <a:r>
              <a:rPr lang="ru-RU" dirty="0" err="1"/>
              <a:t>просторі</a:t>
            </a:r>
            <a:r>
              <a:rPr lang="ru-RU" dirty="0"/>
              <a:t>.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порошин</a:t>
            </a:r>
            <a:r>
              <a:rPr lang="ru-RU" dirty="0"/>
              <a:t> і </a:t>
            </a:r>
            <a:r>
              <a:rPr lang="ru-RU" dirty="0" err="1"/>
              <a:t>атомів</a:t>
            </a:r>
            <a:r>
              <a:rPr lang="ru-RU" dirty="0"/>
              <a:t>, </a:t>
            </a:r>
            <a:r>
              <a:rPr lang="ru-RU" dirty="0" err="1"/>
              <a:t>величезних</a:t>
            </a:r>
            <a:r>
              <a:rPr lang="ru-RU" dirty="0"/>
              <a:t> </a:t>
            </a:r>
            <a:r>
              <a:rPr lang="ru-RU" dirty="0" err="1"/>
              <a:t>скупчень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і </a:t>
            </a:r>
            <a:r>
              <a:rPr lang="ru-RU" dirty="0" err="1"/>
              <a:t>зоряних</a:t>
            </a:r>
            <a:r>
              <a:rPr lang="ru-RU" dirty="0"/>
              <a:t> </a:t>
            </a:r>
            <a:r>
              <a:rPr lang="ru-RU" dirty="0" err="1"/>
              <a:t>світів</a:t>
            </a:r>
            <a:r>
              <a:rPr lang="ru-RU" dirty="0"/>
              <a:t> і систем</a:t>
            </a:r>
            <a:r>
              <a:rPr lang="ru-RU" dirty="0" smtClean="0"/>
              <a:t>.</a:t>
            </a:r>
          </a:p>
          <a:p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об'єднаних</a:t>
            </a:r>
            <a:r>
              <a:rPr lang="ru-RU" dirty="0"/>
              <a:t> у </a:t>
            </a:r>
            <a:r>
              <a:rPr lang="ru-RU" dirty="0" err="1"/>
              <a:t>гігантські</a:t>
            </a:r>
            <a:r>
              <a:rPr lang="ru-RU" dirty="0"/>
              <a:t> </a:t>
            </a:r>
            <a:r>
              <a:rPr lang="ru-RU" dirty="0" err="1"/>
              <a:t>зоряні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галактиками. Наше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є рядовою зорею, входить до складу </a:t>
            </a:r>
            <a:r>
              <a:rPr lang="ru-RU" dirty="0" err="1"/>
              <a:t>нашої</a:t>
            </a:r>
            <a:r>
              <a:rPr lang="ru-RU" dirty="0"/>
              <a:t> Галактики, яка, у свою </a:t>
            </a:r>
            <a:r>
              <a:rPr lang="ru-RU" dirty="0" err="1"/>
              <a:t>чергу</a:t>
            </a:r>
            <a:r>
              <a:rPr lang="ru-RU" dirty="0"/>
              <a:t>, включена в </a:t>
            </a:r>
            <a:r>
              <a:rPr lang="ru-RU" dirty="0" err="1"/>
              <a:t>Місцеве</a:t>
            </a:r>
            <a:r>
              <a:rPr lang="ru-RU" dirty="0"/>
              <a:t> </a:t>
            </a:r>
            <a:r>
              <a:rPr lang="ru-RU" dirty="0" err="1"/>
              <a:t>скупчення</a:t>
            </a:r>
            <a:r>
              <a:rPr lang="ru-RU" dirty="0"/>
              <a:t> галактик.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</a:t>
            </a:r>
            <a:r>
              <a:rPr lang="ru-RU" b="1" dirty="0" err="1" smtClean="0"/>
              <a:t>Всесвіт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682">
            <a:off x="4325007" y="4004613"/>
            <a:ext cx="4297444" cy="231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13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555">
            <a:off x="5582172" y="4355222"/>
            <a:ext cx="2919184" cy="198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15" y="332655"/>
            <a:ext cx="6241324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9728">
            <a:off x="267063" y="4246463"/>
            <a:ext cx="2995235" cy="22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1484784"/>
            <a:ext cx="7680960" cy="4724400"/>
          </a:xfrm>
        </p:spPr>
        <p:txBody>
          <a:bodyPr/>
          <a:lstStyle/>
          <a:p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у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старше </a:t>
            </a:r>
            <a:r>
              <a:rPr lang="ru-RU" dirty="0" err="1"/>
              <a:t>астрономії</a:t>
            </a:r>
            <a:r>
              <a:rPr lang="ru-RU" dirty="0"/>
              <a:t> і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астрономічні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err="1"/>
              <a:t>свідчать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початком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приблизно</a:t>
            </a:r>
            <a:r>
              <a:rPr lang="ru-RU" dirty="0"/>
              <a:t> десять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тому,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/>
              <a:t>гігантська</a:t>
            </a:r>
            <a:r>
              <a:rPr lang="ru-RU" dirty="0"/>
              <a:t> </a:t>
            </a:r>
            <a:r>
              <a:rPr lang="ru-RU" dirty="0" err="1"/>
              <a:t>вогненна</a:t>
            </a:r>
            <a:r>
              <a:rPr lang="ru-RU" dirty="0"/>
              <a:t> куля, </a:t>
            </a:r>
            <a:r>
              <a:rPr lang="ru-RU" dirty="0" err="1" smtClean="0"/>
              <a:t>розпечена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 smtClean="0"/>
              <a:t>щільна</a:t>
            </a:r>
            <a:r>
              <a:rPr lang="ru-RU" dirty="0" smtClean="0"/>
              <a:t>.  </a:t>
            </a:r>
            <a:r>
              <a:rPr lang="ru-RU" dirty="0" err="1" smtClean="0"/>
              <a:t>Її</a:t>
            </a:r>
            <a:r>
              <a:rPr lang="ru-RU" dirty="0" smtClean="0"/>
              <a:t> склад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простий</a:t>
            </a:r>
            <a:r>
              <a:rPr lang="ru-RU" dirty="0"/>
              <a:t>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/>
              <a:t>вогненна</a:t>
            </a:r>
            <a:r>
              <a:rPr lang="ru-RU" dirty="0"/>
              <a:t> куля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розжарена</a:t>
            </a:r>
            <a:r>
              <a:rPr lang="ru-RU" dirty="0" smtClean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складалася</a:t>
            </a:r>
            <a:r>
              <a:rPr lang="ru-RU" dirty="0" smtClean="0"/>
              <a:t> </a:t>
            </a:r>
            <a:r>
              <a:rPr lang="ru-RU" dirty="0" err="1"/>
              <a:t>лише</a:t>
            </a:r>
            <a:r>
              <a:rPr lang="ru-RU" dirty="0"/>
              <a:t> з </a:t>
            </a:r>
            <a:r>
              <a:rPr lang="ru-RU" dirty="0" err="1"/>
              <a:t>вільних</a:t>
            </a:r>
            <a:r>
              <a:rPr lang="ru-RU" dirty="0"/>
              <a:t> </a:t>
            </a:r>
            <a:r>
              <a:rPr lang="ru-RU" dirty="0" err="1"/>
              <a:t>елементарних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стрімко</a:t>
            </a:r>
            <a:r>
              <a:rPr lang="ru-RU" dirty="0"/>
              <a:t> </a:t>
            </a:r>
            <a:r>
              <a:rPr lang="ru-RU" dirty="0" err="1"/>
              <a:t>рухалися</a:t>
            </a:r>
            <a:r>
              <a:rPr lang="ru-RU" dirty="0"/>
              <a:t>, </a:t>
            </a:r>
            <a:r>
              <a:rPr lang="ru-RU" dirty="0" err="1"/>
              <a:t>стикаючись</a:t>
            </a:r>
            <a:r>
              <a:rPr lang="ru-RU" dirty="0"/>
              <a:t> один з одним.</a:t>
            </a:r>
          </a:p>
          <a:p>
            <a:r>
              <a:rPr lang="ru-RU" dirty="0" err="1"/>
              <a:t>Протягом</a:t>
            </a:r>
            <a:r>
              <a:rPr lang="ru-RU" dirty="0"/>
              <a:t> десяти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"великого </a:t>
            </a:r>
            <a:r>
              <a:rPr lang="ru-RU" dirty="0" err="1"/>
              <a:t>вибуху</a:t>
            </a:r>
            <a:r>
              <a:rPr lang="ru-RU" dirty="0"/>
              <a:t>" </a:t>
            </a:r>
            <a:r>
              <a:rPr lang="ru-RU" dirty="0" err="1"/>
              <a:t>найпростіше</a:t>
            </a:r>
            <a:r>
              <a:rPr lang="ru-RU" dirty="0"/>
              <a:t> </a:t>
            </a:r>
            <a:r>
              <a:rPr lang="ru-RU" dirty="0" err="1"/>
              <a:t>безформне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перетворювалося</a:t>
            </a:r>
            <a:r>
              <a:rPr lang="ru-RU" dirty="0"/>
              <a:t> на </a:t>
            </a:r>
            <a:r>
              <a:rPr lang="ru-RU" dirty="0" err="1"/>
              <a:t>атоми</a:t>
            </a:r>
            <a:r>
              <a:rPr lang="ru-RU" dirty="0"/>
              <a:t>, </a:t>
            </a:r>
            <a:r>
              <a:rPr lang="ru-RU" dirty="0" err="1"/>
              <a:t>молекули</a:t>
            </a:r>
            <a:r>
              <a:rPr lang="ru-RU" dirty="0"/>
              <a:t>, </a:t>
            </a:r>
            <a:r>
              <a:rPr lang="ru-RU" dirty="0" err="1"/>
              <a:t>кристали</a:t>
            </a:r>
            <a:r>
              <a:rPr lang="ru-RU" dirty="0"/>
              <a:t>, породи, </a:t>
            </a:r>
            <a:r>
              <a:rPr lang="ru-RU" dirty="0" err="1"/>
              <a:t>планети</a:t>
            </a:r>
            <a:r>
              <a:rPr lang="ru-RU" dirty="0"/>
              <a:t>. </a:t>
            </a:r>
            <a:r>
              <a:rPr lang="ru-RU" dirty="0" err="1"/>
              <a:t>Народжувалися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,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величезної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елементарних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 з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простої</a:t>
            </a:r>
            <a:r>
              <a:rPr lang="ru-RU" dirty="0"/>
              <a:t> </a:t>
            </a:r>
            <a:r>
              <a:rPr lang="ru-RU" dirty="0" err="1"/>
              <a:t>організацією</a:t>
            </a:r>
            <a:r>
              <a:rPr lang="ru-RU" dirty="0"/>
              <a:t>. На </a:t>
            </a:r>
            <a:r>
              <a:rPr lang="ru-RU" dirty="0" err="1"/>
              <a:t>деяких</a:t>
            </a:r>
            <a:r>
              <a:rPr lang="ru-RU" dirty="0"/>
              <a:t> планетах могли </a:t>
            </a:r>
            <a:r>
              <a:rPr lang="ru-RU" dirty="0" err="1"/>
              <a:t>виникнути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7680960" cy="1066800"/>
          </a:xfrm>
        </p:spPr>
        <p:txBody>
          <a:bodyPr/>
          <a:lstStyle/>
          <a:p>
            <a:r>
              <a:rPr lang="uk-UA" dirty="0" smtClean="0"/>
              <a:t>        Початок еволюції Всесвіту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67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75958" cy="111216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Початок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628800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Всесвіт постійно </a:t>
            </a:r>
            <a:r>
              <a:rPr lang="uk-UA" dirty="0"/>
              <a:t>розширюється. Той момент з якого Всесвіт початку розширяться, прийнято вважати її початком. Тоді почалася перша і повна драматизму ера в історії всесвіту, її називають "великим вибухом" або англійським терміном </a:t>
            </a:r>
            <a:r>
              <a:rPr lang="en-US" dirty="0"/>
              <a:t>Big Bang.</a:t>
            </a:r>
          </a:p>
          <a:p>
            <a:endParaRPr lang="uk-UA" dirty="0"/>
          </a:p>
          <a:p>
            <a:endParaRPr lang="uk-UA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816424" cy="30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38411"/>
            <a:ext cx="3672408" cy="30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75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«Великий вибух»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44824"/>
            <a:ext cx="349864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4" y="5517087"/>
            <a:ext cx="3554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Великий </a:t>
            </a:r>
            <a:r>
              <a:rPr lang="ru-RU" b="1" i="1" dirty="0" err="1"/>
              <a:t>Вибух</a:t>
            </a:r>
            <a:r>
              <a:rPr lang="ru-RU" b="1" i="1" dirty="0"/>
              <a:t> та </a:t>
            </a:r>
            <a:r>
              <a:rPr lang="ru-RU" b="1" i="1" dirty="0" err="1"/>
              <a:t>поступове</a:t>
            </a:r>
            <a:r>
              <a:rPr lang="ru-RU" b="1" i="1" dirty="0"/>
              <a:t> </a:t>
            </a:r>
            <a:r>
              <a:rPr lang="ru-RU" b="1" i="1" dirty="0" err="1"/>
              <a:t>розширення</a:t>
            </a:r>
            <a:r>
              <a:rPr lang="ru-RU" b="1" i="1" dirty="0"/>
              <a:t> простору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40768"/>
            <a:ext cx="50405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Вели́кий ви́бух (англ. </a:t>
            </a:r>
            <a:r>
              <a:rPr lang="en-US" dirty="0"/>
              <a:t>Big Bang Theory) — </a:t>
            </a:r>
            <a:r>
              <a:rPr lang="vi-VN" dirty="0"/>
              <a:t>фізико-космологічна теорія, згідно з якою Всесвіт виник із надзвичайно щільного та гарячого стану приблизно 13,7 мільярдів років тому. Вона ґрунтується на екстраполяції в минуле факту розбігання небесних тіл за законом Габбла та на моделі Всесвіту, запропонованій Олексанром Фрідманом.</a:t>
            </a:r>
          </a:p>
          <a:p>
            <a:endParaRPr lang="vi-VN" dirty="0"/>
          </a:p>
          <a:p>
            <a:r>
              <a:rPr lang="vi-VN" dirty="0"/>
              <a:t>Зазвичай зараз автоматично поєднують теорію Великого вибуху і модель гарячого Всесвіту, але ці концепції незалежні і історично існувало також уявлення про холодний початок Всесвіту поблизу Великого вибуху. Саме поєднання теорії Великого вибуху з теорією гарячого Всесвіту, що підкріплюється існуванням реліктового випромінювання, і розглядається далі.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31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8208911" cy="4927525"/>
          </a:xfrm>
        </p:spPr>
        <p:txBody>
          <a:bodyPr/>
          <a:lstStyle/>
          <a:p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сценаріїв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в </a:t>
            </a:r>
            <a:r>
              <a:rPr lang="ru-RU" dirty="0" err="1"/>
              <a:t>майбутньому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параметрів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густини</a:t>
            </a:r>
            <a:r>
              <a:rPr lang="ru-RU" dirty="0"/>
              <a:t>. Проблема </a:t>
            </a:r>
            <a:r>
              <a:rPr lang="ru-RU" dirty="0" err="1"/>
              <a:t>передбачення</a:t>
            </a:r>
            <a:r>
              <a:rPr lang="ru-RU" dirty="0"/>
              <a:t> 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ускладнюється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десятиліть</a:t>
            </a:r>
            <a:r>
              <a:rPr lang="ru-RU" dirty="0"/>
              <a:t> не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вкладаються</a:t>
            </a:r>
            <a:r>
              <a:rPr lang="ru-RU" dirty="0"/>
              <a:t> в </a:t>
            </a:r>
            <a:r>
              <a:rPr lang="ru-RU" dirty="0" err="1"/>
              <a:t>стандартну</a:t>
            </a:r>
            <a:r>
              <a:rPr lang="ru-RU" dirty="0"/>
              <a:t> модель Великого </a:t>
            </a:r>
            <a:r>
              <a:rPr lang="ru-RU" dirty="0" err="1"/>
              <a:t>вибуху</a:t>
            </a:r>
            <a:r>
              <a:rPr lang="ru-RU" dirty="0"/>
              <a:t>. </a:t>
            </a:r>
            <a:r>
              <a:rPr lang="ru-RU" dirty="0" err="1"/>
              <a:t>Пояснення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плоскої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, </a:t>
            </a:r>
            <a:r>
              <a:rPr lang="ru-RU" dirty="0" err="1"/>
              <a:t>ввівши</a:t>
            </a:r>
            <a:r>
              <a:rPr lang="ru-RU" dirty="0"/>
              <a:t> </a:t>
            </a:r>
            <a:r>
              <a:rPr lang="ru-RU" dirty="0" err="1"/>
              <a:t>додаткові</a:t>
            </a:r>
            <a:r>
              <a:rPr lang="ru-RU" dirty="0"/>
              <a:t> </a:t>
            </a:r>
            <a:r>
              <a:rPr lang="ru-RU" dirty="0" err="1"/>
              <a:t>параметри</a:t>
            </a:r>
            <a:r>
              <a:rPr lang="ru-RU" dirty="0"/>
              <a:t> в </a:t>
            </a:r>
            <a:r>
              <a:rPr lang="ru-RU" dirty="0" err="1"/>
              <a:t>теорію</a:t>
            </a:r>
            <a:r>
              <a:rPr lang="ru-RU" dirty="0"/>
              <a:t>, припустивши,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звичайної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та </a:t>
            </a:r>
            <a:r>
              <a:rPr lang="ru-RU" dirty="0" err="1"/>
              <a:t>античастинок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так звана темна </a:t>
            </a:r>
            <a:r>
              <a:rPr lang="ru-RU" dirty="0" err="1"/>
              <a:t>матерія</a:t>
            </a:r>
            <a:r>
              <a:rPr lang="ru-RU" dirty="0"/>
              <a:t>, до того ж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звичайної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так звана темна </a:t>
            </a:r>
            <a:r>
              <a:rPr lang="ru-RU" dirty="0" err="1"/>
              <a:t>енергія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модифікацій</a:t>
            </a:r>
            <a:r>
              <a:rPr lang="ru-RU" dirty="0"/>
              <a:t> </a:t>
            </a:r>
            <a:r>
              <a:rPr lang="ru-RU" dirty="0" err="1"/>
              <a:t>вважалося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за </a:t>
            </a:r>
            <a:r>
              <a:rPr lang="ru-RU" dirty="0" err="1"/>
              <a:t>достатньої</a:t>
            </a:r>
            <a:r>
              <a:rPr lang="ru-RU" dirty="0"/>
              <a:t> </a:t>
            </a:r>
            <a:r>
              <a:rPr lang="ru-RU" dirty="0" err="1"/>
              <a:t>густині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припиниться</a:t>
            </a:r>
            <a:r>
              <a:rPr lang="ru-RU" dirty="0"/>
              <a:t>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почне</a:t>
            </a:r>
            <a:r>
              <a:rPr lang="ru-RU" dirty="0"/>
              <a:t> </a:t>
            </a:r>
            <a:r>
              <a:rPr lang="ru-RU" dirty="0" err="1"/>
              <a:t>стискатися</a:t>
            </a:r>
            <a:r>
              <a:rPr lang="ru-RU" dirty="0"/>
              <a:t> й </a:t>
            </a:r>
            <a:r>
              <a:rPr lang="ru-RU" dirty="0" err="1"/>
              <a:t>розігріватися</a:t>
            </a:r>
            <a:r>
              <a:rPr lang="ru-RU" dirty="0"/>
              <a:t> — </a:t>
            </a:r>
            <a:r>
              <a:rPr lang="ru-RU" dirty="0" err="1"/>
              <a:t>процес</a:t>
            </a:r>
            <a:r>
              <a:rPr lang="ru-RU" dirty="0"/>
              <a:t> рушить у </a:t>
            </a:r>
            <a:r>
              <a:rPr lang="ru-RU" dirty="0" err="1"/>
              <a:t>зворотному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. При </a:t>
            </a:r>
            <a:r>
              <a:rPr lang="ru-RU" dirty="0" err="1"/>
              <a:t>недостатній</a:t>
            </a:r>
            <a:r>
              <a:rPr lang="ru-RU" dirty="0"/>
              <a:t> </a:t>
            </a:r>
            <a:r>
              <a:rPr lang="ru-RU" dirty="0" err="1"/>
              <a:t>густині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продовжуватиме</a:t>
            </a:r>
            <a:r>
              <a:rPr lang="ru-RU" dirty="0"/>
              <a:t> </a:t>
            </a:r>
            <a:r>
              <a:rPr lang="ru-RU" dirty="0" err="1"/>
              <a:t>розширюватися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дедалі</a:t>
            </a:r>
            <a:r>
              <a:rPr lang="ru-RU" dirty="0"/>
              <a:t>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80960" cy="1066800"/>
          </a:xfrm>
        </p:spPr>
        <p:txBody>
          <a:bodyPr/>
          <a:lstStyle/>
          <a:p>
            <a:r>
              <a:rPr lang="uk-UA" dirty="0" smtClean="0"/>
              <a:t>Майбутнє </a:t>
            </a:r>
            <a:r>
              <a:rPr lang="uk-UA" dirty="0"/>
              <a:t>з</a:t>
            </a:r>
            <a:r>
              <a:rPr lang="uk-UA" dirty="0" smtClean="0"/>
              <a:t>а «Великим вибухом»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57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216">
            <a:off x="60046" y="2886734"/>
            <a:ext cx="5203700" cy="40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517">
            <a:off x="5212399" y="396649"/>
            <a:ext cx="3430034" cy="343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180014" cy="472440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sz="2000" b="1" i="1" dirty="0" err="1"/>
              <a:t>Ч</a:t>
            </a:r>
            <a:r>
              <a:rPr lang="ru-RU" sz="2000" b="1" i="1" dirty="0" err="1" smtClean="0"/>
              <a:t>отири</a:t>
            </a:r>
            <a:r>
              <a:rPr lang="ru-RU" sz="2000" b="1" i="1" dirty="0" smtClean="0"/>
              <a:t> </a:t>
            </a:r>
            <a:r>
              <a:rPr lang="ru-RU" sz="2000" b="1" i="1" dirty="0" err="1"/>
              <a:t>експериментальні</a:t>
            </a:r>
            <a:r>
              <a:rPr lang="ru-RU" sz="2000" b="1" i="1" dirty="0"/>
              <a:t> </a:t>
            </a:r>
            <a:r>
              <a:rPr lang="ru-RU" sz="2000" b="1" i="1" dirty="0" err="1"/>
              <a:t>стовпи</a:t>
            </a:r>
            <a:r>
              <a:rPr lang="ru-RU" dirty="0"/>
              <a:t>»: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Розбігання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галактик за законом Хаббла, яке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вимірюється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червоного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зсуву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спектральних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ліній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внаслідок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ефекту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Доплера.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Наявність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реліктового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випромінювання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Поширеність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хімічних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елементів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Всесвіті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із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перевагою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легких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елементів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гідрогену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гелію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Великомасштабний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розподіл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еволюція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галактик, про яку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свідчать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астрономічні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спостереження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Свідчення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 smtClean="0"/>
              <a:t>теорії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52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7891982" cy="4918288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є </a:t>
            </a:r>
            <a:r>
              <a:rPr lang="ru-RU" dirty="0" err="1"/>
              <a:t>стаціонарним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не </a:t>
            </a:r>
            <a:r>
              <a:rPr lang="ru-RU" dirty="0" err="1"/>
              <a:t>еволюціонує</a:t>
            </a:r>
            <a:r>
              <a:rPr lang="ru-RU" dirty="0"/>
              <a:t> і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початку, 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dirty="0" err="1"/>
              <a:t>кінця</a:t>
            </a:r>
            <a:r>
              <a:rPr lang="ru-RU" dirty="0"/>
              <a:t> в </a:t>
            </a:r>
            <a:r>
              <a:rPr lang="ru-RU" dirty="0" err="1"/>
              <a:t>часі</a:t>
            </a:r>
            <a:r>
              <a:rPr lang="ru-RU" dirty="0"/>
              <a:t>.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точки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відкидають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а </a:t>
            </a:r>
            <a:r>
              <a:rPr lang="ru-RU" dirty="0" err="1"/>
              <a:t>червоне</a:t>
            </a:r>
            <a:r>
              <a:rPr lang="ru-RU" dirty="0"/>
              <a:t> </a:t>
            </a:r>
            <a:r>
              <a:rPr lang="ru-RU" dirty="0" err="1"/>
              <a:t>зміщення</a:t>
            </a:r>
            <a:r>
              <a:rPr lang="ru-RU" dirty="0"/>
              <a:t> </a:t>
            </a:r>
            <a:r>
              <a:rPr lang="ru-RU" dirty="0" err="1"/>
              <a:t>пояснюють</a:t>
            </a:r>
            <a:r>
              <a:rPr lang="ru-RU" dirty="0"/>
              <a:t> </a:t>
            </a:r>
            <a:r>
              <a:rPr lang="ru-RU" dirty="0" err="1"/>
              <a:t>гіпотезою</a:t>
            </a:r>
            <a:r>
              <a:rPr lang="ru-RU" dirty="0"/>
              <a:t> про «</a:t>
            </a:r>
            <a:r>
              <a:rPr lang="ru-RU" dirty="0" err="1"/>
              <a:t>старіння</a:t>
            </a:r>
            <a:r>
              <a:rPr lang="ru-RU" dirty="0"/>
              <a:t>» </a:t>
            </a:r>
            <a:r>
              <a:rPr lang="ru-RU" dirty="0" err="1"/>
              <a:t>світла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як </a:t>
            </a:r>
            <a:r>
              <a:rPr lang="ru-RU" dirty="0" err="1"/>
              <a:t>з'ясувалося</a:t>
            </a:r>
            <a:r>
              <a:rPr lang="ru-RU" dirty="0"/>
              <a:t>,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гіпотеза</a:t>
            </a:r>
            <a:r>
              <a:rPr lang="ru-RU" dirty="0"/>
              <a:t> </a:t>
            </a:r>
            <a:r>
              <a:rPr lang="ru-RU" dirty="0" err="1"/>
              <a:t>суперечить</a:t>
            </a:r>
            <a:r>
              <a:rPr lang="ru-RU" dirty="0"/>
              <a:t> </a:t>
            </a:r>
            <a:r>
              <a:rPr lang="ru-RU" dirty="0" err="1"/>
              <a:t>спостереженнями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тривалості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 </a:t>
            </a:r>
            <a:r>
              <a:rPr lang="ru-RU" dirty="0" err="1"/>
              <a:t>наднових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відстані</a:t>
            </a:r>
            <a:r>
              <a:rPr lang="ru-RU" dirty="0"/>
              <a:t> до </a:t>
            </a:r>
            <a:r>
              <a:rPr lang="ru-RU" dirty="0" smtClean="0"/>
              <a:t>них.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заперечує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представлений </a:t>
            </a:r>
            <a:r>
              <a:rPr lang="ru-RU" dirty="0" err="1"/>
              <a:t>теорією</a:t>
            </a:r>
            <a:r>
              <a:rPr lang="ru-RU" dirty="0"/>
              <a:t> </a:t>
            </a:r>
            <a:r>
              <a:rPr lang="ru-RU" dirty="0" err="1"/>
              <a:t>стаціонарного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Ф. </a:t>
            </a:r>
            <a:r>
              <a:rPr lang="ru-RU" dirty="0" err="1"/>
              <a:t>Хойла</a:t>
            </a:r>
            <a:r>
              <a:rPr lang="ru-RU" dirty="0"/>
              <a:t>. Вона </a:t>
            </a:r>
            <a:r>
              <a:rPr lang="ru-RU" dirty="0" err="1"/>
              <a:t>також</a:t>
            </a:r>
            <a:r>
              <a:rPr lang="ru-RU" dirty="0"/>
              <a:t> погано </a:t>
            </a:r>
            <a:r>
              <a:rPr lang="ru-RU" dirty="0" err="1"/>
              <a:t>узгоджується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 smtClean="0"/>
              <a:t>спостереженнями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теоріях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наша картина Великого </a:t>
            </a:r>
            <a:r>
              <a:rPr lang="ru-RU" dirty="0" err="1"/>
              <a:t>вибуху</a:t>
            </a:r>
            <a:r>
              <a:rPr lang="ru-RU" dirty="0"/>
              <a:t>, яку ми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,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яку ми </a:t>
            </a:r>
            <a:r>
              <a:rPr lang="ru-RU" dirty="0" err="1"/>
              <a:t>можемо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(</a:t>
            </a:r>
            <a:r>
              <a:rPr lang="ru-RU" dirty="0" err="1"/>
              <a:t>Метагалактиці</a:t>
            </a:r>
            <a:r>
              <a:rPr lang="ru-RU" dirty="0"/>
              <a:t>), але не </a:t>
            </a:r>
            <a:r>
              <a:rPr lang="ru-RU" dirty="0" err="1"/>
              <a:t>однакова</a:t>
            </a:r>
            <a:r>
              <a:rPr lang="ru-RU" dirty="0"/>
              <a:t> для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</a:p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/>
              <a:t>того, у </a:t>
            </a:r>
            <a:r>
              <a:rPr lang="ru-RU" dirty="0" err="1"/>
              <a:t>теорії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не </a:t>
            </a:r>
            <a:r>
              <a:rPr lang="ru-RU" dirty="0" err="1"/>
              <a:t>розглядається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про причини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сингулярності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та </a:t>
            </a:r>
            <a:r>
              <a:rPr lang="ru-RU" dirty="0" err="1"/>
              <a:t>енергії</a:t>
            </a:r>
            <a:r>
              <a:rPr lang="ru-RU" dirty="0"/>
              <a:t> для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 просто </a:t>
            </a:r>
            <a:r>
              <a:rPr lang="ru-RU" dirty="0" err="1"/>
              <a:t>постулюється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безначальність</a:t>
            </a:r>
            <a:r>
              <a:rPr lang="ru-RU" dirty="0"/>
              <a:t>. </a:t>
            </a:r>
            <a:r>
              <a:rPr lang="ru-RU" dirty="0" err="1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 на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існування</a:t>
            </a:r>
            <a:r>
              <a:rPr lang="ru-RU" dirty="0"/>
              <a:t> і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початкової</a:t>
            </a:r>
            <a:r>
              <a:rPr lang="ru-RU" dirty="0"/>
              <a:t> </a:t>
            </a:r>
            <a:r>
              <a:rPr lang="ru-RU" dirty="0" err="1"/>
              <a:t>сингулярності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квантової</a:t>
            </a:r>
            <a:r>
              <a:rPr lang="ru-RU" dirty="0"/>
              <a:t> </a:t>
            </a:r>
            <a:r>
              <a:rPr lang="ru-RU" dirty="0" err="1"/>
              <a:t>гравітації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Критика </a:t>
            </a:r>
            <a:r>
              <a:rPr lang="ru-RU" dirty="0" err="1" smtClean="0"/>
              <a:t>теорії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22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8113008" cy="499029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знижується</a:t>
            </a:r>
            <a:r>
              <a:rPr lang="ru-RU" dirty="0"/>
              <a:t>. З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випливає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минулому</a:t>
            </a:r>
            <a:r>
              <a:rPr lang="ru-RU" dirty="0"/>
              <a:t>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в </a:t>
            </a:r>
            <a:r>
              <a:rPr lang="ru-RU" dirty="0" err="1"/>
              <a:t>даний</a:t>
            </a:r>
            <a:r>
              <a:rPr lang="ru-RU" dirty="0"/>
              <a:t> час.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припустити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 десять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 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великою. </a:t>
            </a:r>
            <a:r>
              <a:rPr lang="ru-RU" dirty="0" err="1"/>
              <a:t>Крім</a:t>
            </a:r>
            <a:r>
              <a:rPr lang="ru-RU" dirty="0"/>
              <a:t> того </a:t>
            </a:r>
            <a:r>
              <a:rPr lang="ru-RU" dirty="0" err="1" smtClean="0"/>
              <a:t>високою</a:t>
            </a:r>
            <a:r>
              <a:rPr lang="ru-RU" dirty="0" smtClean="0"/>
              <a:t> </a:t>
            </a:r>
            <a:r>
              <a:rPr lang="ru-RU" dirty="0"/>
              <a:t>повинна </a:t>
            </a:r>
            <a:r>
              <a:rPr lang="ru-RU" dirty="0" err="1"/>
              <a:t>була</a:t>
            </a:r>
            <a:r>
              <a:rPr lang="ru-RU" dirty="0"/>
              <a:t> бути і температура,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високою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перевищувала</a:t>
            </a:r>
            <a:r>
              <a:rPr lang="ru-RU" dirty="0"/>
              <a:t> </a:t>
            </a:r>
            <a:r>
              <a:rPr lang="ru-RU" dirty="0" err="1"/>
              <a:t>щільність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Залежність</a:t>
            </a:r>
            <a:r>
              <a:rPr lang="ru-RU" dirty="0" smtClean="0"/>
              <a:t> </a:t>
            </a:r>
            <a:r>
              <a:rPr lang="ru-RU" dirty="0" err="1"/>
              <a:t>температури</a:t>
            </a:r>
            <a:r>
              <a:rPr lang="ru-RU" dirty="0"/>
              <a:t> Т </a:t>
            </a:r>
            <a:r>
              <a:rPr lang="ru-RU" dirty="0" err="1"/>
              <a:t>від</a:t>
            </a:r>
            <a:r>
              <a:rPr lang="ru-RU" dirty="0"/>
              <a:t> часу </a:t>
            </a:r>
            <a:r>
              <a:rPr lang="en-US" dirty="0"/>
              <a:t>t </a:t>
            </a:r>
            <a:r>
              <a:rPr lang="ru-RU" dirty="0" err="1"/>
              <a:t>дає</a:t>
            </a:r>
            <a:r>
              <a:rPr lang="ru-RU" dirty="0"/>
              <a:t> нам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наприклад</a:t>
            </a:r>
            <a:r>
              <a:rPr lang="ru-RU" dirty="0"/>
              <a:t>, в момент, коли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обчислювався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десятитисячною</a:t>
            </a:r>
            <a:r>
              <a:rPr lang="ru-RU" dirty="0" smtClean="0"/>
              <a:t> </a:t>
            </a:r>
            <a:r>
              <a:rPr lang="ru-RU" dirty="0" err="1"/>
              <a:t>секунди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температура представляла </a:t>
            </a:r>
            <a:r>
              <a:rPr lang="ru-RU" dirty="0" smtClean="0"/>
              <a:t>один </a:t>
            </a:r>
            <a:r>
              <a:rPr lang="ru-RU" dirty="0" err="1"/>
              <a:t>більйон</a:t>
            </a:r>
            <a:r>
              <a:rPr lang="ru-RU" dirty="0"/>
              <a:t> </a:t>
            </a:r>
            <a:r>
              <a:rPr lang="ru-RU" dirty="0" err="1"/>
              <a:t>кельвінів</a:t>
            </a:r>
            <a:r>
              <a:rPr lang="ru-RU" dirty="0"/>
              <a:t>.</a:t>
            </a:r>
          </a:p>
          <a:p>
            <a:r>
              <a:rPr lang="ru-RU" dirty="0"/>
              <a:t>Температура </a:t>
            </a:r>
            <a:r>
              <a:rPr lang="ru-RU" dirty="0" err="1"/>
              <a:t>розпеченої</a:t>
            </a:r>
            <a:r>
              <a:rPr lang="ru-RU" dirty="0"/>
              <a:t> </a:t>
            </a:r>
            <a:r>
              <a:rPr lang="ru-RU" dirty="0" err="1"/>
              <a:t>щільної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на початковому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з часом </a:t>
            </a:r>
            <a:r>
              <a:rPr lang="ru-RU" dirty="0" err="1"/>
              <a:t>знижувалася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і </a:t>
            </a:r>
            <a:r>
              <a:rPr lang="ru-RU" dirty="0" err="1"/>
              <a:t>відображається</a:t>
            </a:r>
            <a:r>
              <a:rPr lang="ru-RU" dirty="0"/>
              <a:t> в </a:t>
            </a:r>
            <a:r>
              <a:rPr lang="ru-RU" dirty="0" err="1"/>
              <a:t>співвідношенні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знижувалася</a:t>
            </a:r>
            <a:r>
              <a:rPr lang="ru-RU" dirty="0"/>
              <a:t>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кінетична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 </a:t>
            </a:r>
            <a:r>
              <a:rPr lang="en-US" dirty="0" err="1"/>
              <a:t>kT.</a:t>
            </a:r>
            <a:r>
              <a:rPr lang="en-US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співвідношенню</a:t>
            </a: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en-US" i="1" u="sng" dirty="0" err="1" smtClean="0"/>
              <a:t>hn</a:t>
            </a:r>
            <a:r>
              <a:rPr lang="en-US" i="1" u="sng" dirty="0" smtClean="0"/>
              <a:t> </a:t>
            </a:r>
            <a:r>
              <a:rPr lang="en-US" i="1" u="sng" dirty="0"/>
              <a:t>= </a:t>
            </a:r>
            <a:r>
              <a:rPr lang="en-US" i="1" u="sng" dirty="0" err="1"/>
              <a:t>kT</a:t>
            </a:r>
            <a:r>
              <a:rPr lang="en-US" i="1" u="sng" dirty="0"/>
              <a:t> </a:t>
            </a:r>
            <a:r>
              <a:rPr lang="uk-UA" i="1" u="sng" dirty="0" smtClean="0"/>
              <a:t> </a:t>
            </a:r>
            <a:r>
              <a:rPr lang="ru-RU" dirty="0" err="1" smtClean="0"/>
              <a:t>знижувалася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енергія</a:t>
            </a:r>
            <a:r>
              <a:rPr lang="ru-RU" dirty="0"/>
              <a:t> </a:t>
            </a:r>
            <a:r>
              <a:rPr lang="ru-RU" dirty="0" err="1"/>
              <a:t>фотонів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тому </a:t>
            </a:r>
            <a:r>
              <a:rPr lang="ru-RU" dirty="0" err="1"/>
              <a:t>випадку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зменшиться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частота </a:t>
            </a:r>
            <a:r>
              <a:rPr lang="en-US" dirty="0"/>
              <a:t>n. </a:t>
            </a:r>
            <a:r>
              <a:rPr lang="ru-RU" dirty="0" err="1"/>
              <a:t>Пониження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фотонів</a:t>
            </a:r>
            <a:r>
              <a:rPr lang="ru-RU" dirty="0"/>
              <a:t> в </a:t>
            </a:r>
            <a:r>
              <a:rPr lang="ru-RU" dirty="0" err="1"/>
              <a:t>часі</a:t>
            </a:r>
            <a:r>
              <a:rPr lang="ru-RU" dirty="0"/>
              <a:t> мало для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 і </a:t>
            </a:r>
            <a:r>
              <a:rPr lang="ru-RU" dirty="0" err="1"/>
              <a:t>античастинок</a:t>
            </a:r>
            <a:r>
              <a:rPr lang="ru-RU" dirty="0"/>
              <a:t> шляхом </a:t>
            </a:r>
            <a:r>
              <a:rPr lang="ru-RU" dirty="0" err="1"/>
              <a:t>матеріалізації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. Для того </a:t>
            </a:r>
            <a:r>
              <a:rPr lang="ru-RU" dirty="0" err="1"/>
              <a:t>щоб</a:t>
            </a:r>
            <a:r>
              <a:rPr lang="ru-RU" dirty="0"/>
              <a:t> фотон </a:t>
            </a:r>
            <a:r>
              <a:rPr lang="ru-RU" dirty="0" err="1" smtClean="0"/>
              <a:t>матеріалізувався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частку</a:t>
            </a:r>
            <a:r>
              <a:rPr lang="ru-RU" dirty="0"/>
              <a:t> і </a:t>
            </a:r>
            <a:r>
              <a:rPr lang="ru-RU" dirty="0" err="1"/>
              <a:t>античастинку</a:t>
            </a:r>
            <a:r>
              <a:rPr lang="ru-RU" dirty="0"/>
              <a:t> з </a:t>
            </a:r>
            <a:r>
              <a:rPr lang="ru-RU" dirty="0" err="1"/>
              <a:t>масою</a:t>
            </a:r>
            <a:r>
              <a:rPr lang="ru-RU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ru-RU" dirty="0"/>
              <a:t>і </a:t>
            </a:r>
            <a:r>
              <a:rPr lang="ru-RU" dirty="0" err="1"/>
              <a:t>енергією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 </a:t>
            </a:r>
            <a:r>
              <a:rPr lang="en-US" dirty="0"/>
              <a:t>moc2,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2</a:t>
            </a:r>
            <a:r>
              <a:rPr lang="en-US" dirty="0"/>
              <a:t>moc2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виражається</a:t>
            </a:r>
            <a:r>
              <a:rPr lang="ru-RU" dirty="0"/>
              <a:t> так:</a:t>
            </a:r>
          </a:p>
          <a:p>
            <a:r>
              <a:rPr lang="en-US" b="1" i="1" u="sng" dirty="0" err="1" smtClean="0"/>
              <a:t>hn</a:t>
            </a:r>
            <a:r>
              <a:rPr lang="en-US" b="1" i="1" u="sng" dirty="0"/>
              <a:t>&gt; = 2moc2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Еволюція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558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84</TotalTime>
  <Words>1832</Words>
  <Application>Microsoft Office PowerPoint</Application>
  <PresentationFormat>Экран (4:3)</PresentationFormat>
  <Paragraphs>70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Mylar</vt:lpstr>
      <vt:lpstr>                  Презентація на тему:                   «Еволюція Всесвіту»</vt:lpstr>
      <vt:lpstr>                          Всесвіт</vt:lpstr>
      <vt:lpstr>        Початок еволюції Всесвіту</vt:lpstr>
      <vt:lpstr>        Початок еволюції Всесвіту</vt:lpstr>
      <vt:lpstr>                 «Великий вибух»</vt:lpstr>
      <vt:lpstr>Майбутнє за «Великим вибухом»</vt:lpstr>
      <vt:lpstr> Свідчення на користь теорії</vt:lpstr>
      <vt:lpstr>                   Критика теорії </vt:lpstr>
      <vt:lpstr>                        Еволюція</vt:lpstr>
      <vt:lpstr>                        Еволюція</vt:lpstr>
      <vt:lpstr>Цікавий факт:</vt:lpstr>
      <vt:lpstr>             Кінець ери «Великого вибуху»</vt:lpstr>
      <vt:lpstr>Народження сверхгалактик і скупчень галактик</vt:lpstr>
      <vt:lpstr>                        Зоряна ера</vt:lpstr>
      <vt:lpstr>          Народження галактик</vt:lpstr>
      <vt:lpstr>           Обертання Галактики </vt:lpstr>
      <vt:lpstr>         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Презентація на тему:                   «Еволюція Всесвіту»</dc:title>
  <dc:creator>Марина</dc:creator>
  <cp:lastModifiedBy>Марина</cp:lastModifiedBy>
  <cp:revision>10</cp:revision>
  <dcterms:created xsi:type="dcterms:W3CDTF">2014-05-11T19:33:03Z</dcterms:created>
  <dcterms:modified xsi:type="dcterms:W3CDTF">2014-05-12T04:34:43Z</dcterms:modified>
</cp:coreProperties>
</file>