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6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0D86-88D6-4EC3-BB6D-00C09098BA4F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A479-FD27-4E36-98EA-A7596322B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5%D0%BB%D0%BE%D0%BD%D0%B3%D0%B0%D1%86%D1%96%D1%8F&amp;action=edit&amp;redlink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uk.wikipedia.org/wiki/%D0%9F%D0%BB%D1%83%D1%82%D0%BE%D0%BD_(%D0%BA%D0%B0%D1%80%D0%BB%D0%B8%D0%BA%D0%BE%D0%B2%D0%B0_%D0%BF%D0%BB%D0%B0%D0%BD%D0%B5%D1%82%D0%B0)" TargetMode="External"/><Relationship Id="rId4" Type="http://schemas.openxmlformats.org/officeDocument/2006/relationships/hyperlink" Target="http://uk.wikipedia.org/wiki/%D0%9C%D0%B8%D0%BA%D0%BE%D0%BB%D0%B0%D0%B9_%D0%9A%D0%BE%D0%BF%D0%B5%D1%80%D0%BD%D0%B8%D0%BA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2%D0%B5%D0%BD%D0%B5%D1%80%D0%B0_(%D0%BF%D0%BB%D0%B0%D0%BD%D0%B5%D1%82%D0%B0)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E%D0%B2%D0%B0" TargetMode="External"/><Relationship Id="rId3" Type="http://schemas.openxmlformats.org/officeDocument/2006/relationships/hyperlink" Target="http://uk.wikipedia.org/wiki/%D0%9C%D0%B5%D1%80%D0%BA%D1%83%D1%80%D1%96%D0%B9_(%D0%BC%D1%96%D1%84%D0%BE%D0%BB%D0%BE%D0%B3%D1%96%D1%8F)" TargetMode="External"/><Relationship Id="rId7" Type="http://schemas.openxmlformats.org/officeDocument/2006/relationships/hyperlink" Target="http://uk.wikipedia.org/wiki/%D0%9D%D0%B0%D0%B1%D1%8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92%D0%B0%D0%B2%D0%B8%D0%BB%D0%BE%D0%BD" TargetMode="External"/><Relationship Id="rId5" Type="http://schemas.openxmlformats.org/officeDocument/2006/relationships/hyperlink" Target="http://uk.wikipedia.org/wiki/%D0%93%D0%B5%D1%80%D0%BC%D0%B5%D1%81" TargetMode="External"/><Relationship Id="rId4" Type="http://schemas.openxmlformats.org/officeDocument/2006/relationships/hyperlink" Target="http://uk.wikipedia.org/wiki/%D0%94%D0%B0%D0%B2%D0%BD%D1%8C%D0%BE%D0%B3%D1%80%D0%B5%D1%86%D1%8C%D0%BA%D0%B0_%D0%BC%D1%96%D1%84%D0%BE%D0%BB%D0%BE%D0%B3%D1%96%D1%8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7%D0%B5%D0%BC%D0%BD%D0%B0_%D0%B3%D1%80%D1%83%D0%BF%D0%B0&amp;action=edit&amp;redlink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9A%D1%80%D0%B0%D1%82%D0%B5%D1%80" TargetMode="External"/><Relationship Id="rId5" Type="http://schemas.openxmlformats.org/officeDocument/2006/relationships/hyperlink" Target="http://uk.wikipedia.org/wiki/%D0%97%D0%B5%D0%BC%D0%BB%D1%96" TargetMode="External"/><Relationship Id="rId4" Type="http://schemas.openxmlformats.org/officeDocument/2006/relationships/hyperlink" Target="http://uk.wikipedia.org/wiki/%D0%9C%D0%B0%D1%80%D1%96%D0%BD%D0%B5%D1%80-10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Меркурій — найшвидша планета в Сонячній Системі, вона рухається орбітою навколо Сонця з середньою швидкістю 47,87 км/с, що майже вдвічі більше швидкості Землі. Така швидкість і той факт, що Меркурій розміщений ближче до Сонця, ніж Земля, приводять до того, що один рік на Меркурії (час його повного оберту навколо Сонця) становить усього 87,99 днів.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Меркурій — вельми складний об'єкт для спостереження у високих широтах Землі через те, що він завжди спостерігається при сході або заході Сонця, і досить низько над горизонтом (особливо в північних широтах). Період його найкращої видимості (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Елонгація (ще не написана)"/>
              </a:rPr>
              <a:t>елонгація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настає декілька разів на рік і триває близько 10 днів. Проте навіть у ці періоди побачити 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Меркурій неозброєним оком непросто (неяскрава зірка на досить світлому фоні неба). Існує історія про те, що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иколай Коперник"/>
              </a:rPr>
              <a:t>Миколай Коперник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спостерігаючи астрономічні об'єкти в умовах північних широт та туманного клімату Прибалтики, жалкував, що за все життя так і не побачив Меркурія. У низьких широтах Меркурій спостерігається краще.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Меркурії не існує пір року в тому сенсі, що ми розуміємо під цим поняттям на Землі. Це відбувається через те, що вісь обертання планети лежить майже під прямим кутом до площини орбіти. Як наслідок, поряд з полюсами є ділянки, до яких сонячні промені не доходять ніколи. Дослідження, здійснене радіотелескопом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Аресібо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дозволяє припустити, що в цих холодних та темних зонах є льодовики. Льодовиковий шар може досягати 2 м і вкритий шаром пилу.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Телескоп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Габл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ніколи на використовувався та не буде використаний для спостереження Меркурія. Конструкція телескопа не передбачає спостереження об'єктів, близьких до Сонця, при спробі зробити це апаратура буде зіпсована.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Найвища температура поверхні планети Сонячної системи на Меркурії=700К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 позбавлення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Плутон (карликова планета)"/>
              </a:rPr>
              <a:t>Плутона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статусу планети, Меркурій є найменшою планетою Сонячної системи.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Велика піввісь орбіти дорівнює всього лише 0,39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а.о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цікаві факти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XIX століття існує наукова гіпотеза, що Меркурій у минулому був супутником планети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енера (планета)"/>
              </a:rPr>
              <a:t>Венери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який згодом був нею "втрачений"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місце розташування Меркурія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Планету названо на честь римського бога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Меркурій (міфологія)"/>
              </a:rPr>
              <a:t>Меркурія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послідовника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Давньогрецька міфологія"/>
              </a:rPr>
              <a:t>грецького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Гермес"/>
              </a:rPr>
              <a:t>Гермеса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авилон"/>
              </a:rPr>
              <a:t>вавилонського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Набу"/>
              </a:rPr>
              <a:t>Набу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Давні греки часів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Гесіода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назвали Меркурій «Στίλβων» (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Стилбон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блискучий). До V століття до н. е. греки вважали, що Меркурій, видимий на вечірньому та вранішньому небі — це два різні об'єкти. У Стародавній Індії Меркурій називали Будда (बुध) та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Рогінея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китайській, японській, в'єтнамській та корейських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Мова"/>
              </a:rPr>
              <a:t>мовах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Меркурій називають </a:t>
            </a:r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Водяною зіркою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水星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(в уявленнях про 5 елементів). На івриті назва Меркурія звучить як «Коха в Хама» («Сонячна планета»).</a:t>
            </a:r>
            <a:b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Меркурій обертається навколо Сонця доволі витягнутою еліптичною орбітою, площина якої нахилена до площини екліптики під кутом 7°00'15". Відстань від Меркурія до Сонця змінюється від 46,08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 до 68,86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формою Меркурій близький до кулі з екваторіальним радіусом (2440 ± 2) км, що приблизно в 2,6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рази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менше, ніж у Землі. Різниця півосей екваторіального еліпсу планети становить десь 1 км; екваторіальне і полярне стискання незначні. Відхилення геометричного центру планети (кулі) від центру мас — у межах 1,5 кілометри. Площа поверхні Меркурія в 6,8 разів, а об'єм — у 17,8 разів менші, ніж Землі.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Маса Меркурія дорівнює 3,31·1023 кг, що приблизно в 18 разів менше за масу Землі. Середня густина близька до земної і становить 5,44 г/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см³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Прискорення вільного падіння поблизу поверхні — 3,7 м/с2.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Меркурій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залишається найменш вивченою планетою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Земна група (ще не написана)"/>
              </a:rPr>
              <a:t>земної групи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Лише два апарати було спрямовано на її дослідження. Першим був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рінер-10"/>
              </a:rPr>
              <a:t>«</a:t>
            </a:r>
            <a:r>
              <a:rPr lang="uk-UA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рінер-10"/>
              </a:rPr>
              <a:t>Марінер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рінер-10"/>
              </a:rPr>
              <a:t>-10»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що у 1974—1975 роках тричі пролетів повз 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Меркурій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максимальне зближення становило 320 км. У результаті було отримано кілька тисяч знімків, що охоплюють приблизно 45% поверхні планети. Подальші дослідження з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Землі"/>
              </a:rPr>
              <a:t>Землі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вказали на можливість існування водяного льоду в полярних </a:t>
            </a:r>
            <a:r>
              <a:rPr lang="uk-UA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Кратер"/>
              </a:rPr>
              <a:t>кратерах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noProof="0" dirty="0" smtClean="0"/>
              <a:t>Меркурій в штучних квітах. Внизу праворуч, кратер </a:t>
            </a:r>
            <a:r>
              <a:rPr lang="uk-UA" noProof="0" dirty="0" err="1" smtClean="0"/>
              <a:t>Койпер</a:t>
            </a:r>
            <a:r>
              <a:rPr lang="uk-UA" noProof="0" dirty="0" smtClean="0"/>
              <a:t> з променями. Сині області показують наявність титану. Помаранчеві області складаються зі старих матеріалів, що належать корі. Помаранчева область внизу зліва інтерпретується як результат лавових потоків (знімок телескопа " </a:t>
            </a:r>
            <a:r>
              <a:rPr lang="uk-UA" noProof="0" dirty="0" err="1" smtClean="0"/>
              <a:t>Хаббл</a:t>
            </a:r>
            <a:r>
              <a:rPr lang="uk-UA" noProof="0" dirty="0" smtClean="0"/>
              <a:t> ")</a:t>
            </a:r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 поверхнею Меркурія є сліди дуже розрідженої атмосфери, що містить, крім гелію, також водень, вуглекислий газ, вуглець, кисень і благородні гази (аргон, неон). Близькість Сонця зумовлює суттєвий вплив на Меркурій сонячного вітру. Завдяки цій близькості значним є і припливний вплив Сонця на Меркурій, що має призводити до виникнення над поверхнею планети електричного поля, напруженість якого може бути приблизно вдвічі більшою, ніж у «поля ясної погоди» над поверхнею Землі, і відрізняється від останнього порівняною стабільністю.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Меркурії є й магнітне поле. Магнітний дипольний момент Меркурія дорівнює 4,9·1022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Гс·см³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що приблизно на чотири порядки менше, ніж у Землі; проте, оскільки напруженість поля обернено пропорційна кубу радіуса планети, то на Меркурії і на Землі вони близькі за величиною.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Запропоновано декілька моделей внутрішньої будови Меркурія. Відповідно до найпоширенішої (хоча і попередньої) думки, планета складається з гарячого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залізонікелевого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ядра,  що поступово остигає, і силікатної оболонки, на межі між якими температура може наближатися до 1000 °C. На частку ядра припадає більше половини маси планети, майже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A479-FD27-4E36-98EA-A7596322B37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825EA2-AFE6-4D17-B0DC-0A02FE46519B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30F460-5E77-4FB5-85A9-50BEBD4CD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gif"/><Relationship Id="rId4" Type="http://schemas.openxmlformats.org/officeDocument/2006/relationships/hyperlink" Target="http://ru.wikipedia.org/w/index.php?title=%D0%A4%D0%B0%D0%B9%D0%BB:Precessing_Kepler_orbit_280frames_e0.6_smaller.gif&amp;filetimestamp=2010062400483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hyperlink" Target="http://ru.wikipedia.org/w/index.php?title=%D0%A4%D0%B0%D0%B9%D0%BB:Terrestrial_planet_size_comparisons.jpg&amp;filetimestamp=2007122723500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Downloads\105571_mobile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" TargetMode="External"/><Relationship Id="rId5" Type="http://schemas.openxmlformats.org/officeDocument/2006/relationships/hyperlink" Target="http://images.yandex.ua/" TargetMode="External"/><Relationship Id="rId4" Type="http://schemas.openxmlformats.org/officeDocument/2006/relationships/hyperlink" Target="http://uk.wikipedia.org/wiki/&#1052;&#1077;&#1088;&#1082;&#1091;&#1088;&#1110;&#1081;_(&#1087;&#1083;&#1072;&#1085;&#1077;&#1090;&#1072;)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7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786058"/>
            <a:ext cx="6608646" cy="1203049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Планета Меркурій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926" y="5572139"/>
            <a:ext cx="4870678" cy="1366927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Підготувала  учениця 2 курсу фізико-математичного  класу</a:t>
            </a:r>
            <a:br>
              <a:rPr lang="uk-UA" sz="2400" dirty="0" smtClean="0"/>
            </a:br>
            <a:r>
              <a:rPr lang="uk-UA" sz="2400" dirty="0" smtClean="0"/>
              <a:t>Доля  Вікторія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887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Атмосфера і фізичні поля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643570" y="2643182"/>
            <a:ext cx="335758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     Магнітне поле Меркурія зміщене і в північній півкулі сильніше, ніж в південній. Ілюстрація NASA. 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galinaokhotnik.ucoz.ru/nova2/1323874783_mercury-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9227"/>
            <a:ext cx="4429155" cy="3000395"/>
          </a:xfrm>
          <a:prstGeom prst="rect">
            <a:avLst/>
          </a:prstGeom>
          <a:noFill/>
        </p:spPr>
      </p:pic>
      <p:pic>
        <p:nvPicPr>
          <p:cNvPr id="16388" name="Picture 4" descr="http://galinaokhotnik.ucoz.ru/nova2/solvetermerkuri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59031"/>
            <a:ext cx="3238496" cy="307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1500175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Модель магнітосфери Меркурія показує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 деформацію поля під дією сонячного вітру. 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Перші докази існування магнітного поля 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Меркурія отримав ще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Маринер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10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http://galinaokhotnik.ucoz.ru/nova2/1323874814_mercury_atmosphe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44849"/>
            <a:ext cx="2286016" cy="2286016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" y="4682977"/>
            <a:ext cx="31432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 поверхнею Меркурія є сліди дуже розрідженої атмосфери,  що містить,  крім гелію, також водень, вуглекислий газ,  вуглець, кисень і благородні гази (аргон, неон).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1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Модель внутрішньої будови</a:t>
            </a:r>
            <a:endParaRPr lang="ru-RU" dirty="0"/>
          </a:p>
        </p:txBody>
      </p:sp>
      <p:pic>
        <p:nvPicPr>
          <p:cNvPr id="15362" name="Picture 2" descr="&amp;Fcy;&amp;acy;&amp;jcy;&amp;lcy;:Mercury Internal Structure.sv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4344924" cy="4525963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220072" y="1772816"/>
            <a:ext cx="3635896" cy="576064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Кора, товщина 100 - 300 км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220072" y="2996952"/>
            <a:ext cx="3672408" cy="576064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Мантія, товщина - 600 км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220072" y="4293096"/>
            <a:ext cx="3672408" cy="576064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Ядро, радіус — 1800 км.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pic>
        <p:nvPicPr>
          <p:cNvPr id="4" name="Содержимое 3" descr="97155411_Merkuri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071678"/>
            <a:ext cx="4762533" cy="35719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643050"/>
            <a:ext cx="4038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/>
              <a:t>      1.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/>
              <a:t>Меркурій — найшвидша планета в Сонячній Системі</a:t>
            </a:r>
            <a:br>
              <a:rPr lang="uk-UA" sz="2000" dirty="0" smtClean="0"/>
            </a:br>
            <a:r>
              <a:rPr lang="uk-UA" sz="2000" dirty="0" smtClean="0"/>
              <a:t>2. Меркурій — вельми складний об'єкт для спостереження у високих широтах Землі.</a:t>
            </a:r>
            <a:br>
              <a:rPr lang="uk-UA" sz="2000" dirty="0" smtClean="0"/>
            </a:br>
            <a:r>
              <a:rPr lang="uk-UA" sz="2000" dirty="0" smtClean="0"/>
              <a:t>3. На Меркурії не існує пір року.</a:t>
            </a:r>
            <a:br>
              <a:rPr lang="uk-UA" sz="2000" dirty="0" smtClean="0"/>
            </a:br>
            <a:r>
              <a:rPr lang="uk-UA" sz="2000" dirty="0" smtClean="0"/>
              <a:t>4. Телескоп </a:t>
            </a:r>
            <a:r>
              <a:rPr lang="uk-UA" sz="2000" dirty="0" err="1" smtClean="0"/>
              <a:t>Габл</a:t>
            </a:r>
            <a:r>
              <a:rPr lang="uk-UA" sz="2000" dirty="0" smtClean="0"/>
              <a:t> ніколи на використовувався та не буде використаний для спостереження Меркурія.</a:t>
            </a:r>
            <a:br>
              <a:rPr lang="uk-UA" sz="2000" dirty="0" smtClean="0"/>
            </a:br>
            <a:r>
              <a:rPr lang="uk-UA" sz="2000" dirty="0" smtClean="0"/>
              <a:t>5.Найвища температура поверхні планети саме на Меркурії=700К</a:t>
            </a:r>
            <a:br>
              <a:rPr lang="uk-UA" sz="2000" dirty="0" smtClean="0"/>
            </a:br>
            <a:r>
              <a:rPr lang="uk-UA" sz="2000" dirty="0" smtClean="0"/>
              <a:t>6. Меркурій є найменшою планетою Сонячної системи.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4406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dirty="0" smtClean="0"/>
              <a:t>Аномальна прецесія орбіти Меркурія</a:t>
            </a:r>
            <a:endParaRPr lang="ru-RU" sz="3800" dirty="0"/>
          </a:p>
        </p:txBody>
      </p:sp>
      <p:pic>
        <p:nvPicPr>
          <p:cNvPr id="1032" name="Picture 8" descr="http://tainy.net/wp-content/uploads/2013/03/55-650x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19177"/>
          </a:xfrm>
          <a:prstGeom prst="rect">
            <a:avLst/>
          </a:prstGeom>
          <a:noFill/>
        </p:spPr>
      </p:pic>
      <p:pic>
        <p:nvPicPr>
          <p:cNvPr id="1034" name="Picture 10" descr="http://photos.foter.com/16/relativistic-precession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000396" cy="2785368"/>
          </a:xfrm>
          <a:prstGeom prst="rect">
            <a:avLst/>
          </a:prstGeom>
          <a:noFill/>
        </p:spPr>
      </p:pic>
      <p:pic>
        <p:nvPicPr>
          <p:cNvPr id="10" name="Рисунок 9" descr="http://znaimo.com.ua/images/rubase_1_156726039_74740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2998468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1785926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Прецесія перигелію Меркурія складає 5600 кутових секунд за століття.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Гіпотеза супутника Венери </a:t>
            </a:r>
            <a:endParaRPr lang="ru-RU" dirty="0"/>
          </a:p>
        </p:txBody>
      </p:sp>
      <p:pic>
        <p:nvPicPr>
          <p:cNvPr id="38914" name="Picture 2" descr="http://tainy.net/wp-content/uploads/2010/08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8858250" cy="4214842"/>
          </a:xfrm>
          <a:prstGeom prst="rect">
            <a:avLst/>
          </a:prstGeom>
          <a:noFill/>
        </p:spPr>
      </p:pic>
      <p:pic>
        <p:nvPicPr>
          <p:cNvPr id="6" name="Рисунок 5" descr="http://znaimo.com.ua/images/rubase_1_157473444_1107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733122"/>
            <a:ext cx="2905128" cy="10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86116" y="5849068"/>
            <a:ext cx="564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Порівняльні розміри планет (зліва направо: 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Меркурій,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Венера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Земля, Марс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на </a:t>
            </a:r>
            <a:r>
              <a:rPr lang="ru-RU" dirty="0" err="1" smtClean="0"/>
              <a:t>Меркур</a:t>
            </a:r>
            <a:r>
              <a:rPr lang="uk-UA" dirty="0" err="1" smtClean="0"/>
              <a:t>ій</a:t>
            </a:r>
            <a:endParaRPr lang="ru-RU" dirty="0"/>
          </a:p>
        </p:txBody>
      </p:sp>
      <p:pic>
        <p:nvPicPr>
          <p:cNvPr id="5" name="105571_mobile.mp4">
            <a:hlinkClick r:id="" action="ppaction://media"/>
          </p:cNvPr>
          <p:cNvPicPr>
            <a:picLocks noGrp="1" noRot="1" noChangeAspect="1"/>
          </p:cNvPicPr>
          <p:nvPr>
            <p:ph sz="half"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http://uk.wikipedia.org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\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wiki/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Меркурій_(планета)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http://images.yandex.ua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http://znaimo.com.ua/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 з астрономії за 11 клас (М.П.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Пришляк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Н.Т.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Роузвер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«Перигелий Меркурия от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Леверье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до Эйнштейна», Интернет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0298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928938"/>
            <a:ext cx="8229600" cy="125095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1026" name="Picture 2" descr="G:\Download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2786058"/>
            <a:ext cx="7358114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6600" b="1" i="1" dirty="0" smtClean="0">
                <a:solidFill>
                  <a:srgbClr val="FFC000"/>
                </a:solidFill>
              </a:rPr>
              <a:t>Дякую за увагу</a:t>
            </a:r>
            <a:endParaRPr lang="ru-RU" sz="6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План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71490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uk-UA" sz="3800" dirty="0" smtClean="0">
                <a:solidFill>
                  <a:schemeClr val="bg1"/>
                </a:solidFill>
              </a:rPr>
              <a:t>1)Походження назви планети</a:t>
            </a:r>
          </a:p>
          <a:p>
            <a:r>
              <a:rPr lang="uk-UA" sz="3800" dirty="0" smtClean="0">
                <a:solidFill>
                  <a:schemeClr val="bg1"/>
                </a:solidFill>
              </a:rPr>
              <a:t>2)Особливості руху</a:t>
            </a:r>
          </a:p>
          <a:p>
            <a:r>
              <a:rPr lang="uk-UA" sz="3800" dirty="0" smtClean="0">
                <a:solidFill>
                  <a:schemeClr val="bg1"/>
                </a:solidFill>
              </a:rPr>
              <a:t>3)Розміри,форма і маса</a:t>
            </a:r>
          </a:p>
          <a:p>
            <a:r>
              <a:rPr lang="uk-UA" sz="3800" dirty="0" smtClean="0">
                <a:solidFill>
                  <a:schemeClr val="bg1"/>
                </a:solidFill>
              </a:rPr>
              <a:t>4)Температура і рельєф поверхні</a:t>
            </a:r>
          </a:p>
          <a:p>
            <a:r>
              <a:rPr lang="uk-UA" sz="3800" dirty="0" smtClean="0">
                <a:solidFill>
                  <a:schemeClr val="bg1"/>
                </a:solidFill>
              </a:rPr>
              <a:t>5)Атмосфера та фізичні поля</a:t>
            </a:r>
          </a:p>
          <a:p>
            <a:r>
              <a:rPr lang="uk-UA" sz="3800" dirty="0" smtClean="0">
                <a:solidFill>
                  <a:schemeClr val="bg1"/>
                </a:solidFill>
              </a:rPr>
              <a:t>6)Модель внутрішньої будови </a:t>
            </a:r>
          </a:p>
          <a:p>
            <a:r>
              <a:rPr lang="uk-UA" sz="3800" dirty="0" smtClean="0">
                <a:solidFill>
                  <a:schemeClr val="bg1"/>
                </a:solidFill>
              </a:rPr>
              <a:t>7)Цікаві факти</a:t>
            </a:r>
          </a:p>
          <a:p>
            <a:pPr marL="0" indent="0">
              <a:buNone/>
            </a:pPr>
            <a:r>
              <a:rPr lang="uk-UA" sz="3800" dirty="0" smtClean="0"/>
              <a:t>      </a:t>
            </a:r>
            <a:r>
              <a:rPr lang="uk-UA" sz="3800" dirty="0" smtClean="0">
                <a:solidFill>
                  <a:schemeClr val="bg1"/>
                </a:solidFill>
              </a:rPr>
              <a:t>- Аномальна прецесія орбіти Меркурія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chemeClr val="bg1"/>
                </a:solidFill>
              </a:rPr>
              <a:t>      - Гіпотеза супутника Венери.</a:t>
            </a:r>
          </a:p>
          <a:p>
            <a:pPr marL="0" indent="0">
              <a:buNone/>
            </a:pPr>
            <a:r>
              <a:rPr lang="uk-UA" sz="3800" dirty="0" smtClean="0">
                <a:solidFill>
                  <a:schemeClr val="bg1"/>
                </a:solidFill>
              </a:rPr>
              <a:t>      8) Новий погляд на Меркурій</a:t>
            </a:r>
            <a:br>
              <a:rPr lang="uk-UA" sz="3800" dirty="0" smtClean="0">
                <a:solidFill>
                  <a:schemeClr val="bg1"/>
                </a:solidFill>
              </a:rPr>
            </a:br>
            <a:r>
              <a:rPr lang="uk-UA" sz="3800" dirty="0" smtClean="0">
                <a:solidFill>
                  <a:schemeClr val="bg1"/>
                </a:solidFill>
              </a:rPr>
              <a:t>     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9194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Меркурій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Мерку́рій — найближча до Сонця велика планета Сонячної системи. Обертається довкола Сонця за 8</a:t>
            </a:r>
            <a:r>
              <a:rPr lang="uk-UA" dirty="0" smtClean="0">
                <a:solidFill>
                  <a:schemeClr val="bg1"/>
                </a:solidFill>
              </a:rPr>
              <a:t>8</a:t>
            </a:r>
            <a:r>
              <a:rPr lang="vi-VN" dirty="0" smtClean="0">
                <a:solidFill>
                  <a:schemeClr val="bg1"/>
                </a:solidFill>
              </a:rPr>
              <a:t> земних діб. Меркурій належить до внутрішніх планет, оскільки його орбіта лежить ближче до Сонця, ніж пояс астероїдів. Після позбавлення Плутона статусу планети, Меркурій є найменшою планетою Сонячної системи.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располо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67" y="-77080"/>
            <a:ext cx="9400886" cy="6935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14847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Меркурій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23928" y="1946449"/>
            <a:ext cx="216024" cy="47443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1143000"/>
          </a:xfrm>
        </p:spPr>
        <p:txBody>
          <a:bodyPr/>
          <a:lstStyle/>
          <a:p>
            <a:r>
              <a:rPr lang="uk-UA" dirty="0" smtClean="0"/>
              <a:t>Походження назви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5482952" cy="566124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uk-UA" dirty="0" smtClean="0"/>
              <a:t>Планету названо на честь римського бога Меркурія, послідовника грецького Гермеса та </a:t>
            </a:r>
            <a:r>
              <a:rPr lang="uk-UA" dirty="0" smtClean="0"/>
              <a:t>вавилонського </a:t>
            </a:r>
            <a:r>
              <a:rPr lang="uk-UA" dirty="0" smtClean="0"/>
              <a:t>Набу</a:t>
            </a:r>
            <a:r>
              <a:rPr lang="uk-UA" dirty="0" smtClean="0"/>
              <a:t>. Давні греки часів </a:t>
            </a:r>
            <a:r>
              <a:rPr lang="uk-UA" dirty="0" smtClean="0"/>
              <a:t>Гесіода</a:t>
            </a:r>
            <a:r>
              <a:rPr lang="uk-UA" dirty="0" smtClean="0"/>
              <a:t> назвали Меркурій «Στίλβων» (</a:t>
            </a:r>
            <a:r>
              <a:rPr lang="uk-UA" dirty="0" smtClean="0"/>
              <a:t>Стилбон</a:t>
            </a:r>
            <a:r>
              <a:rPr lang="uk-UA" dirty="0" smtClean="0"/>
              <a:t>, блискучий). До V століття до н. е. греки вважали, що Меркурій, видимий на вечірньому та вранішньому небі — це два різні об'єкти. У Стародавній Індії Меркурій називали Будда (बुध) та </a:t>
            </a:r>
            <a:r>
              <a:rPr lang="uk-UA" dirty="0" smtClean="0"/>
              <a:t>Рогінея</a:t>
            </a:r>
            <a:r>
              <a:rPr lang="uk-UA" dirty="0" smtClean="0"/>
              <a:t>. У китайській, японській, в'єтнамській та корейських мовах Меркурій називають Водяною зіркою (</a:t>
            </a:r>
            <a:r>
              <a:rPr lang="ja-JP" altLang="uk-UA" dirty="0" smtClean="0"/>
              <a:t>水星</a:t>
            </a:r>
            <a:r>
              <a:rPr lang="uk-UA" altLang="ja-JP" dirty="0" smtClean="0"/>
              <a:t>) (</a:t>
            </a:r>
            <a:r>
              <a:rPr lang="uk-UA" dirty="0" smtClean="0"/>
              <a:t>в уявленнях про 5 елементів).</a:t>
            </a:r>
            <a:endParaRPr lang="uk-UA" dirty="0"/>
          </a:p>
        </p:txBody>
      </p:sp>
      <p:pic>
        <p:nvPicPr>
          <p:cNvPr id="1026" name="Picture 2" descr="C:\Users\Юра\Documents\Лариса работа\Вика\300px-Mercuri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00174"/>
            <a:ext cx="3643306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530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Особливості руху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98463" y="1643063"/>
            <a:ext cx="8745537" cy="4357687"/>
          </a:xfr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Меркуріанський рік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87, 97 земної доби 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3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Розміри і маса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048336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428735"/>
            <a:ext cx="4429124" cy="3321843"/>
          </a:xfrm>
        </p:spPr>
      </p:pic>
      <p:pic>
        <p:nvPicPr>
          <p:cNvPr id="6" name="Содержимое 5" descr="00483356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286248" y="3143248"/>
            <a:ext cx="4573083" cy="3429812"/>
          </a:xfrm>
        </p:spPr>
      </p:pic>
      <p:sp>
        <p:nvSpPr>
          <p:cNvPr id="5" name="TextBox 4"/>
          <p:cNvSpPr txBox="1"/>
          <p:nvPr/>
        </p:nvSpPr>
        <p:spPr>
          <a:xfrm>
            <a:off x="4643438" y="292893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Екваторіальний радіус (2440 ± 2) км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429132"/>
            <a:ext cx="42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Маса Меркурія дорівнює 3,31·1023 кг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88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й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857884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63480" y="500042"/>
            <a:ext cx="4537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«</a:t>
            </a:r>
            <a:r>
              <a:rPr lang="uk-UA" sz="2800" dirty="0" err="1" smtClean="0">
                <a:solidFill>
                  <a:schemeClr val="bg1"/>
                </a:solidFill>
              </a:rPr>
              <a:t>Марінер</a:t>
            </a:r>
            <a:r>
              <a:rPr lang="uk-UA" sz="2800" dirty="0" smtClean="0">
                <a:solidFill>
                  <a:schemeClr val="bg1"/>
                </a:solidFill>
              </a:rPr>
              <a:t>-10</a:t>
            </a:r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</a:t>
            </a:r>
            <a:r>
              <a:rPr lang="uk-UA" sz="2800" dirty="0" smtClean="0">
                <a:solidFill>
                  <a:schemeClr val="bg1"/>
                </a:solidFill>
              </a:rPr>
              <a:t> перший космічний апарат, що досяг Меркурія.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7414" name="Picture 6" descr="http://galinaokhotnik.ucoz.ru/nova2/p_476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434" y="3714752"/>
            <a:ext cx="4725598" cy="3143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44291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Сьогодні НАСА здійснює другу місію до Меркурію під назвою MESSENGER. Апарат був запущений 3 серпня 2004 року, а в січні 2008 року апарат вперше здійснив політ повз свою ціль — Меркурій. </a:t>
            </a:r>
            <a:endParaRPr lang="uk-UA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3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Температура і рельєф поверхні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Юра\Documents\Лариса работа\Вика\Mercure_fausses_couleu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8890" y="3125027"/>
            <a:ext cx="3443704" cy="35900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3143248"/>
            <a:ext cx="304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Меркурій в штучних квітах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(знімок телескопа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“Хаббл”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1934" y="1643050"/>
            <a:ext cx="495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Середня температура  денної поверхні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дорівнює 623 К (349,9 ˚С),</a:t>
            </a:r>
          </a:p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нічної - всього 103 К (-170,2 ˚С).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C:\Users\Юра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3241808" cy="18573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77060" y="3429000"/>
            <a:ext cx="253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Меркуріанский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кратер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1" name="Picture 13" descr="http://galinaokhotnik.ucoz.ru/nova3/eskar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000504"/>
            <a:ext cx="5400706" cy="185737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14282" y="5934694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Ескарп на поверхні Меркурія. Ліворуч – знімок з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Маринера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У центрі – вид з ближчої відстані. Справа – механізм утворення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ескарпа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8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986</Words>
  <Application>Microsoft Office PowerPoint</Application>
  <PresentationFormat>Экран (4:3)</PresentationFormat>
  <Paragraphs>95</Paragraphs>
  <Slides>17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Планета Меркурій</vt:lpstr>
      <vt:lpstr>План</vt:lpstr>
      <vt:lpstr>Меркурій</vt:lpstr>
      <vt:lpstr>Слайд 4</vt:lpstr>
      <vt:lpstr>Походження назви</vt:lpstr>
      <vt:lpstr>  Особливості руху</vt:lpstr>
      <vt:lpstr>Розміри і маса</vt:lpstr>
      <vt:lpstr>й</vt:lpstr>
      <vt:lpstr>Температура і рельєф поверхні</vt:lpstr>
      <vt:lpstr>Атмосфера і фізичні поля</vt:lpstr>
      <vt:lpstr>Модель внутрішньої будови</vt:lpstr>
      <vt:lpstr>Цікаві факти</vt:lpstr>
      <vt:lpstr>Аномальна прецесія орбіти Меркурія</vt:lpstr>
      <vt:lpstr>Гіпотеза супутника Венери </vt:lpstr>
      <vt:lpstr>Новий погляд на Меркурій</vt:lpstr>
      <vt:lpstr>Використана література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Меркурій</dc:title>
  <dc:creator>Гость</dc:creator>
  <cp:lastModifiedBy>Пользователь</cp:lastModifiedBy>
  <cp:revision>58</cp:revision>
  <dcterms:created xsi:type="dcterms:W3CDTF">2013-10-14T16:18:04Z</dcterms:created>
  <dcterms:modified xsi:type="dcterms:W3CDTF">2013-12-17T17:22:09Z</dcterms:modified>
</cp:coreProperties>
</file>