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58" r:id="rId4"/>
    <p:sldId id="260" r:id="rId5"/>
    <p:sldId id="261" r:id="rId6"/>
    <p:sldId id="263" r:id="rId7"/>
    <p:sldId id="265" r:id="rId8"/>
    <p:sldId id="270" r:id="rId9"/>
    <p:sldId id="266" r:id="rId10"/>
    <p:sldId id="262" r:id="rId11"/>
    <p:sldId id="268" r:id="rId12"/>
    <p:sldId id="269" r:id="rId13"/>
    <p:sldId id="267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2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16696-363A-4478-B9FE-80F97432634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01D65-8441-4A8C-8733-51A90B67F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3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1D65-8441-4A8C-8733-51A90B67FD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1D65-8441-4A8C-8733-51A90B67FD2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1D65-8441-4A8C-8733-51A90B67FD2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1D65-8441-4A8C-8733-51A90B67FD2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Церква всіх святих у </a:t>
            </a:r>
            <a:r>
              <a:rPr lang="uk-UA" dirty="0" err="1" smtClean="0"/>
              <a:t>Києво-Пичерській</a:t>
            </a:r>
            <a:r>
              <a:rPr lang="uk-UA" baseline="0" dirty="0" smtClean="0"/>
              <a:t> Лаврі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1D65-8441-4A8C-8733-51A90B67FD2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“</a:t>
            </a:r>
            <a:r>
              <a:rPr lang="uk-UA" noProof="0" dirty="0" smtClean="0"/>
              <a:t>Вдовина хата на Україні</a:t>
            </a:r>
            <a:r>
              <a:rPr lang="uk-UA" dirty="0" smtClean="0"/>
              <a:t>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1D65-8441-4A8C-8733-51A90B67FD2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1D65-8441-4A8C-8733-51A90B67FD2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Галерея Тараса Шевченка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1D65-8441-4A8C-8733-51A90B67FD2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4451-3CD4-45FE-BACE-C85AC57E2D3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18C9D-1B2A-4A07-80F4-8B7AB522B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prezentatsii/izo/KHudozhnik-SHevchenko/004-SHevchenkova-serja-avtoportretv-spravzhn-bagatstvo-svordnij.html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5%D1%80%D0%BA%D0%B0%D1%81%D1%8C%D0%BA%D0%B0_%D0%BE%D0%B1%D0%BB%D0%B0%D1%81%D1%82%D1%8C" TargetMode="External"/><Relationship Id="rId13" Type="http://schemas.openxmlformats.org/officeDocument/2006/relationships/hyperlink" Target="http://uk.wikipedia.org/wiki/%D0%A0%D0%BE%D1%81%D1%96%D0%B9%D1%81%D1%8C%D0%BA%D0%B0_%D0%A4%D0%B5%D0%B4%D0%B5%D1%80%D0%B0%D1%86%D1%96%D1%8F" TargetMode="External"/><Relationship Id="rId18" Type="http://schemas.openxmlformats.org/officeDocument/2006/relationships/hyperlink" Target="http://uk.wikipedia.org/wiki/%D0%A5%D1%83%D0%B4%D0%BE%D0%B6%D0%BD%D0%B8%D0%BA" TargetMode="External"/><Relationship Id="rId26" Type="http://schemas.openxmlformats.org/officeDocument/2006/relationships/image" Target="../media/image4.gif"/><Relationship Id="rId3" Type="http://schemas.openxmlformats.org/officeDocument/2006/relationships/image" Target="../media/image1.jpeg"/><Relationship Id="rId21" Type="http://schemas.openxmlformats.org/officeDocument/2006/relationships/hyperlink" Target="http://uk.wikipedia.org/wiki/%D0%9F%D0%BE%D0%B5%D1%82" TargetMode="External"/><Relationship Id="rId7" Type="http://schemas.openxmlformats.org/officeDocument/2006/relationships/hyperlink" Target="http://uk.wikipedia.org/wiki/%D0%9A%D0%B8%D1%97%D0%B2%D1%81%D1%8C%D0%BA%D0%B0_%D0%B3%D1%83%D0%B1%D0%B5%D1%80%D0%BD%D1%96%D1%8F" TargetMode="External"/><Relationship Id="rId12" Type="http://schemas.openxmlformats.org/officeDocument/2006/relationships/hyperlink" Target="http://uk.wikipedia.org/wiki/%D0%A1%D0%B0%D0%BD%D0%BA%D1%82-%D0%9F%D0%B5%D1%82%D0%B5%D1%80%D0%B1%D1%83%D1%80%D0%B3" TargetMode="External"/><Relationship Id="rId17" Type="http://schemas.openxmlformats.org/officeDocument/2006/relationships/hyperlink" Target="http://uk.wikipedia.org/wiki/%D0%A0%D0%BE%D1%81%D1%96%D0%B9%D1%81%D1%8C%D0%BA%D0%B0_%D0%BC%D0%BE%D0%B2%D0%B0" TargetMode="External"/><Relationship Id="rId25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uk.wikipedia.org/wiki/%D0%A3%D0%BA%D1%80%D0%B0%D1%97%D0%BD%D1%81%D1%8C%D0%BA%D0%B0_%D0%BC%D0%BE%D0%B2%D0%B0" TargetMode="External"/><Relationship Id="rId20" Type="http://schemas.openxmlformats.org/officeDocument/2006/relationships/hyperlink" Target="http://uk.wikipedia.org/wiki/%D0%93%D1%80%D0%B0%D1%84%D1%96%D0%BA%D0%B0" TargetMode="Externa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C%D0%BE%D1%80%D0%B8%D0%BD%D1%86%D1%96_(%D0%97%D0%B2%D0%B5%D0%BD%D0%B8%D0%B3%D0%BE%D1%80%D0%BE%D0%B4%D1%81%D1%8C%D0%BA%D0%B8%D0%B9_%D1%80%D0%B0%D0%B9%D0%BE%D0%BD)" TargetMode="External"/><Relationship Id="rId11" Type="http://schemas.openxmlformats.org/officeDocument/2006/relationships/hyperlink" Target="http://uk.wikipedia.org/wiki/1861" TargetMode="External"/><Relationship Id="rId24" Type="http://schemas.openxmlformats.org/officeDocument/2006/relationships/hyperlink" Target="http://uk.wikipedia.org/wiki/%D0%93%D1%80%D0%BE%D0%BC%D0%B0%D0%B4%D1%81%D1%8C%D0%BA%D0%B8%D0%B9_%D0%B4%D1%96%D1%8F%D1%87" TargetMode="External"/><Relationship Id="rId5" Type="http://schemas.openxmlformats.org/officeDocument/2006/relationships/hyperlink" Target="http://uk.wikipedia.org/wiki/1814" TargetMode="External"/><Relationship Id="rId15" Type="http://schemas.openxmlformats.org/officeDocument/2006/relationships/hyperlink" Target="http://uk.wikipedia.org/wiki/%D0%A0%D0%BE%D1%81%D1%96%D0%B9%D1%81%D1%8C%D0%BA%D0%B0_%D1%96%D0%BC%D0%BF%D0%B5%D1%80%D1%96%D1%8F" TargetMode="External"/><Relationship Id="rId23" Type="http://schemas.openxmlformats.org/officeDocument/2006/relationships/hyperlink" Target="http://uk.wikipedia.org/wiki/%D0%94%D1%80%D0%B0%D0%BC%D0%B0%D1%82%D1%83%D1%80%D0%B3" TargetMode="External"/><Relationship Id="rId28" Type="http://schemas.openxmlformats.org/officeDocument/2006/relationships/image" Target="../media/image6.jpeg"/><Relationship Id="rId10" Type="http://schemas.openxmlformats.org/officeDocument/2006/relationships/hyperlink" Target="http://uk.wikipedia.org/wiki/10_%D0%B1%D0%B5%D1%80%D0%B5%D0%B7%D0%BD%D1%8F" TargetMode="External"/><Relationship Id="rId19" Type="http://schemas.openxmlformats.org/officeDocument/2006/relationships/hyperlink" Target="http://uk.wikipedia.org/wiki/%D0%96%D0%B8%D0%B2%D0%BE%D0%BF%D0%B8%D1%81" TargetMode="External"/><Relationship Id="rId4" Type="http://schemas.openxmlformats.org/officeDocument/2006/relationships/hyperlink" Target="http://uk.wikipedia.org/wiki/9_%D0%B1%D0%B5%D1%80%D0%B5%D0%B7%D0%BD%D1%8F" TargetMode="External"/><Relationship Id="rId9" Type="http://schemas.openxmlformats.org/officeDocument/2006/relationships/hyperlink" Target="http://uk.wikipedia.org/wiki/%D0%A3%D0%BA%D1%80%D0%B0%D1%97%D0%BD%D0%B0" TargetMode="External"/><Relationship Id="rId14" Type="http://schemas.openxmlformats.org/officeDocument/2006/relationships/hyperlink" Target="http://uk.wikipedia.org/wiki/%D0%A3%D0%BA%D1%80%D0%B0%D1%97%D0%BD%D0%B5%D1%86%D1%8C" TargetMode="External"/><Relationship Id="rId22" Type="http://schemas.openxmlformats.org/officeDocument/2006/relationships/hyperlink" Target="http://uk.wikipedia.org/wiki/%D0%9F%D1%80%D0%BE%D0%B7%D0%B0%D1%97%D0%BA" TargetMode="External"/><Relationship Id="rId27" Type="http://schemas.openxmlformats.org/officeDocument/2006/relationships/image" Target="../media/image5.jpeg"/><Relationship Id="rId30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uk/3/39/Shevchenko_avtoportret_z_svichkoiu_186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aking-up.org/mystectvo/shevchenko-yak-hudozhnik/?lang=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-page.ru/creation/1428638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212977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Тарас Шевченко – видатний український художник </a:t>
            </a:r>
            <a:r>
              <a:rPr lang="ru-RU" sz="4000" dirty="0" smtClean="0">
                <a:solidFill>
                  <a:schemeClr val="bg1"/>
                </a:solidFill>
              </a:rPr>
              <a:t>художник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freeppt.ru/MyShablony/FreePptSlaid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http://ukr-film.ucoz.ua/New/VelukiUkr/Hudognik_Shevchen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1"/>
            <a:ext cx="3888432" cy="55446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1772817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Haettenschweiler" pitchFamily="34" charset="0"/>
              </a:rPr>
              <a:t>Тарас Шевченко – видатний український художник </a:t>
            </a:r>
            <a:endParaRPr lang="ru-RU" sz="4000" dirty="0">
              <a:latin typeface="Haettenschweiler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09382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853287">
            <a:off x="625862" y="1057095"/>
            <a:ext cx="60845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dirty="0" smtClean="0">
                <a:solidFill>
                  <a:srgbClr val="7030A0"/>
                </a:solidFill>
                <a:latin typeface="Monotype Corsiva" pitchFamily="66" charset="0"/>
              </a:rPr>
              <a:t>У 1843 році Тарас покидає Петербург та відправляється у свою мандрівку Україною під час якої малює низку гарних картин :</a:t>
            </a:r>
            <a:endParaRPr lang="uk-UA" sz="19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2532" name="Picture 4" descr="Костел у Києв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70985">
            <a:off x="4533792" y="1356735"/>
            <a:ext cx="2896403" cy="265607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6218">
            <a:off x="925989" y="2345120"/>
            <a:ext cx="3342768" cy="275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0641704">
            <a:off x="5796137" y="3789040"/>
            <a:ext cx="253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Костел у </a:t>
            </a:r>
            <a:r>
              <a:rPr lang="uk-UA" dirty="0" smtClean="0"/>
              <a:t>Києві, 1846 рік.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 rot="21155501">
            <a:off x="1208795" y="4690001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Церква всіх святих у Києво-Печерській</a:t>
            </a:r>
            <a:r>
              <a:rPr lang="uk-UA" sz="1600" baseline="0" dirty="0" smtClean="0"/>
              <a:t> Лаврі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tarasshevchenko.at.ua/_ph/2/2/882507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0546">
            <a:off x="924999" y="1624177"/>
            <a:ext cx="3200087" cy="2448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736961">
            <a:off x="1623155" y="4047211"/>
            <a:ext cx="2704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“</a:t>
            </a:r>
            <a:r>
              <a:rPr lang="uk-UA" noProof="0" dirty="0" smtClean="0"/>
              <a:t>Вдовина хата на Україні</a:t>
            </a:r>
            <a:r>
              <a:rPr lang="uk-UA" dirty="0" smtClean="0"/>
              <a:t>”</a:t>
            </a:r>
            <a:endParaRPr lang="ru-RU" dirty="0"/>
          </a:p>
        </p:txBody>
      </p:sp>
      <p:pic>
        <p:nvPicPr>
          <p:cNvPr id="6" name="Picture 4" descr="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94375">
            <a:off x="4462245" y="1139357"/>
            <a:ext cx="2774256" cy="248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 rot="20453143">
            <a:off x="5332651" y="3569911"/>
            <a:ext cx="2187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000" dirty="0">
                <a:solidFill>
                  <a:srgbClr val="003300"/>
                </a:solidFill>
              </a:rPr>
              <a:t>Почаївська лавра, </a:t>
            </a:r>
          </a:p>
          <a:p>
            <a:pPr algn="ctr"/>
            <a:r>
              <a:rPr lang="ru-RU" sz="2000" dirty="0">
                <a:solidFill>
                  <a:srgbClr val="003300"/>
                </a:solidFill>
              </a:rPr>
              <a:t>1846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0795">
            <a:off x="961217" y="1337310"/>
            <a:ext cx="316835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0746598">
            <a:off x="1502083" y="434777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003300"/>
                </a:solidFill>
              </a:rPr>
              <a:t>Будинок І.Котляревського в Полтаві, </a:t>
            </a:r>
            <a:r>
              <a:rPr lang="ru-RU" dirty="0" smtClean="0">
                <a:solidFill>
                  <a:srgbClr val="003300"/>
                </a:solidFill>
              </a:rPr>
              <a:t>1845 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5" name="Picture 4" descr="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7547">
            <a:off x="4388139" y="827012"/>
            <a:ext cx="2695927" cy="251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rot="20577448">
            <a:off x="5037942" y="3291751"/>
            <a:ext cx="2349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uk-UA" dirty="0"/>
              <a:t>Пожежа в степу</a:t>
            </a:r>
            <a:r>
              <a:rPr lang="en-GB" dirty="0"/>
              <a:t>. </a:t>
            </a:r>
            <a:r>
              <a:rPr lang="ru-RU" dirty="0"/>
              <a:t>1848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188641"/>
            <a:ext cx="856895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Шевченкова серія автопортретів - справжнє багатство, своєрідний психологічний самоаналіз, в якому художник передав свій настрій, думки, переживання за два десятиліття: від романтичного юнака, якого одухотворяла воля, до збагаченої досвідом, але вже хворої, виснаженої людини.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39553" y="1559674"/>
            <a:ext cx="8748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     </a:t>
            </a: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Таким він був, таким він бачив сам себе...</a:t>
            </a:r>
          </a:p>
        </p:txBody>
      </p:sp>
      <p:pic>
        <p:nvPicPr>
          <p:cNvPr id="17" name="Picture 6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6" y="2348881"/>
            <a:ext cx="2579687" cy="3527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8" y="2636912"/>
            <a:ext cx="2466975" cy="30972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7" descr="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1" y="2132857"/>
            <a:ext cx="2911475" cy="3706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115617" y="5947663"/>
            <a:ext cx="761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2000" b="1" dirty="0"/>
              <a:t>1847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67946" y="594928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1840</a:t>
            </a:r>
            <a:endParaRPr lang="ru-RU" b="1" dirty="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164289" y="5947663"/>
            <a:ext cx="819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 b="1" dirty="0"/>
              <a:t>184</a:t>
            </a:r>
            <a:r>
              <a:rPr lang="en-US" sz="2000" b="1" dirty="0"/>
              <a:t>7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43800" y="648866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/>
              </a:rPr>
              <a:t>(</a:t>
            </a:r>
            <a:r>
              <a:rPr lang="uk-UA" dirty="0" smtClean="0">
                <a:hlinkClick r:id="rId6"/>
              </a:rPr>
              <a:t>Джерело)</a:t>
            </a:r>
            <a:endParaRPr lang="uk-UA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Шаблон (фон) презентации &quot;Цветочная рам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332656"/>
            <a:ext cx="604364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Галерея Тараса Шевченка 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5846" name="Picture 6" descr="портрет Маевск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052737"/>
            <a:ext cx="4104456" cy="43924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Портрет Х.М.Маевской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1843, холст, масло, музей Т.Г. Шевченко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Цветочн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4" name="Picture 6" descr="http://veselahata.com/wp-content/gallery/shevshenko/2042-wm04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92697"/>
            <a:ext cx="6336704" cy="53285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(фон) презентации &quot;Цветочн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форт Кара Бут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9"/>
            <a:ext cx="6336704" cy="4464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54452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Форт </a:t>
            </a:r>
            <a:r>
              <a:rPr lang="ru-RU" dirty="0" err="1" smtClean="0"/>
              <a:t>Кара-Бутак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1848, бумага, акварель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(фон) презентации &quot;Цветочн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портрет Закревс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20688"/>
            <a:ext cx="4320480" cy="489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55172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Портрет Г.И. Закревской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1843, холст, масло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(фон) презентации &quot;Цветочн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лунная ноч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6336704" cy="4536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55172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Лунная ночь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1848-49, </a:t>
            </a:r>
            <a:r>
              <a:rPr lang="ru-RU" dirty="0" smtClean="0"/>
              <a:t>бумага, акварель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(фон) презентации &quot;Цветочн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шхуны у форта Кос Ар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052737"/>
            <a:ext cx="6481763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52292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«Шхуны у форта Кос - Арал»</a:t>
            </a:r>
            <a:br>
              <a:rPr lang="ru-RU" dirty="0" smtClean="0"/>
            </a:br>
            <a:r>
              <a:rPr lang="ru-RU" dirty="0" smtClean="0"/>
              <a:t>бумага, акварель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reeppt.ru/MyShablony/FreePptSlaid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35696" y="1196752"/>
          <a:ext cx="5111950" cy="5153466"/>
        </p:xfrm>
        <a:graphic>
          <a:graphicData uri="http://schemas.openxmlformats.org/drawingml/2006/table">
            <a:tbl>
              <a:tblPr/>
              <a:tblGrid>
                <a:gridCol w="2555975"/>
                <a:gridCol w="2555975"/>
              </a:tblGrid>
              <a:tr h="429733">
                <a:tc>
                  <a:txBody>
                    <a:bodyPr/>
                    <a:lstStyle/>
                    <a:p>
                      <a:pPr algn="r"/>
                      <a:r>
                        <a:rPr lang="ru-RU" sz="1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Дата </a:t>
                      </a:r>
                      <a:r>
                        <a:rPr lang="ru-RU" sz="1500" b="1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народження</a:t>
                      </a:r>
                      <a:r>
                        <a:rPr lang="ru-RU" sz="1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: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25 лютого (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4" tooltip="9 березня"/>
                        </a:rPr>
                        <a:t>9 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4" tooltip="9 березня"/>
                        </a:rPr>
                        <a:t>березня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) 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5" tooltip="1814"/>
                        </a:rPr>
                        <a:t>1814</a:t>
                      </a:r>
                      <a:endParaRPr lang="ru-RU" sz="1500" b="1" u="none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1749">
                <a:tc>
                  <a:txBody>
                    <a:bodyPr/>
                    <a:lstStyle/>
                    <a:p>
                      <a:pPr algn="r"/>
                      <a:r>
                        <a:rPr lang="ru-RU" sz="1500" b="1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Місце</a:t>
                      </a:r>
                      <a:r>
                        <a:rPr lang="ru-RU" sz="1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 </a:t>
                      </a:r>
                      <a:r>
                        <a:rPr lang="ru-RU" sz="1500" b="1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народження</a:t>
                      </a:r>
                      <a:r>
                        <a:rPr lang="ru-RU" sz="1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: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6" tooltip="Моринці (Звенигородський район)"/>
                        </a:rPr>
                        <a:t>Моринці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, 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7" tooltip="Київська губернія"/>
                        </a:rPr>
                        <a:t>Київська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7" tooltip="Київська губернія"/>
                        </a:rPr>
                        <a:t> 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7" tooltip="Київська губернія"/>
                        </a:rPr>
                        <a:t>губернія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/>
                      </a:r>
                      <a:b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</a:b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(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нині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 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8" tooltip="Черкаська область"/>
                        </a:rPr>
                        <a:t>Черкаська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8" tooltip="Черкаська область"/>
                        </a:rPr>
                        <a:t> 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8" tooltip="Черкаська область"/>
                        </a:rPr>
                        <a:t>область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,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9" tooltip="Україна"/>
                        </a:rPr>
                        <a:t>Україна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)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3739">
                <a:tc>
                  <a:txBody>
                    <a:bodyPr/>
                    <a:lstStyle/>
                    <a:p>
                      <a:pPr algn="r"/>
                      <a:r>
                        <a:rPr lang="ru-RU" sz="15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Дата смерті: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26 лютого (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0" tooltip="10 березня"/>
                        </a:rPr>
                        <a:t>10 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0" tooltip="10 березня"/>
                        </a:rPr>
                        <a:t>березня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) 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1" tooltip="1861"/>
                        </a:rPr>
                        <a:t>1861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(47 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років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)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744">
                <a:tc>
                  <a:txBody>
                    <a:bodyPr/>
                    <a:lstStyle/>
                    <a:p>
                      <a:pPr algn="r"/>
                      <a:r>
                        <a:rPr lang="ru-RU" sz="15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Місце смерті: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2" tooltip="Санкт-Петербург"/>
                        </a:rPr>
                        <a:t>Санкт-Петербург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 (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нині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3" tooltip="Російська Федерація"/>
                        </a:rPr>
                        <a:t>Російська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3" tooltip="Російська Федерація"/>
                        </a:rPr>
                        <a:t> 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3" tooltip="Російська Федерація"/>
                        </a:rPr>
                        <a:t>Федерація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)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381">
                <a:tc>
                  <a:txBody>
                    <a:bodyPr/>
                    <a:lstStyle/>
                    <a:p>
                      <a:pPr algn="r"/>
                      <a:r>
                        <a:rPr lang="ru-RU" sz="15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Національність: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none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4" tooltip="Українець"/>
                        </a:rPr>
                        <a:t>      </a:t>
                      </a:r>
                      <a:r>
                        <a:rPr lang="ru-RU" sz="1500" b="1" u="none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4" tooltip="Українець"/>
                        </a:rPr>
                        <a:t>українець</a:t>
                      </a:r>
                      <a:endParaRPr lang="ru-RU" sz="1500" b="1" u="none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733">
                <a:tc>
                  <a:txBody>
                    <a:bodyPr/>
                    <a:lstStyle/>
                    <a:p>
                      <a:pPr algn="r"/>
                      <a:r>
                        <a:rPr lang="ru-RU" sz="15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Громадянство: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 </a:t>
                      </a:r>
                      <a:r>
                        <a:rPr lang="ru-RU" sz="1500" b="1" u="none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    </a:t>
                      </a:r>
                      <a:r>
                        <a:rPr lang="ru-RU" sz="1500" b="1" u="none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5" tooltip="Російська імперія"/>
                        </a:rPr>
                        <a:t>Російська</a:t>
                      </a:r>
                      <a:r>
                        <a:rPr lang="ru-RU" sz="1500" b="1" u="none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5" tooltip="Російська імперія"/>
                        </a:rPr>
                        <a:t> 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5" tooltip="Російська імперія"/>
                        </a:rPr>
                        <a:t>імперія</a:t>
                      </a:r>
                      <a:endParaRPr lang="ru-RU" sz="1500" b="1" u="none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733">
                <a:tc>
                  <a:txBody>
                    <a:bodyPr/>
                    <a:lstStyle/>
                    <a:p>
                      <a:pPr algn="r"/>
                      <a:r>
                        <a:rPr lang="ru-RU" sz="15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Мова творів: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6" tooltip="Українська мова"/>
                        </a:rPr>
                        <a:t>українська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, 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7" tooltip="Російська мова"/>
                        </a:rPr>
                        <a:t>російська</a:t>
                      </a:r>
                      <a:endParaRPr lang="ru-RU" sz="1500" b="1" u="none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755">
                <a:tc>
                  <a:txBody>
                    <a:bodyPr/>
                    <a:lstStyle/>
                    <a:p>
                      <a:pPr algn="r"/>
                      <a:r>
                        <a:rPr lang="ru-RU" sz="1500" b="1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Рід</a:t>
                      </a:r>
                      <a:r>
                        <a:rPr lang="ru-RU" sz="1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ru-RU" sz="1500" b="1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діяльності</a:t>
                      </a:r>
                      <a:r>
                        <a:rPr lang="ru-RU" sz="1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:</a:t>
                      </a: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8" tooltip="Художник"/>
                        </a:rPr>
                        <a:t>художник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 (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19" tooltip="Живопис"/>
                        </a:rPr>
                        <a:t>живописець</a:t>
                      </a:r>
                      <a:r>
                        <a:rPr lang="ru-RU" sz="1500" b="1" u="none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, </a:t>
                      </a:r>
                      <a:r>
                        <a:rPr lang="ru-RU" sz="1500" b="1" u="none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20" tooltip="Графіка"/>
                        </a:rPr>
                        <a:t>гравер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), 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21" tooltip="Поет"/>
                        </a:rPr>
                        <a:t>поет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, 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22" tooltip="Прозаїк"/>
                        </a:rPr>
                        <a:t>прозаїк</a:t>
                      </a:r>
                      <a:r>
                        <a:rPr lang="ru-RU" sz="1500" b="1" u="none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, </a:t>
                      </a:r>
                      <a:r>
                        <a:rPr lang="ru-RU" sz="1500" b="1" u="none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23" tooltip="Драматург"/>
                        </a:rPr>
                        <a:t>драматург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, 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24" tooltip="Громадський діяч"/>
                        </a:rPr>
                        <a:t>громадський</a:t>
                      </a:r>
                      <a:r>
                        <a:rPr lang="ru-RU" sz="1500" b="1" u="non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24" tooltip="Громадський діяч"/>
                        </a:rPr>
                        <a:t> </a:t>
                      </a:r>
                      <a:r>
                        <a:rPr lang="ru-RU" sz="1500" b="1" u="non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hlinkClick r:id="rId24" tooltip="Громадський діяч"/>
                        </a:rPr>
                        <a:t>діяч</a:t>
                      </a:r>
                      <a:endParaRPr lang="ru-RU" sz="1500" b="1" u="none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marL="76679" marR="76679" marT="38340" marB="38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411" name="Picture 3" descr="Flag of Russia.sv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27984" y="4509120"/>
            <a:ext cx="190500" cy="123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404664"/>
            <a:ext cx="4464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Основні данні</a:t>
            </a:r>
            <a:endParaRPr lang="ru-RU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7415" name="Picture 7" descr="http://s49.radikal.ru/i126/0809/fe/f6ded151dc69.gi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427984" y="4149080"/>
            <a:ext cx="216024" cy="144016"/>
          </a:xfrm>
          <a:prstGeom prst="rect">
            <a:avLst/>
          </a:prstGeom>
          <a:noFill/>
        </p:spPr>
      </p:pic>
      <p:pic>
        <p:nvPicPr>
          <p:cNvPr id="9" name="Picture 5" descr="Map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9552" y="1844824"/>
            <a:ext cx="1905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3sm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83568" y="450912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Igerb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60233" y="4509121"/>
            <a:ext cx="18716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images (1)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>
          <a:xfrm>
            <a:off x="6660232" y="2348880"/>
            <a:ext cx="1944216" cy="172819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2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(фон) презентации &quot;Цветочн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к Полта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36712"/>
            <a:ext cx="4464496" cy="4680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544522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«Мария»</a:t>
            </a:r>
            <a:br>
              <a:rPr lang="ru-RU" dirty="0" smtClean="0"/>
            </a:br>
            <a:r>
              <a:rPr lang="ru-RU" dirty="0" smtClean="0"/>
              <a:t> Иллюстрация к "Полтаве" Пушкина А.С.                    </a:t>
            </a:r>
            <a:r>
              <a:rPr lang="ru-RU" sz="1600" dirty="0" smtClean="0"/>
              <a:t>1840 г., акварель</a:t>
            </a:r>
            <a:r>
              <a:rPr lang="ru-RU" sz="2800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f8d456a28793f101beb5c7d76ed408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995679"/>
            <a:ext cx="4572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Він був селянський син і став князем в царстві духа. Він був кріпак і став великою силою в громаді людських культур. Він був простак і відкрив професорам і вченим новіші і </a:t>
            </a:r>
            <a:r>
              <a:rPr lang="uk-UA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свобідніші</a:t>
            </a: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степені. </a:t>
            </a: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Доля переслідувала його ціле життя та не покрила іржею золота його душі, не обернула його любові до людства в ненависть, ані його віри – в розпуку.   </a:t>
            </a: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r"/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                                  </a:t>
            </a:r>
            <a:r>
              <a:rPr lang="uk-UA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І. Франко</a:t>
            </a:r>
            <a:endParaRPr lang="uk-UA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6" name="Picture 12" descr="http://tapisarevskaya.rusedu.net/gallery/1415/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Рисунок 13" descr="mTSBqIta9b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232" y="332658"/>
            <a:ext cx="2138944" cy="352839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27584" y="170080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Презентацію</a:t>
            </a:r>
            <a:r>
              <a:rPr lang="uk-UA" sz="3200" b="1" i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підготувала </a:t>
            </a:r>
          </a:p>
          <a:p>
            <a:r>
              <a:rPr lang="uk-UA" sz="3200" b="1" i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Учениця 10-А класу   </a:t>
            </a:r>
          </a:p>
          <a:p>
            <a:r>
              <a:rPr lang="uk-UA" sz="3200" b="1" i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КЗШ №117</a:t>
            </a:r>
          </a:p>
          <a:p>
            <a:r>
              <a:rPr lang="uk-UA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Лаба </a:t>
            </a:r>
            <a:r>
              <a:rPr lang="uk-UA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Мадіна</a:t>
            </a:r>
            <a:endParaRPr lang="uk-UA" sz="3200" b="1" i="1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r>
              <a:rPr lang="uk-UA" sz="3200" b="1" i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Учитель: Хрущ Олександра Михайлівна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scrolls.combats.com/ph/1232876347/big/Ui1QnxJeqwrUXicWMh2ywJXT7j5jGQy3SIQkR6P9M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Тарас Григорович Шевченко </a:t>
            </a:r>
            <a:r>
              <a:rPr lang="uk-UA" sz="2400" dirty="0" smtClean="0">
                <a:solidFill>
                  <a:srgbClr val="002060"/>
                </a:solidFill>
              </a:rPr>
              <a:t>– видатний український письменник та поет, чия творчість зробила його не багато не мало, а символом українського народу та однією з головних колон, на якій тримається вся наша українська культура. Так, всі ми з вами ще із шкільної лавки добре знаємо Шевченка саме як письменника, поета, та от трошки призабули про те, що Тарас Григорович був не лишень геніальним письменником, а і не менш геніальним художником.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4" name="Picture 4" descr="Файл:Shevchenko avtoportret z svichkoiu 186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3573016"/>
            <a:ext cx="2428911" cy="306896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390" name="Picture 6" descr="http://www.well.ru/upload/iblock/5fa/s_5fa42dc5ad542012b90c6cdc8f4b51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645024"/>
            <a:ext cx="2448272" cy="3024336"/>
          </a:xfrm>
          <a:prstGeom prst="rect">
            <a:avLst/>
          </a:prstGeom>
          <a:noFill/>
        </p:spPr>
      </p:pic>
      <p:pic>
        <p:nvPicPr>
          <p:cNvPr id="16392" name="Picture 8" descr="http://vsiknygy.net.ua/wp-content/uploads/2013/10/%D1%88%D0%B5%D0%B2%D1%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645024"/>
            <a:ext cx="2232248" cy="29601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edsovet.su/_ld/354/67717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547260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Художня спадщина </a:t>
            </a:r>
            <a:endParaRPr lang="uk-UA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Художня спадщина Тараса величезна – збереглось 835 творів, картин, портретів, гравюр на різні теми, написані протягом різних періодів життя великого Кобзаря. Ще понад 270 художніх творів вважаються втраченими, нажаль. </a:t>
            </a:r>
            <a:endParaRPr lang="uk-UA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66" name="Picture 10" descr="http://knygy.com.ua/pictures/l/9789661434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9"/>
            <a:ext cx="1945459" cy="2736304"/>
          </a:xfrm>
          <a:prstGeom prst="rect">
            <a:avLst/>
          </a:prstGeom>
          <a:noFill/>
        </p:spPr>
      </p:pic>
      <p:pic>
        <p:nvPicPr>
          <p:cNvPr id="19470" name="Picture 14" descr="http://veselahata.com/wp-content/gallery/shevshenko/1028-plcd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4665"/>
            <a:ext cx="3600400" cy="2880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www.tvoyrebenok.ru/images/presentation/literature/m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493204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00" dirty="0" smtClean="0">
                <a:latin typeface="Monotype Corsiva" pitchFamily="66" charset="0"/>
              </a:rPr>
              <a:t>Потяг до живопису та малювання у Шевченка був з самих ранніх років його життя, ще будучи зовсім маленьким Тарас любив розмальовувати крейдою стіни хати, стіл, лавки, різними дивними чудернацькими візерунками, також з насолодою малював людей, тварин, пейзажі. Якось намалював п’яного дяка </a:t>
            </a:r>
            <a:r>
              <a:rPr lang="uk-UA" sz="2300" dirty="0" err="1" smtClean="0">
                <a:latin typeface="Monotype Corsiva" pitchFamily="66" charset="0"/>
              </a:rPr>
              <a:t>Богорського</a:t>
            </a:r>
            <a:r>
              <a:rPr lang="uk-UA" sz="2300" dirty="0" smtClean="0">
                <a:latin typeface="Monotype Corsiva" pitchFamily="66" charset="0"/>
              </a:rPr>
              <a:t>, в якого перебував на вихованні з 13 років, після смерті своїх батьків. Дяк образився на свій портрет і покарав юного художника. Згодом Шевченко втікає від дяка-самодура, а оскільки тяга до живопису перетворилась на незгасну пристрасть, Тарас цілеспрямовано шукає у навколишніх селах вчителя-маляра. І знаходить – спершу стає учнем диякона </a:t>
            </a:r>
            <a:r>
              <a:rPr lang="uk-UA" sz="2300" dirty="0" err="1" smtClean="0">
                <a:latin typeface="Monotype Corsiva" pitchFamily="66" charset="0"/>
              </a:rPr>
              <a:t>Ефремова</a:t>
            </a:r>
            <a:r>
              <a:rPr lang="uk-UA" sz="2300" dirty="0" smtClean="0">
                <a:latin typeface="Monotype Corsiva" pitchFamily="66" charset="0"/>
              </a:rPr>
              <a:t>, а згодом вчиться малярству ще в багатьох різних майстрів.</a:t>
            </a:r>
            <a:endParaRPr lang="uk-UA" sz="2300" dirty="0">
              <a:latin typeface="Monotype Corsiva" pitchFamily="66" charset="0"/>
            </a:endParaRPr>
          </a:p>
        </p:txBody>
      </p:sp>
      <p:pic>
        <p:nvPicPr>
          <p:cNvPr id="7" name="Picture 5" descr="пожар в степ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9" y="188640"/>
            <a:ext cx="2880419" cy="2041134"/>
          </a:xfrm>
          <a:prstGeom prst="rect">
            <a:avLst/>
          </a:prstGeom>
          <a:noFill/>
        </p:spPr>
      </p:pic>
      <p:pic>
        <p:nvPicPr>
          <p:cNvPr id="8" name="Picture 5" descr="Портрет детей Репнина Волконск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2348882"/>
            <a:ext cx="1742735" cy="14401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todisty.ru/download_file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764704"/>
            <a:ext cx="4752528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У 1828 році Шевченко стає наймитом Павла Енгельгарда. Павло Енгельгард запримітив талановитого хлопця і вирішив зробити з нього свого придворного живописця (тоді то було модно) і спершу взяв його з собою у мандрівку до Вільно, де Шевченко ймовірно навчався у професора малювання Віленського Університету </a:t>
            </a:r>
            <a:r>
              <a:rPr lang="uk-UA" sz="2400" dirty="0" err="1" smtClean="0">
                <a:latin typeface="Monotype Corsiva" pitchFamily="66" charset="0"/>
              </a:rPr>
              <a:t>Рустемеса</a:t>
            </a:r>
            <a:r>
              <a:rPr lang="uk-UA" sz="2400" dirty="0" smtClean="0">
                <a:latin typeface="Monotype Corsiva" pitchFamily="66" charset="0"/>
              </a:rPr>
              <a:t>.</a:t>
            </a:r>
          </a:p>
          <a:p>
            <a:r>
              <a:rPr lang="uk-UA" sz="2400" dirty="0" smtClean="0">
                <a:latin typeface="Monotype Corsiva" pitchFamily="66" charset="0"/>
              </a:rPr>
              <a:t>Одна з картин того періоду – «Погруддя жінки», написана простим олівцем у 1830 році, Тарасу тоді було всього 16 років. Можливо ця гарна мрійлива панянка на картині була одною з його муз, хто </a:t>
            </a:r>
            <a:r>
              <a:rPr lang="uk-UA" sz="2400" dirty="0" err="1" smtClean="0">
                <a:latin typeface="Monotype Corsiva" pitchFamily="66" charset="0"/>
              </a:rPr>
              <a:t>зна</a:t>
            </a:r>
            <a:r>
              <a:rPr lang="uk-UA" sz="2400" dirty="0" smtClean="0">
                <a:latin typeface="Monotype Corsiva" pitchFamily="66" charset="0"/>
              </a:rPr>
              <a:t>…</a:t>
            </a:r>
          </a:p>
          <a:p>
            <a:endParaRPr lang="ru-RU" sz="2400" dirty="0"/>
          </a:p>
        </p:txBody>
      </p:sp>
      <p:pic>
        <p:nvPicPr>
          <p:cNvPr id="23556" name="Picture 4" descr="Погруддя жі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64704"/>
            <a:ext cx="3456384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tudmed.ru/docs/static/1/d/2/c/1/1d2c1a70c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55446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 1831 році Енгельгард разом із Шевченком переїздить до Санкт-Петербургу, тогочасну мистецьку та культурну Мекку Російської імперії. У Петербурзі талановитого хлопця помічають видатні російські художники Карл Брюллов та Василь Жуковський, які спільними зусиллями викупляють Тараса із кріпацтва та сприяють його вступу до Петербурзької академії мистецтв, а Карл Брюллов стає вчителем та наставником юного художника.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 майстерні Карла Брюллова відбувається його подальше мистецьке формування. В цей період Тарас знайомиться із творчістю відомих майстрів світового живопису: Рембрандтом, Рубенсом, Ван-Дейком,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Веласкесом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. А одною з заповітних Шевченкових мрій, якій так і не вдалось здійснитись було відвідати Італію та познайомитись із великим італійським мистецтвом епохи ренесансу. Шевченко закінчує академію мистецтв одним з кращих студентів, а його художні твори то і діло отримують різні премії та винагороди.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25604" name="Picture 4" descr="http://i41.tinypic.com/2j51fn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924945"/>
            <a:ext cx="2750104" cy="34788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621166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hlinkClick r:id="rId4"/>
              </a:rPr>
              <a:t>(</a:t>
            </a:r>
            <a:r>
              <a:rPr lang="uk-UA" dirty="0" smtClean="0">
                <a:solidFill>
                  <a:srgbClr val="FF0000"/>
                </a:solidFill>
                <a:hlinkClick r:id="rId4"/>
              </a:rPr>
              <a:t>Детальніше про Т. Шевченка)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412776"/>
            <a:ext cx="576064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400" b="1" dirty="0">
                <a:solidFill>
                  <a:srgbClr val="333399"/>
                </a:solidFill>
                <a:latin typeface="Monotype Corsiva" pitchFamily="66" charset="0"/>
              </a:rPr>
              <a:t>«</a:t>
            </a:r>
            <a:r>
              <a:rPr lang="ru-RU" sz="2400" b="1" dirty="0">
                <a:solidFill>
                  <a:srgbClr val="333399"/>
                </a:solidFill>
                <a:latin typeface="Monotype Corsiva" pitchFamily="66" charset="0"/>
              </a:rPr>
              <a:t>Странное, однако ж, это всемогущее призвание. Я хорошо знал, что живопись – моя будущая профессия, мой насущный хлеб. И вместо того, чтобы изучить её глубокие таинства, и ещё под руководством такого учителя, каков был бессмертный Брюллов, я сочинял стихи, за которые мне никто ни гроша не заплатил и которые, наконец, лишили меня свободы, и которые, несмотря на всемогущее бесчисленное запрещение, я все-таки втихомолку кропаю»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i="1" dirty="0"/>
              <a:t>(</a:t>
            </a:r>
            <a:r>
              <a:rPr lang="ru-RU" sz="2400" i="1" dirty="0" err="1"/>
              <a:t>Із</a:t>
            </a:r>
            <a:r>
              <a:rPr lang="ru-RU" sz="2400" i="1" dirty="0"/>
              <a:t> </a:t>
            </a:r>
            <a:r>
              <a:rPr lang="ru-RU" sz="2400" i="1" dirty="0" err="1"/>
              <a:t>щоденника</a:t>
            </a:r>
            <a:r>
              <a:rPr lang="ru-RU" sz="2400" i="1" dirty="0"/>
              <a:t>, 1 </a:t>
            </a:r>
            <a:r>
              <a:rPr lang="ru-RU" sz="2400" i="1" dirty="0" err="1"/>
              <a:t>липня</a:t>
            </a:r>
            <a:r>
              <a:rPr lang="ru-RU" sz="2400" i="1" dirty="0"/>
              <a:t> 1857р.)</a:t>
            </a:r>
            <a:endParaRPr lang="ru-RU" sz="2400" b="1" dirty="0">
              <a:solidFill>
                <a:srgbClr val="333399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/>
              <a:t>                                                                                  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4725145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hlinkClick r:id="rId3"/>
              </a:rPr>
              <a:t>(Джерело)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edsovet.su/_ld/377/51667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</a:rPr>
              <a:t>«Катерина» </a:t>
            </a:r>
            <a:r>
              <a:rPr lang="uk-UA" sz="2000" dirty="0" smtClean="0">
                <a:latin typeface="Monotype Corsiva" pitchFamily="66" charset="0"/>
              </a:rPr>
              <a:t>– одна з найцікавіших картин Шевченка, написана олією у 1840 році. Картина дуже символічна, у формі образів автор передає ті почуття, які неначе хвилі здіймались у його серці. Босонога дівчина на центрі картини, символізує страждаючий український народ, російський солдат на коні – самодержавну російську монархію, що пригнічує Україну, селянин, який сидись на землі (чимось схожий на козака Мамая) втілює собою вільне минуле, прагнення до якого наскрізь пронизує як літературну, так і художню творчість Тараса.</a:t>
            </a:r>
            <a:endParaRPr lang="uk-UA" sz="2000" dirty="0">
              <a:latin typeface="Monotype Corsiva" pitchFamily="66" charset="0"/>
            </a:endParaRPr>
          </a:p>
        </p:txBody>
      </p:sp>
      <p:pic>
        <p:nvPicPr>
          <p:cNvPr id="26628" name="Picture 4" descr="Катер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456384" cy="59046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941</Words>
  <Application>Microsoft Office PowerPoint</Application>
  <PresentationFormat>Экран (4:3)</PresentationFormat>
  <Paragraphs>73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Домашний</cp:lastModifiedBy>
  <cp:revision>28</cp:revision>
  <dcterms:created xsi:type="dcterms:W3CDTF">2014-01-26T06:37:29Z</dcterms:created>
  <dcterms:modified xsi:type="dcterms:W3CDTF">2014-01-26T11:11:29Z</dcterms:modified>
</cp:coreProperties>
</file>