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2" r:id="rId10"/>
    <p:sldId id="268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71DCE-83B7-49A3-8493-F036384AC2BE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83C94-861E-4BE0-9637-A36F0C129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3C94-861E-4BE0-9637-A36F0C1291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1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83C94-861E-4BE0-9637-A36F0C1291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0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3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1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7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1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2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8D5D-0469-4FC3-81F0-6F8DE8674992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944C-9C98-4015-9325-8B5D21248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latin typeface="+mn-lt"/>
              </a:rPr>
              <a:t>Галактики та їх види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036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err="1" smtClean="0">
                <a:solidFill>
                  <a:schemeClr val="bg1"/>
                </a:solidFill>
              </a:rPr>
              <a:t>Спіральні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рукави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Чумацького</a:t>
            </a:r>
            <a:r>
              <a:rPr lang="ru-RU" sz="3100" dirty="0" smtClean="0">
                <a:solidFill>
                  <a:schemeClr val="bg1"/>
                </a:solidFill>
              </a:rPr>
              <a:t> Шляху в </a:t>
            </a:r>
            <a:r>
              <a:rPr lang="ru-RU" sz="3100" dirty="0" err="1" smtClean="0">
                <a:solidFill>
                  <a:schemeClr val="bg1"/>
                </a:solidFill>
              </a:rPr>
              <a:t>значній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мірі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приховані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від</a:t>
            </a:r>
            <a:r>
              <a:rPr lang="ru-RU" sz="3100" dirty="0" smtClean="0">
                <a:solidFill>
                  <a:schemeClr val="bg1"/>
                </a:solidFill>
              </a:rPr>
              <a:t> нас </a:t>
            </a:r>
            <a:r>
              <a:rPr lang="ru-RU" sz="3100" dirty="0" err="1" smtClean="0">
                <a:solidFill>
                  <a:schemeClr val="bg1"/>
                </a:solidFill>
              </a:rPr>
              <a:t>поглинаючою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матерією</a:t>
            </a:r>
            <a:r>
              <a:rPr lang="ru-RU" sz="3100" dirty="0" smtClean="0">
                <a:solidFill>
                  <a:schemeClr val="bg1"/>
                </a:solidFill>
              </a:rPr>
              <a:t>. </a:t>
            </a:r>
            <a:r>
              <a:rPr lang="ru-RU" sz="3100" dirty="0" err="1" smtClean="0">
                <a:solidFill>
                  <a:schemeClr val="bg1"/>
                </a:solidFill>
              </a:rPr>
              <a:t>Докладний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їх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почалося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після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появи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радіотелескопів</a:t>
            </a:r>
            <a:r>
              <a:rPr lang="ru-RU" sz="3100" dirty="0" smtClean="0">
                <a:solidFill>
                  <a:schemeClr val="bg1"/>
                </a:solidFill>
              </a:rPr>
              <a:t>. Вони дозволили </a:t>
            </a:r>
            <a:r>
              <a:rPr lang="ru-RU" sz="3100" dirty="0" err="1" smtClean="0">
                <a:solidFill>
                  <a:schemeClr val="bg1"/>
                </a:solidFill>
              </a:rPr>
              <a:t>вивчати</a:t>
            </a:r>
            <a:r>
              <a:rPr lang="ru-RU" sz="3100" dirty="0" smtClean="0">
                <a:solidFill>
                  <a:schemeClr val="bg1"/>
                </a:solidFill>
              </a:rPr>
              <a:t> структуру Галактики за </a:t>
            </a:r>
            <a:r>
              <a:rPr lang="ru-RU" sz="3100" dirty="0" err="1" smtClean="0">
                <a:solidFill>
                  <a:schemeClr val="bg1"/>
                </a:solidFill>
              </a:rPr>
              <a:t>спостереженнями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радіовипромінювання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атомів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міжзоряного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водню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концентрується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уздовж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Довгих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спіралей</a:t>
            </a:r>
            <a:r>
              <a:rPr lang="ru-RU" sz="3100" dirty="0" smtClean="0">
                <a:solidFill>
                  <a:schemeClr val="bg1"/>
                </a:solidFill>
              </a:rPr>
              <a:t>. За </a:t>
            </a:r>
            <a:r>
              <a:rPr lang="ru-RU" sz="3100" dirty="0" err="1" smtClean="0">
                <a:solidFill>
                  <a:schemeClr val="bg1"/>
                </a:solidFill>
              </a:rPr>
              <a:t>сучасними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уявленнями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спіральні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Рукави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пов'язані</a:t>
            </a:r>
            <a:r>
              <a:rPr lang="ru-RU" sz="3100" dirty="0" smtClean="0">
                <a:solidFill>
                  <a:schemeClr val="bg1"/>
                </a:solidFill>
              </a:rPr>
              <a:t> з </a:t>
            </a:r>
            <a:r>
              <a:rPr lang="ru-RU" sz="3100" dirty="0" err="1" smtClean="0">
                <a:solidFill>
                  <a:schemeClr val="bg1"/>
                </a:solidFill>
              </a:rPr>
              <a:t>хвилями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стиснення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що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розповсюджуються</a:t>
            </a:r>
            <a:r>
              <a:rPr lang="ru-RU" sz="3100" dirty="0" smtClean="0">
                <a:solidFill>
                  <a:schemeClr val="bg1"/>
                </a:solidFill>
              </a:rPr>
              <a:t> по диску галактики. </a:t>
            </a:r>
            <a:r>
              <a:rPr lang="ru-RU" sz="3100" dirty="0" err="1" smtClean="0">
                <a:solidFill>
                  <a:schemeClr val="bg1"/>
                </a:solidFill>
              </a:rPr>
              <a:t>Проходячи</a:t>
            </a:r>
            <a:r>
              <a:rPr lang="ru-RU" sz="3100" dirty="0" smtClean="0">
                <a:solidFill>
                  <a:schemeClr val="bg1"/>
                </a:solidFill>
              </a:rPr>
              <a:t> через </a:t>
            </a:r>
            <a:r>
              <a:rPr lang="ru-RU" sz="3100" dirty="0" err="1" smtClean="0">
                <a:solidFill>
                  <a:schemeClr val="bg1"/>
                </a:solidFill>
              </a:rPr>
              <a:t>області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стиснення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речовина</a:t>
            </a:r>
            <a:r>
              <a:rPr lang="ru-RU" sz="3100" dirty="0" smtClean="0">
                <a:solidFill>
                  <a:schemeClr val="bg1"/>
                </a:solidFill>
              </a:rPr>
              <a:t> диска </a:t>
            </a:r>
            <a:r>
              <a:rPr lang="ru-RU" sz="3100" dirty="0" err="1" smtClean="0">
                <a:solidFill>
                  <a:schemeClr val="bg1"/>
                </a:solidFill>
              </a:rPr>
              <a:t>ущільнюється</a:t>
            </a:r>
            <a:r>
              <a:rPr lang="ru-RU" sz="3100" dirty="0" smtClean="0">
                <a:solidFill>
                  <a:schemeClr val="bg1"/>
                </a:solidFill>
              </a:rPr>
              <a:t>, а </a:t>
            </a:r>
            <a:r>
              <a:rPr lang="ru-RU" sz="3100" dirty="0" err="1" smtClean="0">
                <a:solidFill>
                  <a:schemeClr val="bg1"/>
                </a:solidFill>
              </a:rPr>
              <a:t>утворення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зірок</a:t>
            </a:r>
            <a:r>
              <a:rPr lang="ru-RU" sz="3100" dirty="0" smtClean="0">
                <a:solidFill>
                  <a:schemeClr val="bg1"/>
                </a:solidFill>
              </a:rPr>
              <a:t> з газу </a:t>
            </a:r>
            <a:r>
              <a:rPr lang="ru-RU" sz="3100" dirty="0" err="1" smtClean="0">
                <a:solidFill>
                  <a:schemeClr val="bg1"/>
                </a:solidFill>
              </a:rPr>
              <a:t>стає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інтенсивнішим</a:t>
            </a:r>
            <a:r>
              <a:rPr lang="ru-RU" sz="3100" dirty="0" smtClean="0">
                <a:solidFill>
                  <a:schemeClr val="bg1"/>
                </a:solidFill>
              </a:rPr>
              <a:t>. Причини </a:t>
            </a:r>
            <a:r>
              <a:rPr lang="ru-RU" sz="3100" dirty="0" err="1" smtClean="0">
                <a:solidFill>
                  <a:schemeClr val="bg1"/>
                </a:solidFill>
              </a:rPr>
              <a:t>виникнення</a:t>
            </a:r>
            <a:r>
              <a:rPr lang="ru-RU" sz="3100" dirty="0" smtClean="0">
                <a:solidFill>
                  <a:schemeClr val="bg1"/>
                </a:solidFill>
              </a:rPr>
              <a:t> в дисках </a:t>
            </a:r>
            <a:r>
              <a:rPr lang="ru-RU" sz="3100" dirty="0" err="1" smtClean="0">
                <a:solidFill>
                  <a:schemeClr val="bg1"/>
                </a:solidFill>
              </a:rPr>
              <a:t>спіральних</a:t>
            </a:r>
            <a:r>
              <a:rPr lang="ru-RU" sz="3100" dirty="0" smtClean="0">
                <a:solidFill>
                  <a:schemeClr val="bg1"/>
                </a:solidFill>
              </a:rPr>
              <a:t> галактик </a:t>
            </a:r>
            <a:r>
              <a:rPr lang="ru-RU" sz="3100" dirty="0" err="1" smtClean="0">
                <a:solidFill>
                  <a:schemeClr val="bg1"/>
                </a:solidFill>
              </a:rPr>
              <a:t>такої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своєрідної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хвильової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структури</a:t>
            </a:r>
            <a:r>
              <a:rPr lang="ru-RU" sz="3100" dirty="0" smtClean="0">
                <a:solidFill>
                  <a:schemeClr val="bg1"/>
                </a:solidFill>
              </a:rPr>
              <a:t> не </a:t>
            </a:r>
            <a:r>
              <a:rPr lang="ru-RU" sz="3100" dirty="0" err="1" smtClean="0">
                <a:solidFill>
                  <a:schemeClr val="bg1"/>
                </a:solidFill>
              </a:rPr>
              <a:t>цілком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ясні</a:t>
            </a:r>
            <a:r>
              <a:rPr lang="ru-RU" sz="3100" dirty="0" smtClean="0">
                <a:solidFill>
                  <a:schemeClr val="bg1"/>
                </a:solidFill>
              </a:rPr>
              <a:t>. Над </a:t>
            </a:r>
            <a:r>
              <a:rPr lang="ru-RU" sz="3100" dirty="0" err="1" smtClean="0">
                <a:solidFill>
                  <a:schemeClr val="bg1"/>
                </a:solidFill>
              </a:rPr>
              <a:t>цією</a:t>
            </a:r>
            <a:r>
              <a:rPr lang="ru-RU" sz="3100" dirty="0" smtClean="0">
                <a:solidFill>
                  <a:schemeClr val="bg1"/>
                </a:solidFill>
              </a:rPr>
              <a:t> проблемою </a:t>
            </a:r>
            <a:r>
              <a:rPr lang="ru-RU" sz="3100" dirty="0" err="1" smtClean="0">
                <a:solidFill>
                  <a:schemeClr val="bg1"/>
                </a:solidFill>
              </a:rPr>
              <a:t>працюють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багато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астрофізики</a:t>
            </a:r>
            <a:r>
              <a:rPr lang="ru-RU" sz="3100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48366"/>
            <a:ext cx="4032448" cy="30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bg1"/>
                </a:solidFill>
              </a:rPr>
              <a:t>Неправильна галактика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8229600" cy="3196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Є галактикою з </a:t>
            </a:r>
            <a:r>
              <a:rPr lang="ru-RU" sz="2400" dirty="0" err="1" smtClean="0">
                <a:solidFill>
                  <a:schemeClr val="bg1"/>
                </a:solidFill>
              </a:rPr>
              <a:t>неправильними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зовнішніми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обрисами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нерівномірним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розподілом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яскравості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Неправильні</a:t>
            </a:r>
            <a:r>
              <a:rPr lang="ru-RU" sz="2400" dirty="0" smtClean="0">
                <a:solidFill>
                  <a:schemeClr val="bg1"/>
                </a:solidFill>
              </a:rPr>
              <a:t> галактики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хаотичну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аморфну</a:t>
            </a:r>
            <a:r>
              <a:rPr lang="ru-RU" sz="2400" dirty="0" smtClean="0">
                <a:solidFill>
                  <a:schemeClr val="bg1"/>
                </a:solidFill>
              </a:rPr>
              <a:t> форму, в першу </a:t>
            </a:r>
            <a:r>
              <a:rPr lang="ru-RU" sz="2400" dirty="0" err="1" smtClean="0">
                <a:solidFill>
                  <a:schemeClr val="bg1"/>
                </a:solidFill>
              </a:rPr>
              <a:t>чергу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обумовлену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гравітаційною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взаємодією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.</a:t>
            </a:r>
            <a:r>
              <a:rPr lang="ru-RU" sz="2400" dirty="0" err="1" smtClean="0">
                <a:solidFill>
                  <a:schemeClr val="bg1"/>
                </a:solidFill>
              </a:rPr>
              <a:t>зоряного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матерії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собою,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іншими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оточуючими</a:t>
            </a:r>
            <a:r>
              <a:rPr lang="ru-RU" sz="2400" dirty="0" smtClean="0">
                <a:solidFill>
                  <a:schemeClr val="bg1"/>
                </a:solidFill>
              </a:rPr>
              <a:t> галактиками. </a:t>
            </a:r>
            <a:r>
              <a:rPr lang="ru-RU" sz="2400" dirty="0" err="1" smtClean="0">
                <a:solidFill>
                  <a:schemeClr val="bg1"/>
                </a:solidFill>
              </a:rPr>
              <a:t>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форми</a:t>
            </a:r>
            <a:r>
              <a:rPr lang="ru-RU" sz="2400" dirty="0" smtClean="0">
                <a:solidFill>
                  <a:schemeClr val="bg1"/>
                </a:solidFill>
              </a:rPr>
              <a:t> не належать </a:t>
            </a:r>
            <a:r>
              <a:rPr lang="ru-RU" sz="2400" dirty="0" err="1" smtClean="0">
                <a:solidFill>
                  <a:schemeClr val="bg1"/>
                </a:solidFill>
              </a:rPr>
              <a:t>жодному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класу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класифікації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Габбла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95607"/>
            <a:ext cx="3810000" cy="393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5607"/>
            <a:ext cx="4974976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Закон </a:t>
            </a:r>
            <a:r>
              <a:rPr lang="ru-RU" sz="7200" dirty="0" err="1" smtClean="0">
                <a:solidFill>
                  <a:schemeClr val="bg1"/>
                </a:solidFill>
              </a:rPr>
              <a:t>Габбла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03780"/>
            <a:ext cx="5261304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55679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Закон </a:t>
            </a:r>
            <a:r>
              <a:rPr lang="ru-RU" sz="2400" dirty="0" err="1" smtClean="0">
                <a:solidFill>
                  <a:schemeClr val="bg1"/>
                </a:solidFill>
              </a:rPr>
              <a:t>Габбла</a:t>
            </a:r>
            <a:r>
              <a:rPr lang="ru-RU" sz="2400" dirty="0" smtClean="0">
                <a:solidFill>
                  <a:schemeClr val="bg1"/>
                </a:solidFill>
              </a:rPr>
              <a:t> - закон </a:t>
            </a:r>
            <a:r>
              <a:rPr lang="ru-RU" sz="2400" dirty="0" err="1" smtClean="0">
                <a:solidFill>
                  <a:schemeClr val="bg1"/>
                </a:solidFill>
              </a:rPr>
              <a:t>астрономії</a:t>
            </a:r>
            <a:r>
              <a:rPr lang="ru-RU" sz="2400" dirty="0" smtClean="0">
                <a:solidFill>
                  <a:schemeClr val="bg1"/>
                </a:solidFill>
              </a:rPr>
              <a:t>, за </a:t>
            </a:r>
            <a:r>
              <a:rPr lang="ru-RU" sz="2400" dirty="0" err="1" smtClean="0">
                <a:solidFill>
                  <a:schemeClr val="bg1"/>
                </a:solidFill>
              </a:rPr>
              <a:t>яким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швидкість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взаємного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віддалення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розбігання</a:t>
            </a:r>
            <a:r>
              <a:rPr lang="ru-RU" sz="2400" dirty="0" smtClean="0">
                <a:solidFill>
                  <a:schemeClr val="bg1"/>
                </a:solidFill>
              </a:rPr>
              <a:t>) галактик </a:t>
            </a:r>
            <a:r>
              <a:rPr lang="ru-RU" sz="2400" dirty="0" err="1" smtClean="0">
                <a:solidFill>
                  <a:schemeClr val="bg1"/>
                </a:solidFill>
              </a:rPr>
              <a:t>пропорційна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відстані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ними. </a:t>
            </a:r>
            <a:r>
              <a:rPr lang="ru-RU" sz="2400" dirty="0" err="1" smtClean="0">
                <a:solidFill>
                  <a:schemeClr val="bg1"/>
                </a:solidFill>
              </a:rPr>
              <a:t>Відкритий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американським</a:t>
            </a:r>
            <a:r>
              <a:rPr lang="ru-RU" sz="2400" dirty="0" smtClean="0">
                <a:solidFill>
                  <a:schemeClr val="bg1"/>
                </a:solidFill>
              </a:rPr>
              <a:t> астрономом </a:t>
            </a:r>
            <a:r>
              <a:rPr lang="ru-RU" sz="2400" dirty="0" err="1" smtClean="0">
                <a:solidFill>
                  <a:schemeClr val="bg1"/>
                </a:solidFill>
              </a:rPr>
              <a:t>Едвіном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Габблом</a:t>
            </a:r>
            <a:r>
              <a:rPr lang="ru-RU" sz="2400" dirty="0" smtClean="0">
                <a:solidFill>
                  <a:schemeClr val="bg1"/>
                </a:solidFill>
              </a:rPr>
              <a:t> 1929 року.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6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bg1"/>
                </a:solidFill>
              </a:rPr>
              <a:t>Фізичні</a:t>
            </a:r>
            <a:r>
              <a:rPr lang="ru-RU" sz="4800" dirty="0" smtClean="0">
                <a:solidFill>
                  <a:schemeClr val="bg1"/>
                </a:solidFill>
              </a:rPr>
              <a:t> характеристики галактик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3610744" cy="2620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chemeClr val="bg1"/>
                </a:solidFill>
              </a:rPr>
              <a:t>Розмір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err="1" smtClean="0">
                <a:solidFill>
                  <a:schemeClr val="bg1"/>
                </a:solidFill>
              </a:rPr>
              <a:t>Маса</a:t>
            </a:r>
            <a:endParaRPr lang="ru-RU" sz="4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Спектр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49942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19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08" y="476672"/>
            <a:ext cx="9071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Галактики,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</a:t>
            </a:r>
            <a:r>
              <a:rPr lang="ru-RU" sz="2000" dirty="0" err="1" smtClean="0">
                <a:solidFill>
                  <a:schemeClr val="bg1"/>
                </a:solidFill>
              </a:rPr>
              <a:t>джерелами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радіовипромінювання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називаються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радіогалактиками</a:t>
            </a:r>
            <a:r>
              <a:rPr lang="ru-RU" sz="2000" dirty="0" smtClean="0">
                <a:solidFill>
                  <a:schemeClr val="bg1"/>
                </a:solidFill>
              </a:rPr>
              <a:t>. В них </a:t>
            </a:r>
            <a:r>
              <a:rPr lang="ru-RU" sz="2000" dirty="0" err="1" smtClean="0">
                <a:solidFill>
                  <a:schemeClr val="bg1"/>
                </a:solidFill>
              </a:rPr>
              <a:t>відбуваються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бурхливі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процеси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супроводяться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err="1" smtClean="0">
                <a:solidFill>
                  <a:schemeClr val="bg1"/>
                </a:solidFill>
              </a:rPr>
              <a:t>викидами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речовини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Сучасні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телескопи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змогу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спостерігати</a:t>
            </a:r>
            <a:r>
              <a:rPr lang="ru-RU" sz="2000" dirty="0" smtClean="0">
                <a:solidFill>
                  <a:schemeClr val="bg1"/>
                </a:solidFill>
              </a:rPr>
              <a:t> Галактики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</a:rPr>
              <a:t>відстані</a:t>
            </a:r>
            <a:r>
              <a:rPr lang="ru-RU" sz="2000" dirty="0" smtClean="0">
                <a:solidFill>
                  <a:schemeClr val="bg1"/>
                </a:solidFill>
              </a:rPr>
              <a:t> до 3-4 млрд. </a:t>
            </a:r>
            <a:r>
              <a:rPr lang="ru-RU" sz="20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. На </a:t>
            </a:r>
            <a:r>
              <a:rPr lang="ru-RU" sz="2000" dirty="0" err="1" smtClean="0">
                <a:solidFill>
                  <a:schemeClr val="bg1"/>
                </a:solidFill>
              </a:rPr>
              <a:t>більших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віддалях</a:t>
            </a:r>
            <a:r>
              <a:rPr lang="ru-RU" sz="2000" dirty="0" smtClean="0">
                <a:solidFill>
                  <a:schemeClr val="bg1"/>
                </a:solidFill>
              </a:rPr>
              <a:t> (до 12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млрд. </a:t>
            </a:r>
            <a:r>
              <a:rPr lang="ru-RU" sz="20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зореподібні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радіоджерела</a:t>
            </a:r>
            <a:r>
              <a:rPr lang="ru-RU" sz="2000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Потужністю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 вони </a:t>
            </a:r>
            <a:r>
              <a:rPr lang="ru-RU" sz="2000" dirty="0" err="1" smtClean="0">
                <a:solidFill>
                  <a:schemeClr val="bg1"/>
                </a:solidFill>
              </a:rPr>
              <a:t>перевершують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найбільші</a:t>
            </a:r>
            <a:r>
              <a:rPr lang="ru-RU" sz="2000" dirty="0" smtClean="0">
                <a:solidFill>
                  <a:schemeClr val="bg1"/>
                </a:solidFill>
              </a:rPr>
              <a:t> за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розміром</a:t>
            </a:r>
            <a:r>
              <a:rPr lang="ru-RU" sz="2000" dirty="0" smtClean="0">
                <a:solidFill>
                  <a:schemeClr val="bg1"/>
                </a:solidFill>
              </a:rPr>
              <a:t> Галактики. За </a:t>
            </a:r>
            <a:r>
              <a:rPr lang="ru-RU" sz="2000" dirty="0" err="1" smtClean="0">
                <a:solidFill>
                  <a:schemeClr val="bg1"/>
                </a:solidFill>
              </a:rPr>
              <a:t>хімічним</a:t>
            </a:r>
            <a:r>
              <a:rPr lang="ru-RU" sz="2000" dirty="0" smtClean="0">
                <a:solidFill>
                  <a:schemeClr val="bg1"/>
                </a:solidFill>
              </a:rPr>
              <a:t> складом </a:t>
            </a:r>
            <a:r>
              <a:rPr lang="ru-RU" sz="2000" dirty="0" err="1" smtClean="0">
                <a:solidFill>
                  <a:schemeClr val="bg1"/>
                </a:solidFill>
              </a:rPr>
              <a:t>квазари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близькі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газових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туманностей. В них </a:t>
            </a:r>
            <a:r>
              <a:rPr lang="ru-RU" sz="2000" dirty="0" err="1" smtClean="0">
                <a:solidFill>
                  <a:schemeClr val="bg1"/>
                </a:solidFill>
              </a:rPr>
              <a:t>значний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надлишок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ультрафіолетового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інфрачервоного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випромінювання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порівняно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звичайними</a:t>
            </a:r>
            <a:r>
              <a:rPr lang="ru-RU" sz="2000" dirty="0" smtClean="0">
                <a:solidFill>
                  <a:schemeClr val="bg1"/>
                </a:solidFill>
              </a:rPr>
              <a:t> зорями.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44" y="3933056"/>
            <a:ext cx="3714704" cy="22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Галактика –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велика </a:t>
            </a:r>
            <a:r>
              <a:rPr lang="ru-RU" dirty="0" err="1" smtClean="0">
                <a:solidFill>
                  <a:schemeClr val="bg1"/>
                </a:solidFill>
              </a:rPr>
              <a:t>зоряна</a:t>
            </a:r>
            <a:r>
              <a:rPr lang="ru-RU" dirty="0" smtClean="0">
                <a:solidFill>
                  <a:schemeClr val="bg1"/>
                </a:solidFill>
              </a:rPr>
              <a:t> система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зоряних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скупчень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пиловіх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газовіх</a:t>
            </a:r>
            <a:r>
              <a:rPr lang="ru-RU" dirty="0" smtClean="0">
                <a:solidFill>
                  <a:schemeClr val="bg1"/>
                </a:solidFill>
              </a:rPr>
              <a:t> туманностей, </a:t>
            </a:r>
            <a:r>
              <a:rPr lang="ru-RU" dirty="0" err="1" smtClean="0">
                <a:solidFill>
                  <a:schemeClr val="bg1"/>
                </a:solidFill>
              </a:rPr>
              <a:t>розсіяного</a:t>
            </a:r>
            <a:r>
              <a:rPr lang="ru-RU" dirty="0" smtClean="0">
                <a:solidFill>
                  <a:schemeClr val="bg1"/>
                </a:solidFill>
              </a:rPr>
              <a:t> газу і пилу.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530824" cy="32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2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789040"/>
            <a:ext cx="7128792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Галактика </a:t>
            </a:r>
            <a:r>
              <a:rPr lang="ru-RU" sz="2800" dirty="0" err="1" smtClean="0">
                <a:solidFill>
                  <a:schemeClr val="bg1"/>
                </a:solidFill>
              </a:rPr>
              <a:t>має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досить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складну</a:t>
            </a:r>
            <a:r>
              <a:rPr lang="ru-RU" sz="2800" dirty="0" smtClean="0">
                <a:solidFill>
                  <a:schemeClr val="bg1"/>
                </a:solidFill>
              </a:rPr>
              <a:t> структуру. </a:t>
            </a:r>
            <a:r>
              <a:rPr lang="ru-RU" sz="2800" dirty="0" err="1" smtClean="0">
                <a:solidFill>
                  <a:schemeClr val="bg1"/>
                </a:solidFill>
              </a:rPr>
              <a:t>Істотна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зірок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Галактиці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гігантському</a:t>
            </a:r>
            <a:r>
              <a:rPr lang="ru-RU" sz="2800" dirty="0" smtClean="0">
                <a:solidFill>
                  <a:schemeClr val="bg1"/>
                </a:solidFill>
              </a:rPr>
              <a:t> диску </a:t>
            </a:r>
            <a:r>
              <a:rPr lang="ru-RU" sz="2800" dirty="0" err="1" smtClean="0">
                <a:solidFill>
                  <a:schemeClr val="bg1"/>
                </a:solidFill>
              </a:rPr>
              <a:t>діаметром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2800" dirty="0" smtClean="0">
                <a:solidFill>
                  <a:schemeClr val="bg1"/>
                </a:solidFill>
              </a:rPr>
              <a:t> 100 тис. і </a:t>
            </a:r>
            <a:r>
              <a:rPr lang="ru-RU" sz="2800" dirty="0" err="1" smtClean="0">
                <a:solidFill>
                  <a:schemeClr val="bg1"/>
                </a:solidFill>
              </a:rPr>
              <a:t>завтовшки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близько</a:t>
            </a:r>
            <a:r>
              <a:rPr lang="ru-RU" sz="2800" dirty="0" smtClean="0">
                <a:solidFill>
                  <a:schemeClr val="bg1"/>
                </a:solidFill>
              </a:rPr>
              <a:t> 1500 </a:t>
            </a:r>
            <a:r>
              <a:rPr lang="ru-RU" sz="2800" dirty="0" err="1" smtClean="0">
                <a:solidFill>
                  <a:schemeClr val="bg1"/>
                </a:solidFill>
              </a:rPr>
              <a:t>світлових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років</a:t>
            </a:r>
            <a:r>
              <a:rPr lang="ru-RU" sz="2800" dirty="0" smtClean="0">
                <a:solidFill>
                  <a:schemeClr val="bg1"/>
                </a:solidFill>
              </a:rPr>
              <a:t>. В </a:t>
            </a:r>
            <a:r>
              <a:rPr lang="ru-RU" sz="2800" dirty="0" err="1" smtClean="0">
                <a:solidFill>
                  <a:schemeClr val="bg1"/>
                </a:solidFill>
              </a:rPr>
              <a:t>цьому</a:t>
            </a:r>
            <a:r>
              <a:rPr lang="ru-RU" sz="2800" dirty="0" smtClean="0">
                <a:solidFill>
                  <a:schemeClr val="bg1"/>
                </a:solidFill>
              </a:rPr>
              <a:t> диску </a:t>
            </a:r>
            <a:r>
              <a:rPr lang="ru-RU" sz="2800" dirty="0" err="1" smtClean="0">
                <a:solidFill>
                  <a:schemeClr val="bg1"/>
                </a:solidFill>
              </a:rPr>
              <a:t>налічується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більше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сотні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мільярдів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зірок</a:t>
            </a:r>
            <a:r>
              <a:rPr lang="ru-RU" sz="2800" dirty="0" smtClean="0">
                <a:solidFill>
                  <a:schemeClr val="bg1"/>
                </a:solidFill>
              </a:rPr>
              <a:t> самих </a:t>
            </a:r>
            <a:r>
              <a:rPr lang="ru-RU" sz="2800" dirty="0" err="1" smtClean="0">
                <a:solidFill>
                  <a:schemeClr val="bg1"/>
                </a:solidFill>
              </a:rPr>
              <a:t>різних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видів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24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До </a:t>
            </a:r>
            <a:r>
              <a:rPr lang="ru-RU" sz="2800" dirty="0" err="1" smtClean="0">
                <a:solidFill>
                  <a:schemeClr val="bg1"/>
                </a:solidFill>
              </a:rPr>
              <a:t>нашої</a:t>
            </a:r>
            <a:r>
              <a:rPr lang="ru-RU" sz="2800" dirty="0" smtClean="0">
                <a:solidFill>
                  <a:schemeClr val="bg1"/>
                </a:solidFill>
              </a:rPr>
              <a:t> Галактики </a:t>
            </a:r>
            <a:r>
              <a:rPr lang="ru-RU" sz="2800" dirty="0" err="1" smtClean="0">
                <a:solidFill>
                  <a:schemeClr val="bg1"/>
                </a:solidFill>
              </a:rPr>
              <a:t>входять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Сонце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сонячна</a:t>
            </a:r>
            <a:r>
              <a:rPr lang="ru-RU" sz="2800" dirty="0" smtClean="0">
                <a:solidFill>
                  <a:schemeClr val="bg1"/>
                </a:solidFill>
              </a:rPr>
              <a:t> система (</a:t>
            </a:r>
            <a:r>
              <a:rPr lang="ru-RU" sz="2800" dirty="0" err="1" smtClean="0">
                <a:solidFill>
                  <a:schemeClr val="bg1"/>
                </a:solidFill>
              </a:rPr>
              <a:t>планети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8008" y="11408"/>
            <a:ext cx="8229600" cy="3412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Число </a:t>
            </a:r>
            <a:r>
              <a:rPr lang="ru-RU" sz="2400" dirty="0" err="1" smtClean="0">
                <a:solidFill>
                  <a:schemeClr val="bg1"/>
                </a:solidFill>
              </a:rPr>
              <a:t>зірок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Галактиці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трильйона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Найчисленніші</a:t>
            </a:r>
            <a:r>
              <a:rPr lang="ru-RU" sz="2400" dirty="0" smtClean="0">
                <a:solidFill>
                  <a:schemeClr val="bg1"/>
                </a:solidFill>
              </a:rPr>
              <a:t> з них – карлики з </a:t>
            </a:r>
            <a:r>
              <a:rPr lang="ru-RU" sz="2400" dirty="0" err="1" smtClean="0">
                <a:solidFill>
                  <a:schemeClr val="bg1"/>
                </a:solidFill>
              </a:rPr>
              <a:t>масами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приблизно</a:t>
            </a:r>
            <a:r>
              <a:rPr lang="ru-RU" sz="2400" dirty="0" smtClean="0">
                <a:solidFill>
                  <a:schemeClr val="bg1"/>
                </a:solidFill>
              </a:rPr>
              <a:t> в 10 </a:t>
            </a:r>
            <a:r>
              <a:rPr lang="ru-RU" sz="2400" dirty="0" err="1" smtClean="0">
                <a:solidFill>
                  <a:schemeClr val="bg1"/>
                </a:solidFill>
              </a:rPr>
              <a:t>разів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меншими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маси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Сонця</a:t>
            </a:r>
            <a:r>
              <a:rPr lang="ru-RU" sz="2400" dirty="0" smtClean="0">
                <a:solidFill>
                  <a:schemeClr val="bg1"/>
                </a:solidFill>
              </a:rPr>
              <a:t>. До складу Галактики </a:t>
            </a:r>
            <a:r>
              <a:rPr lang="ru-RU" sz="2400" dirty="0" err="1" smtClean="0">
                <a:solidFill>
                  <a:schemeClr val="bg1"/>
                </a:solidFill>
              </a:rPr>
              <a:t>входять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подвійні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кратні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зірки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групи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зірок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зв'язаних</a:t>
            </a:r>
            <a:r>
              <a:rPr lang="ru-RU" sz="2400" dirty="0" smtClean="0">
                <a:solidFill>
                  <a:schemeClr val="bg1"/>
                </a:solidFill>
              </a:rPr>
              <a:t> силами </a:t>
            </a:r>
            <a:r>
              <a:rPr lang="ru-RU" sz="2400" dirty="0" err="1" smtClean="0">
                <a:solidFill>
                  <a:schemeClr val="bg1"/>
                </a:solidFill>
              </a:rPr>
              <a:t>тяжіння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рухаються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просторі</a:t>
            </a:r>
            <a:r>
              <a:rPr lang="ru-RU" sz="2400" dirty="0" smtClean="0">
                <a:solidFill>
                  <a:schemeClr val="bg1"/>
                </a:solidFill>
              </a:rPr>
              <a:t> як </a:t>
            </a:r>
            <a:r>
              <a:rPr lang="ru-RU" sz="2400" dirty="0" err="1" smtClean="0">
                <a:solidFill>
                  <a:schemeClr val="bg1"/>
                </a:solidFill>
              </a:rPr>
              <a:t>єдине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ціле</a:t>
            </a:r>
            <a:r>
              <a:rPr lang="ru-RU" sz="2400" dirty="0" smtClean="0">
                <a:solidFill>
                  <a:schemeClr val="bg1"/>
                </a:solidFill>
              </a:rPr>
              <a:t>, - </a:t>
            </a:r>
            <a:r>
              <a:rPr lang="ru-RU" sz="2400" dirty="0" err="1" smtClean="0">
                <a:solidFill>
                  <a:schemeClr val="bg1"/>
                </a:solidFill>
              </a:rPr>
              <a:t>зоряні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Існують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розсіяні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зоряні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Плеяди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сузір'ї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Тельця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Такі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правильної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форми</a:t>
            </a:r>
            <a:r>
              <a:rPr lang="ru-RU" sz="2400" dirty="0" smtClean="0">
                <a:solidFill>
                  <a:schemeClr val="bg1"/>
                </a:solidFill>
              </a:rPr>
              <a:t>; в </a:t>
            </a:r>
            <a:r>
              <a:rPr lang="ru-RU" sz="2400" dirty="0" err="1" smtClean="0">
                <a:solidFill>
                  <a:schemeClr val="bg1"/>
                </a:solidFill>
              </a:rPr>
              <a:t>даний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відома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тисячі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25718"/>
            <a:ext cx="6660232" cy="37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Галактики </a:t>
            </a:r>
            <a:r>
              <a:rPr lang="ru-RU" dirty="0" err="1" smtClean="0">
                <a:solidFill>
                  <a:schemeClr val="bg1"/>
                </a:solidFill>
              </a:rPr>
              <a:t>поділяють</a:t>
            </a:r>
            <a:r>
              <a:rPr lang="ru-RU" dirty="0" smtClean="0">
                <a:solidFill>
                  <a:schemeClr val="bg1"/>
                </a:solidFill>
              </a:rPr>
              <a:t> на: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еліптичні</a:t>
            </a:r>
            <a:r>
              <a:rPr lang="ru-RU" dirty="0" smtClean="0">
                <a:solidFill>
                  <a:schemeClr val="bg1"/>
                </a:solidFill>
              </a:rPr>
              <a:t> галактики;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спіральні</a:t>
            </a:r>
            <a:r>
              <a:rPr lang="ru-RU" dirty="0" smtClean="0">
                <a:solidFill>
                  <a:schemeClr val="bg1"/>
                </a:solidFill>
              </a:rPr>
              <a:t> галактики;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галактики з </a:t>
            </a:r>
            <a:r>
              <a:rPr lang="ru-RU" dirty="0" err="1" smtClean="0">
                <a:solidFill>
                  <a:schemeClr val="bg1"/>
                </a:solidFill>
              </a:rPr>
              <a:t>перемичкою</a:t>
            </a:r>
            <a:r>
              <a:rPr lang="ru-RU" dirty="0" smtClean="0">
                <a:solidFill>
                  <a:schemeClr val="bg1"/>
                </a:solidFill>
              </a:rPr>
              <a:t> (баром);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неправильні</a:t>
            </a:r>
            <a:r>
              <a:rPr lang="ru-RU" dirty="0" smtClean="0">
                <a:solidFill>
                  <a:schemeClr val="bg1"/>
                </a:solidFill>
              </a:rPr>
              <a:t> галактики.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2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Еліптичні</a:t>
            </a:r>
            <a:r>
              <a:rPr lang="ru-RU" dirty="0" smtClean="0">
                <a:solidFill>
                  <a:schemeClr val="bg1"/>
                </a:solidFill>
              </a:rPr>
              <a:t> галактики — галактики, </a:t>
            </a:r>
            <a:r>
              <a:rPr lang="ru-RU" dirty="0" err="1" smtClean="0">
                <a:solidFill>
                  <a:schemeClr val="bg1"/>
                </a:solidFill>
              </a:rPr>
              <a:t>контури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більш-менш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еліпсоподібну</a:t>
            </a:r>
            <a:r>
              <a:rPr lang="ru-RU" dirty="0" smtClean="0">
                <a:solidFill>
                  <a:schemeClr val="bg1"/>
                </a:solidFill>
              </a:rPr>
              <a:t> форму.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яскравість</a:t>
            </a:r>
            <a:r>
              <a:rPr lang="ru-RU" dirty="0" smtClean="0">
                <a:solidFill>
                  <a:schemeClr val="bg1"/>
                </a:solidFill>
              </a:rPr>
              <a:t> плавно </a:t>
            </a:r>
            <a:r>
              <a:rPr lang="ru-RU" dirty="0" err="1" smtClean="0">
                <a:solidFill>
                  <a:schemeClr val="bg1"/>
                </a:solidFill>
              </a:rPr>
              <a:t>зменшується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центра до </a:t>
            </a:r>
            <a:r>
              <a:rPr lang="ru-RU" dirty="0" err="1" smtClean="0">
                <a:solidFill>
                  <a:schemeClr val="bg1"/>
                </a:solidFill>
              </a:rPr>
              <a:t>периферії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Еліптичні</a:t>
            </a:r>
            <a:r>
              <a:rPr lang="ru-RU" dirty="0" smtClean="0">
                <a:solidFill>
                  <a:schemeClr val="bg1"/>
                </a:solidFill>
              </a:rPr>
              <a:t> галактики </a:t>
            </a:r>
            <a:r>
              <a:rPr lang="ru-RU" dirty="0" err="1" smtClean="0">
                <a:solidFill>
                  <a:schemeClr val="bg1"/>
                </a:solidFill>
              </a:rPr>
              <a:t>позначають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літерою</a:t>
            </a:r>
            <a:r>
              <a:rPr lang="ru-RU" dirty="0" smtClean="0">
                <a:solidFill>
                  <a:schemeClr val="bg1"/>
                </a:solidFill>
              </a:rPr>
              <a:t> E.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3168352" cy="39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3024" y="6165304"/>
            <a:ext cx="407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карликова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еліптична</a:t>
            </a:r>
            <a:r>
              <a:rPr lang="ru-RU" dirty="0" smtClean="0">
                <a:solidFill>
                  <a:schemeClr val="bg1"/>
                </a:solidFill>
              </a:rPr>
              <a:t> галактика М32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0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316835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Спіральні</a:t>
            </a:r>
            <a:r>
              <a:rPr lang="ru-RU" sz="2400" dirty="0" smtClean="0">
                <a:solidFill>
                  <a:schemeClr val="bg1"/>
                </a:solidFill>
              </a:rPr>
              <a:t> галактики —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величезні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скупчення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мільйонів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зірок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зосереджено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плоскій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формі</a:t>
            </a:r>
            <a:r>
              <a:rPr lang="ru-RU" sz="2400" dirty="0" smtClean="0">
                <a:solidFill>
                  <a:schemeClr val="bg1"/>
                </a:solidFill>
              </a:rPr>
              <a:t> диска, з </a:t>
            </a:r>
            <a:r>
              <a:rPr lang="ru-RU" sz="2400" dirty="0" err="1" smtClean="0">
                <a:solidFill>
                  <a:schemeClr val="bg1"/>
                </a:solidFill>
              </a:rPr>
              <a:t>яскравою</a:t>
            </a:r>
            <a:r>
              <a:rPr lang="ru-RU" sz="2400" dirty="0" smtClean="0">
                <a:solidFill>
                  <a:schemeClr val="bg1"/>
                </a:solidFill>
              </a:rPr>
              <a:t> сферичною </a:t>
            </a:r>
            <a:r>
              <a:rPr lang="ru-RU" sz="2400" dirty="0" err="1" smtClean="0">
                <a:solidFill>
                  <a:schemeClr val="bg1"/>
                </a:solidFill>
              </a:rPr>
              <a:t>опуклістю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центрі</a:t>
            </a:r>
            <a:r>
              <a:rPr lang="ru-RU" sz="2400" dirty="0" smtClean="0">
                <a:solidFill>
                  <a:schemeClr val="bg1"/>
                </a:solidFill>
              </a:rPr>
              <a:t>. У </a:t>
            </a:r>
            <a:r>
              <a:rPr lang="ru-RU" sz="2400" dirty="0" err="1" smtClean="0">
                <a:solidFill>
                  <a:schemeClr val="bg1"/>
                </a:solidFill>
              </a:rPr>
              <a:t>цьому</a:t>
            </a:r>
            <a:r>
              <a:rPr lang="ru-RU" sz="2400" dirty="0" smtClean="0">
                <a:solidFill>
                  <a:schemeClr val="bg1"/>
                </a:solidFill>
              </a:rPr>
              <a:t> диску </a:t>
            </a:r>
            <a:r>
              <a:rPr lang="ru-RU" sz="2400" dirty="0" err="1" smtClean="0">
                <a:solidFill>
                  <a:schemeClr val="bg1"/>
                </a:solidFill>
              </a:rPr>
              <a:t>спостерігаються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яскраво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виражені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рукави</a:t>
            </a:r>
            <a:r>
              <a:rPr lang="ru-RU" sz="2400" dirty="0" smtClean="0">
                <a:solidFill>
                  <a:schemeClr val="bg1"/>
                </a:solidFill>
              </a:rPr>
              <a:t>, де </a:t>
            </a:r>
            <a:r>
              <a:rPr lang="ru-RU" sz="2400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молодші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яскравіші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зірки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рукави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виходять</a:t>
            </a:r>
            <a:r>
              <a:rPr lang="ru-RU" sz="2400" dirty="0" smtClean="0">
                <a:solidFill>
                  <a:schemeClr val="bg1"/>
                </a:solidFill>
              </a:rPr>
              <a:t> з центру, </a:t>
            </a:r>
            <a:r>
              <a:rPr lang="ru-RU" sz="2400" dirty="0" err="1" smtClean="0">
                <a:solidFill>
                  <a:schemeClr val="bg1"/>
                </a:solidFill>
              </a:rPr>
              <a:t>утворюючи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загальний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візерунок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вигляді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спіралі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звідки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подібні</a:t>
            </a:r>
            <a:r>
              <a:rPr lang="ru-RU" sz="2400" dirty="0" smtClean="0">
                <a:solidFill>
                  <a:schemeClr val="bg1"/>
                </a:solidFill>
              </a:rPr>
              <a:t> галактики і </a:t>
            </a:r>
            <a:r>
              <a:rPr lang="ru-RU" sz="2400" dirty="0" err="1" smtClean="0">
                <a:solidFill>
                  <a:schemeClr val="bg1"/>
                </a:solidFill>
              </a:rPr>
              <a:t>отримали</a:t>
            </a:r>
            <a:r>
              <a:rPr lang="ru-RU" sz="2400" dirty="0" smtClean="0">
                <a:solidFill>
                  <a:schemeClr val="bg1"/>
                </a:solidFill>
              </a:rPr>
              <a:t> свою </a:t>
            </a:r>
            <a:r>
              <a:rPr lang="ru-RU" sz="2400" dirty="0" err="1" smtClean="0">
                <a:solidFill>
                  <a:schemeClr val="bg1"/>
                </a:solidFill>
              </a:rPr>
              <a:t>назву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550505"/>
            <a:ext cx="4139952" cy="330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36304"/>
            <a:ext cx="4534232" cy="34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Спіральні</a:t>
            </a:r>
            <a:r>
              <a:rPr lang="ru-RU" dirty="0" smtClean="0">
                <a:solidFill>
                  <a:schemeClr val="bg1"/>
                </a:solidFill>
              </a:rPr>
              <a:t> галактики з </a:t>
            </a:r>
            <a:r>
              <a:rPr lang="ru-RU" dirty="0" err="1" smtClean="0">
                <a:solidFill>
                  <a:schemeClr val="bg1"/>
                </a:solidFill>
              </a:rPr>
              <a:t>перемичкою</a:t>
            </a:r>
            <a:r>
              <a:rPr lang="ru-RU" dirty="0" smtClean="0">
                <a:solidFill>
                  <a:schemeClr val="bg1"/>
                </a:solidFill>
              </a:rPr>
              <a:t> (баром)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Спіральні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гілки</a:t>
            </a:r>
            <a:r>
              <a:rPr lang="ru-RU" sz="2800" dirty="0" smtClean="0">
                <a:solidFill>
                  <a:schemeClr val="bg1"/>
                </a:solidFill>
              </a:rPr>
              <a:t> в таких галактиках </a:t>
            </a:r>
            <a:r>
              <a:rPr lang="ru-RU" sz="2800" dirty="0" err="1" smtClean="0">
                <a:solidFill>
                  <a:schemeClr val="bg1"/>
                </a:solidFill>
              </a:rPr>
              <a:t>починаються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кінцях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перемичок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тоді</a:t>
            </a:r>
            <a:r>
              <a:rPr lang="ru-RU" sz="2800" dirty="0" smtClean="0">
                <a:solidFill>
                  <a:schemeClr val="bg1"/>
                </a:solidFill>
              </a:rPr>
              <a:t> як у </a:t>
            </a:r>
            <a:r>
              <a:rPr lang="ru-RU" sz="2800" dirty="0" err="1" smtClean="0">
                <a:solidFill>
                  <a:schemeClr val="bg1"/>
                </a:solidFill>
              </a:rPr>
              <a:t>звичайних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спіральних</a:t>
            </a:r>
            <a:r>
              <a:rPr lang="ru-RU" sz="2800" dirty="0" smtClean="0">
                <a:solidFill>
                  <a:schemeClr val="bg1"/>
                </a:solidFill>
              </a:rPr>
              <a:t> галактиках вони </a:t>
            </a:r>
            <a:r>
              <a:rPr lang="ru-RU" sz="2800" dirty="0" err="1" smtClean="0">
                <a:solidFill>
                  <a:schemeClr val="bg1"/>
                </a:solidFill>
              </a:rPr>
              <a:t>виходять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безпосередньо</a:t>
            </a:r>
            <a:r>
              <a:rPr lang="ru-RU" sz="2800" dirty="0" smtClean="0">
                <a:solidFill>
                  <a:schemeClr val="bg1"/>
                </a:solidFill>
              </a:rPr>
              <a:t> з ядра.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2"/>
            <a:ext cx="70202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Галактика </a:t>
            </a:r>
            <a:r>
              <a:rPr lang="ru-RU" sz="2400" dirty="0" err="1" smtClean="0">
                <a:solidFill>
                  <a:schemeClr val="bg1"/>
                </a:solidFill>
              </a:rPr>
              <a:t>Молочний</a:t>
            </a:r>
            <a:r>
              <a:rPr lang="ru-RU" sz="2400" dirty="0" smtClean="0">
                <a:solidFill>
                  <a:schemeClr val="bg1"/>
                </a:solidFill>
              </a:rPr>
              <a:t> Шлях, яка є </a:t>
            </a:r>
            <a:r>
              <a:rPr lang="ru-RU" sz="2400" dirty="0" err="1" smtClean="0">
                <a:solidFill>
                  <a:schemeClr val="bg1"/>
                </a:solidFill>
              </a:rPr>
              <a:t>домівкою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всіх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нашого</a:t>
            </a:r>
            <a:r>
              <a:rPr lang="ru-RU" sz="2400" dirty="0" smtClean="0">
                <a:solidFill>
                  <a:schemeClr val="bg1"/>
                </a:solidFill>
              </a:rPr>
              <a:t> неба, є </a:t>
            </a:r>
            <a:r>
              <a:rPr lang="ru-RU" sz="2400" dirty="0" err="1" smtClean="0">
                <a:solidFill>
                  <a:schemeClr val="bg1"/>
                </a:solidFill>
              </a:rPr>
              <a:t>спіральною</a:t>
            </a:r>
            <a:r>
              <a:rPr lang="ru-RU" sz="2400" dirty="0" smtClean="0">
                <a:solidFill>
                  <a:schemeClr val="bg1"/>
                </a:solidFill>
              </a:rPr>
              <a:t> галактикою, і, як </a:t>
            </a:r>
            <a:r>
              <a:rPr lang="ru-RU" sz="2400" dirty="0" err="1" smtClean="0">
                <a:solidFill>
                  <a:schemeClr val="bg1"/>
                </a:solidFill>
              </a:rPr>
              <a:t>вважається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спіральних</a:t>
            </a:r>
            <a:r>
              <a:rPr lang="ru-RU" sz="2400" dirty="0" smtClean="0">
                <a:solidFill>
                  <a:schemeClr val="bg1"/>
                </a:solidFill>
              </a:rPr>
              <a:t> галактик з </a:t>
            </a:r>
            <a:r>
              <a:rPr lang="ru-RU" sz="2400" dirty="0" err="1" smtClean="0">
                <a:solidFill>
                  <a:schemeClr val="bg1"/>
                </a:solidFill>
              </a:rPr>
              <a:t>перетинкою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Назва</a:t>
            </a:r>
            <a:r>
              <a:rPr lang="ru-RU" sz="2400" dirty="0" smtClean="0">
                <a:solidFill>
                  <a:schemeClr val="bg1"/>
                </a:solidFill>
              </a:rPr>
              <a:t> “</a:t>
            </a:r>
            <a:r>
              <a:rPr lang="ru-RU" sz="2400" dirty="0" err="1" smtClean="0">
                <a:solidFill>
                  <a:schemeClr val="bg1"/>
                </a:solidFill>
              </a:rPr>
              <a:t>Молочний</a:t>
            </a:r>
            <a:r>
              <a:rPr lang="ru-RU" sz="2400" dirty="0" smtClean="0">
                <a:solidFill>
                  <a:schemeClr val="bg1"/>
                </a:solidFill>
              </a:rPr>
              <a:t> Шлях” походить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доріжки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тьмяних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зірок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пролягає</a:t>
            </a:r>
            <a:r>
              <a:rPr lang="ru-RU" sz="2400" dirty="0" smtClean="0">
                <a:solidFill>
                  <a:schemeClr val="bg1"/>
                </a:solidFill>
              </a:rPr>
              <a:t> через усе небо. </a:t>
            </a:r>
            <a:r>
              <a:rPr lang="ru-RU" sz="2400" dirty="0" err="1" smtClean="0">
                <a:solidFill>
                  <a:schemeClr val="bg1"/>
                </a:solidFill>
              </a:rPr>
              <a:t>Ця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доріжка</a:t>
            </a:r>
            <a:r>
              <a:rPr lang="ru-RU" sz="2400" dirty="0" smtClean="0">
                <a:solidFill>
                  <a:schemeClr val="bg1"/>
                </a:solidFill>
              </a:rPr>
              <a:t> — результат того,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ми </a:t>
            </a:r>
            <a:r>
              <a:rPr lang="ru-RU" sz="2400" dirty="0" err="1" smtClean="0">
                <a:solidFill>
                  <a:schemeClr val="bg1"/>
                </a:solidFill>
              </a:rPr>
              <a:t>споглядаємо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площину</a:t>
            </a:r>
            <a:r>
              <a:rPr lang="ru-RU" sz="2400" dirty="0" smtClean="0">
                <a:solidFill>
                  <a:schemeClr val="bg1"/>
                </a:solidFill>
              </a:rPr>
              <a:t> диска </a:t>
            </a:r>
            <a:r>
              <a:rPr lang="ru-RU" sz="2400" dirty="0" err="1" smtClean="0">
                <a:solidFill>
                  <a:schemeClr val="bg1"/>
                </a:solidFill>
              </a:rPr>
              <a:t>нашої</a:t>
            </a:r>
            <a:r>
              <a:rPr lang="ru-RU" sz="2400" dirty="0" smtClean="0">
                <a:solidFill>
                  <a:schemeClr val="bg1"/>
                </a:solidFill>
              </a:rPr>
              <a:t> галактики з точки </a:t>
            </a:r>
            <a:r>
              <a:rPr lang="ru-RU" sz="2400" dirty="0" err="1" smtClean="0">
                <a:solidFill>
                  <a:schemeClr val="bg1"/>
                </a:solidFill>
              </a:rPr>
              <a:t>всередині</a:t>
            </a:r>
            <a:r>
              <a:rPr lang="ru-RU" sz="2400" dirty="0" smtClean="0">
                <a:solidFill>
                  <a:schemeClr val="bg1"/>
                </a:solidFill>
              </a:rPr>
              <a:t> диска.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4865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4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78</TotalTime>
  <Words>633</Words>
  <Application>Microsoft Office PowerPoint</Application>
  <PresentationFormat>Экран (4:3)</PresentationFormat>
  <Paragraphs>36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Галактики та їх види</vt:lpstr>
      <vt:lpstr>Презентация PowerPoint</vt:lpstr>
      <vt:lpstr>Презентация PowerPoint</vt:lpstr>
      <vt:lpstr>Презентация PowerPoint</vt:lpstr>
      <vt:lpstr>Галактики поділяють на:</vt:lpstr>
      <vt:lpstr>Презентация PowerPoint</vt:lpstr>
      <vt:lpstr>Презентация PowerPoint</vt:lpstr>
      <vt:lpstr>Спіральні галактики з перемичкою (баром)</vt:lpstr>
      <vt:lpstr>Презентация PowerPoint</vt:lpstr>
      <vt:lpstr>Презентация PowerPoint</vt:lpstr>
      <vt:lpstr>Неправильна галактика </vt:lpstr>
      <vt:lpstr>Закон Габбла</vt:lpstr>
      <vt:lpstr>Фізичні характеристики галактик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Галактики та їх види</dc:title>
  <dc:creator>Admin</dc:creator>
  <cp:lastModifiedBy>Admin</cp:lastModifiedBy>
  <cp:revision>8</cp:revision>
  <dcterms:created xsi:type="dcterms:W3CDTF">2014-11-26T20:17:27Z</dcterms:created>
  <dcterms:modified xsi:type="dcterms:W3CDTF">2014-11-26T21:35:46Z</dcterms:modified>
</cp:coreProperties>
</file>