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7" r:id="rId3"/>
    <p:sldId id="259" r:id="rId4"/>
    <p:sldId id="274" r:id="rId5"/>
    <p:sldId id="282" r:id="rId6"/>
    <p:sldId id="285" r:id="rId7"/>
    <p:sldId id="262" r:id="rId8"/>
    <p:sldId id="263" r:id="rId9"/>
    <p:sldId id="260" r:id="rId10"/>
    <p:sldId id="265" r:id="rId11"/>
    <p:sldId id="267" r:id="rId12"/>
    <p:sldId id="288" r:id="rId13"/>
    <p:sldId id="268" r:id="rId14"/>
    <p:sldId id="269" r:id="rId15"/>
    <p:sldId id="270" r:id="rId16"/>
    <p:sldId id="287" r:id="rId17"/>
    <p:sldId id="272" r:id="rId18"/>
    <p:sldId id="271" r:id="rId19"/>
    <p:sldId id="276" r:id="rId20"/>
    <p:sldId id="275" r:id="rId21"/>
    <p:sldId id="273" r:id="rId22"/>
    <p:sldId id="277" r:id="rId23"/>
    <p:sldId id="278" r:id="rId24"/>
    <p:sldId id="280" r:id="rId25"/>
    <p:sldId id="281" r:id="rId26"/>
    <p:sldId id="283" r:id="rId27"/>
    <p:sldId id="289" r:id="rId28"/>
    <p:sldId id="290" r:id="rId29"/>
    <p:sldId id="291" r:id="rId30"/>
    <p:sldId id="292" r:id="rId31"/>
    <p:sldId id="293" r:id="rId32"/>
    <p:sldId id="294" r:id="rId3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390" autoAdjust="0"/>
  </p:normalViewPr>
  <p:slideViewPr>
    <p:cSldViewPr>
      <p:cViewPr varScale="1">
        <p:scale>
          <a:sx n="103" d="100"/>
          <a:sy n="103" d="100"/>
        </p:scale>
        <p:origin x="-167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08.04.2013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08.04.2013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08.04.2013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08.04.2013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08.04.2013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08.04.2013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08.04.2013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08.04.2013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3400" y="214290"/>
            <a:ext cx="7851648" cy="2000264"/>
          </a:xfrm>
        </p:spPr>
        <p:txBody>
          <a:bodyPr/>
          <a:lstStyle/>
          <a:p>
            <a:pPr algn="ctr"/>
            <a:r>
              <a:rPr lang="ru-RU" dirty="0" smtClean="0"/>
              <a:t>ТАРАС</a:t>
            </a:r>
            <a:r>
              <a:rPr lang="uk-UA" dirty="0" smtClean="0"/>
              <a:t> ШЕВЧЕНКО - ХУДОЖНИК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929190" y="6143644"/>
            <a:ext cx="3816096" cy="428628"/>
          </a:xfrm>
        </p:spPr>
        <p:txBody>
          <a:bodyPr>
            <a:normAutofit fontScale="92500" lnSpcReduction="10000"/>
          </a:bodyPr>
          <a:lstStyle/>
          <a:p>
            <a:pPr algn="l"/>
            <a:r>
              <a:rPr lang="uk-UA" dirty="0" err="1" smtClean="0"/>
              <a:t>Подубієнко</a:t>
            </a:r>
            <a:r>
              <a:rPr lang="uk-UA" dirty="0" smtClean="0"/>
              <a:t> </a:t>
            </a:r>
            <a:r>
              <a:rPr lang="uk-UA" dirty="0" err="1" smtClean="0"/>
              <a:t>Цвітани</a:t>
            </a:r>
            <a:r>
              <a:rPr lang="uk-UA" dirty="0" smtClean="0"/>
              <a:t> 9-Б</a:t>
            </a:r>
            <a:endParaRPr lang="uk-UA" dirty="0" smtClean="0"/>
          </a:p>
          <a:p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71538" y="2214554"/>
            <a:ext cx="2597150" cy="365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9938" name="Picture 2" descr="http://crosti.ru/patterns/00/01/a9/2704611ae0/picture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86314" y="2214554"/>
            <a:ext cx="2884016" cy="37147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14282" y="428604"/>
            <a:ext cx="8929718" cy="64633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uk-UA" dirty="0" smtClean="0"/>
              <a:t>Ретельне вивчення мистецької спадщини Шевченка, зосередження всіх його творів у спеціальному музеї, публікація їх в академічному виданні (1961-1964) дали змогу </a:t>
            </a:r>
            <a:r>
              <a:rPr lang="uk-UA" dirty="0" smtClean="0"/>
              <a:t>об’єктивно </a:t>
            </a:r>
            <a:r>
              <a:rPr lang="uk-UA" dirty="0" smtClean="0"/>
              <a:t>оцінити великий за обсягом і значний за мистецькою вартістю доробок художника періоду заслання. Незважаючи на царську заборону, Шевченко в роки недолі працював багато плідно в усіх властивих </a:t>
            </a:r>
            <a:r>
              <a:rPr lang="uk-UA" dirty="0" err="1" smtClean="0"/>
              <a:t>йомуй</a:t>
            </a:r>
            <a:r>
              <a:rPr lang="uk-UA" dirty="0" smtClean="0"/>
              <a:t> раніше жанрах. Всього відомо 124 завершені твори й 220 </a:t>
            </a:r>
            <a:r>
              <a:rPr lang="uk-UA" dirty="0" smtClean="0"/>
              <a:t>ес</a:t>
            </a:r>
            <a:r>
              <a:rPr lang="uk-UA" dirty="0" smtClean="0"/>
              <a:t>кізів </a:t>
            </a:r>
            <a:r>
              <a:rPr lang="uk-UA" dirty="0" smtClean="0"/>
              <a:t>та начерків, створених тоді. Змінилися тільки співвідношення між жанрами, питома вага кожного з них у загальному доробку митця. Найплідніше він працював у жанрі пейзажу – цьому великою мірою сприяла участь в </a:t>
            </a:r>
            <a:r>
              <a:rPr lang="uk-UA" dirty="0" err="1" smtClean="0"/>
              <a:t>Аральській</a:t>
            </a:r>
            <a:r>
              <a:rPr lang="uk-UA" dirty="0" smtClean="0"/>
              <a:t> і </a:t>
            </a:r>
            <a:r>
              <a:rPr lang="uk-UA" dirty="0" err="1" smtClean="0"/>
              <a:t>Каратауській</a:t>
            </a:r>
            <a:r>
              <a:rPr lang="uk-UA" dirty="0" smtClean="0"/>
              <a:t> експедиціях. </a:t>
            </a:r>
          </a:p>
          <a:p>
            <a:pPr algn="just"/>
            <a:r>
              <a:rPr lang="uk-UA" dirty="0" smtClean="0"/>
              <a:t>Найчастіше художникові доводилося фіксувати натуру нашвидку – звідси </a:t>
            </a:r>
            <a:r>
              <a:rPr lang="uk-UA" dirty="0" err="1" smtClean="0"/>
              <a:t>начерковий</a:t>
            </a:r>
            <a:r>
              <a:rPr lang="uk-UA" dirty="0" smtClean="0"/>
              <a:t> характер робіт, особливо рисунків у художніх альбомах. Ці рисунки дуже лаконічні, часто це лише контури або контур з незначною штриховкою. Деякі пейзажі часу </a:t>
            </a:r>
            <a:r>
              <a:rPr lang="uk-UA" dirty="0" err="1" smtClean="0"/>
              <a:t>Аральської</a:t>
            </a:r>
            <a:r>
              <a:rPr lang="uk-UA" dirty="0" smtClean="0"/>
              <a:t> експедиції Шевченко завершував вже в Оренбурзі за олівцевими рисунками з помітками </a:t>
            </a:r>
            <a:r>
              <a:rPr lang="uk-UA" dirty="0" err="1" smtClean="0"/>
              <a:t>“</a:t>
            </a:r>
            <a:r>
              <a:rPr lang="uk-UA" dirty="0" err="1" smtClean="0"/>
              <a:t>для</a:t>
            </a:r>
            <a:r>
              <a:rPr lang="uk-UA" dirty="0" smtClean="0"/>
              <a:t> </a:t>
            </a:r>
            <a:r>
              <a:rPr lang="uk-UA" dirty="0" err="1" smtClean="0"/>
              <a:t>пам</a:t>
            </a:r>
            <a:r>
              <a:rPr lang="uk-UA" dirty="0" err="1" smtClean="0"/>
              <a:t>’</a:t>
            </a:r>
            <a:r>
              <a:rPr lang="uk-UA" dirty="0" err="1" smtClean="0"/>
              <a:t>яті</a:t>
            </a:r>
            <a:r>
              <a:rPr lang="uk-UA" dirty="0" err="1" smtClean="0"/>
              <a:t>”</a:t>
            </a:r>
            <a:r>
              <a:rPr lang="uk-UA" dirty="0" smtClean="0"/>
              <a:t>, а частіше покладався на свою </a:t>
            </a:r>
            <a:r>
              <a:rPr lang="uk-UA" dirty="0" smtClean="0"/>
              <a:t>виняткову </a:t>
            </a:r>
            <a:r>
              <a:rPr lang="uk-UA" dirty="0" smtClean="0"/>
              <a:t>зорову </a:t>
            </a:r>
            <a:r>
              <a:rPr lang="uk-UA" dirty="0" smtClean="0"/>
              <a:t>пам</a:t>
            </a:r>
            <a:r>
              <a:rPr lang="uk-UA" dirty="0" smtClean="0"/>
              <a:t>’</a:t>
            </a:r>
            <a:r>
              <a:rPr lang="uk-UA" dirty="0" smtClean="0"/>
              <a:t>ять</a:t>
            </a:r>
            <a:r>
              <a:rPr lang="uk-UA" dirty="0" smtClean="0"/>
              <a:t>. Про велику спостережливість художника говорять і численні пейзажі, на яких надзвичайно тонко зображено деталі не тільки на першому плані, а й на другому і третьому. З особливою силою спостережливість митця виявляється в численних малюнках </a:t>
            </a:r>
            <a:r>
              <a:rPr lang="uk-UA" dirty="0" smtClean="0"/>
              <a:t>науково - </a:t>
            </a:r>
            <a:r>
              <a:rPr lang="uk-UA" dirty="0" smtClean="0"/>
              <a:t>допоміжного характеру з зображенням структури берегів Аральського моря та скель і урвищ, що були важливими для геологічної характеристики місцевості. Такий філігранний рисунок, не </a:t>
            </a:r>
            <a:r>
              <a:rPr lang="uk-UA" dirty="0" err="1" smtClean="0"/>
              <a:t>позбавленний</a:t>
            </a:r>
            <a:r>
              <a:rPr lang="uk-UA" dirty="0" smtClean="0"/>
              <a:t> і великої художньої цінності, очевидно, прислужився митцеві для пізнішої роботи в офорті.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071546"/>
            <a:ext cx="8229600" cy="5253054"/>
          </a:xfrm>
        </p:spPr>
        <p:txBody>
          <a:bodyPr/>
          <a:lstStyle/>
          <a:p>
            <a:pPr algn="just"/>
            <a:r>
              <a:rPr lang="uk-UA" dirty="0" smtClean="0"/>
              <a:t>Про </a:t>
            </a:r>
            <a:r>
              <a:rPr lang="uk-UA" dirty="0" err="1" smtClean="0"/>
              <a:t>Дустанову</a:t>
            </a:r>
            <a:r>
              <a:rPr lang="uk-UA" dirty="0" smtClean="0"/>
              <a:t> могилу Шевченко згадує в повісті «</a:t>
            </a:r>
            <a:r>
              <a:rPr lang="uk-UA" dirty="0" err="1" smtClean="0"/>
              <a:t>Близнецы</a:t>
            </a:r>
            <a:r>
              <a:rPr lang="uk-UA" dirty="0" smtClean="0"/>
              <a:t>»: «</a:t>
            </a:r>
            <a:r>
              <a:rPr lang="uk-UA" dirty="0" err="1" smtClean="0"/>
              <a:t>...мы</a:t>
            </a:r>
            <a:r>
              <a:rPr lang="uk-UA" dirty="0" smtClean="0"/>
              <a:t> встановились на берегу </a:t>
            </a:r>
            <a:r>
              <a:rPr lang="uk-UA" dirty="0" err="1" smtClean="0"/>
              <a:t>Иргиза</a:t>
            </a:r>
            <a:r>
              <a:rPr lang="uk-UA" dirty="0" smtClean="0"/>
              <a:t> </a:t>
            </a:r>
            <a:r>
              <a:rPr lang="uk-UA" dirty="0" err="1" smtClean="0"/>
              <a:t>вблизи</a:t>
            </a:r>
            <a:r>
              <a:rPr lang="uk-UA" dirty="0" smtClean="0"/>
              <a:t> </a:t>
            </a:r>
            <a:r>
              <a:rPr lang="uk-UA" dirty="0" err="1" smtClean="0"/>
              <a:t>могилы</a:t>
            </a:r>
            <a:r>
              <a:rPr lang="uk-UA" dirty="0" smtClean="0"/>
              <a:t> </a:t>
            </a:r>
            <a:r>
              <a:rPr lang="uk-UA" dirty="0" err="1" smtClean="0"/>
              <a:t>батыря</a:t>
            </a:r>
            <a:r>
              <a:rPr lang="uk-UA" dirty="0" smtClean="0"/>
              <a:t> </a:t>
            </a:r>
            <a:r>
              <a:rPr lang="uk-UA" i="1" dirty="0" err="1" smtClean="0"/>
              <a:t>Дустана</a:t>
            </a:r>
            <a:r>
              <a:rPr lang="uk-UA" dirty="0" smtClean="0"/>
              <a:t>. </a:t>
            </a:r>
            <a:r>
              <a:rPr lang="uk-UA" dirty="0" err="1" smtClean="0"/>
              <a:t>Этот</a:t>
            </a:r>
            <a:r>
              <a:rPr lang="uk-UA" dirty="0" smtClean="0"/>
              <a:t> грубо </a:t>
            </a:r>
            <a:r>
              <a:rPr lang="uk-UA" dirty="0" err="1" smtClean="0"/>
              <a:t>из</a:t>
            </a:r>
            <a:r>
              <a:rPr lang="uk-UA" dirty="0" smtClean="0"/>
              <a:t> </a:t>
            </a:r>
            <a:r>
              <a:rPr lang="uk-UA" dirty="0" err="1" smtClean="0"/>
              <a:t>глины</a:t>
            </a:r>
            <a:r>
              <a:rPr lang="uk-UA" dirty="0" smtClean="0"/>
              <a:t> </a:t>
            </a:r>
            <a:r>
              <a:rPr lang="uk-UA" dirty="0" err="1" smtClean="0"/>
              <a:t>слепленный</a:t>
            </a:r>
            <a:r>
              <a:rPr lang="uk-UA" dirty="0" smtClean="0"/>
              <a:t> </a:t>
            </a:r>
            <a:r>
              <a:rPr lang="uk-UA" dirty="0" err="1" smtClean="0"/>
              <a:t>памятник</a:t>
            </a:r>
            <a:r>
              <a:rPr lang="uk-UA" dirty="0" smtClean="0"/>
              <a:t> </a:t>
            </a:r>
            <a:r>
              <a:rPr lang="uk-UA" dirty="0" err="1" smtClean="0"/>
              <a:t>напоминает</a:t>
            </a:r>
            <a:r>
              <a:rPr lang="uk-UA" dirty="0" smtClean="0"/>
              <a:t> </a:t>
            </a:r>
            <a:r>
              <a:rPr lang="uk-UA" dirty="0" err="1" smtClean="0"/>
              <a:t>общей</a:t>
            </a:r>
            <a:r>
              <a:rPr lang="uk-UA" dirty="0" smtClean="0"/>
              <a:t> формою саркофаги </a:t>
            </a:r>
            <a:r>
              <a:rPr lang="uk-UA" dirty="0" err="1" smtClean="0"/>
              <a:t>древних</a:t>
            </a:r>
            <a:r>
              <a:rPr lang="uk-UA" dirty="0" smtClean="0"/>
              <a:t> </a:t>
            </a:r>
            <a:r>
              <a:rPr lang="uk-UA" dirty="0" err="1" smtClean="0"/>
              <a:t>греков</a:t>
            </a:r>
            <a:r>
              <a:rPr lang="uk-UA" dirty="0" smtClean="0"/>
              <a:t>».</a:t>
            </a:r>
          </a:p>
          <a:p>
            <a:pPr algn="just">
              <a:buNone/>
            </a:pPr>
            <a:endParaRPr lang="uk-UA" dirty="0" smtClean="0"/>
          </a:p>
          <a:p>
            <a:pPr algn="just"/>
            <a:r>
              <a:rPr lang="uk-UA" dirty="0" smtClean="0"/>
              <a:t>1929 р. малюнок експонувався на виставці творів Т. Шевченка в Чернігові.</a:t>
            </a:r>
            <a:endParaRPr lang="uk-UA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58578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Прямоугольник 4"/>
          <p:cNvSpPr/>
          <p:nvPr/>
        </p:nvSpPr>
        <p:spPr>
          <a:xfrm>
            <a:off x="142844" y="5857892"/>
            <a:ext cx="885831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dirty="0" smtClean="0"/>
              <a:t>Копія з акварелі К. П. Брюллова.</a:t>
            </a:r>
          </a:p>
          <a:p>
            <a:r>
              <a:rPr lang="uk-UA" dirty="0" smtClean="0"/>
              <a:t>Під малюнком на паспарту напис олівцем: </a:t>
            </a:r>
            <a:r>
              <a:rPr lang="uk-UA" i="1" dirty="0" smtClean="0"/>
              <a:t>Шевченко </a:t>
            </a:r>
            <a:r>
              <a:rPr lang="uk-UA" i="1" dirty="0" err="1" smtClean="0"/>
              <a:t>Сонъ</a:t>
            </a:r>
            <a:r>
              <a:rPr lang="uk-UA" i="1" dirty="0" smtClean="0"/>
              <a:t> </a:t>
            </a:r>
            <a:r>
              <a:rPr lang="uk-UA" i="1" dirty="0" err="1" smtClean="0"/>
              <a:t>бабушки</a:t>
            </a:r>
            <a:r>
              <a:rPr lang="uk-UA" i="1" dirty="0" smtClean="0"/>
              <a:t> и внучки. </a:t>
            </a:r>
            <a:endParaRPr lang="uk-UA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000108"/>
            <a:ext cx="8229600" cy="5324492"/>
          </a:xfrm>
        </p:spPr>
        <p:txBody>
          <a:bodyPr>
            <a:normAutofit fontScale="92500" lnSpcReduction="20000"/>
          </a:bodyPr>
          <a:lstStyle/>
          <a:p>
            <a:pPr algn="just"/>
            <a:r>
              <a:rPr lang="uk-UA" dirty="0" smtClean="0"/>
              <a:t>Мистецька спадщина Шевченка періоду від вступу до Академії мистецтв і до заслання (1838-1847рр) становить окрему групу живописних і графічних творів, що відзначається широкою тематикою, появою нових жанрів і новим </a:t>
            </a:r>
            <a:r>
              <a:rPr lang="uk-UA" dirty="0" err="1" smtClean="0"/>
              <a:t>співвідноенням</a:t>
            </a:r>
            <a:r>
              <a:rPr lang="uk-UA" dirty="0" smtClean="0"/>
              <a:t> між ними, значним удосконаленням опанованих технічних засобів вираження і звернення до нових. На творах Шевченка цього періоду особливо помітний вплив К. Брюллова: певна ідеалізація зображуваного, романтична піднесеність, деяка умовність колориту. Разом з тим Шевченко вчився в нього майстерності композиції, реалістичного рисунка, мистецтва портрета.</a:t>
            </a:r>
            <a:r>
              <a:rPr lang="ru-RU" dirty="0" smtClean="0"/>
              <a:t> </a:t>
            </a:r>
          </a:p>
          <a:p>
            <a:pPr algn="just"/>
            <a:r>
              <a:rPr lang="uk-UA" dirty="0" smtClean="0"/>
              <a:t>Робота над цими копіями допомогла Шевченкові увійти в творчу лабораторію видатного художника, сприяла удосконаленню майстерності в акварельному живопису. 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42844" y="0"/>
            <a:ext cx="5072066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Прямоугольник 4"/>
          <p:cNvSpPr/>
          <p:nvPr/>
        </p:nvSpPr>
        <p:spPr>
          <a:xfrm>
            <a:off x="5214942" y="142852"/>
            <a:ext cx="3786214" cy="64633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uk-UA" dirty="0" smtClean="0"/>
              <a:t>Можливо, це один з тих двох малюнків, що зазначені в списку оригінальних творів, які належали В. А. Жуковському .</a:t>
            </a:r>
          </a:p>
          <a:p>
            <a:pPr algn="just"/>
            <a:r>
              <a:rPr lang="uk-UA" dirty="0" smtClean="0"/>
              <a:t> Копії як з цієї, так і з іншої акварелі Брюллова, що зберігалися в приватних збірках, Шевченко міг виконати лише тоді, коли з оригіналів «Перерване побачення» (належав гр. </a:t>
            </a:r>
            <a:r>
              <a:rPr lang="uk-UA" dirty="0" err="1" smtClean="0"/>
              <a:t>Ферзен</a:t>
            </a:r>
            <a:r>
              <a:rPr lang="uk-UA" dirty="0" smtClean="0"/>
              <a:t>) та «Сон бабусі та внучки» (належав великій княгині Катерині Михайлівні) робилися копії для гравюр, вміщених в альманасі «</a:t>
            </a:r>
            <a:r>
              <a:rPr lang="uk-UA" dirty="0" err="1" smtClean="0"/>
              <a:t>Утренняя</a:t>
            </a:r>
            <a:r>
              <a:rPr lang="uk-UA" dirty="0" smtClean="0"/>
              <a:t> </a:t>
            </a:r>
            <a:r>
              <a:rPr lang="uk-UA" dirty="0" err="1" smtClean="0"/>
              <a:t>заря</a:t>
            </a:r>
            <a:r>
              <a:rPr lang="uk-UA" dirty="0" smtClean="0"/>
              <a:t>» на 1841 р. (цензурний дозвіл — жовтень 1840 p.). Це підтверджується й тим, що один з малюнків належав В. А. Жуковському, який уже на початку 1841 р. виїхав за кордон.</a:t>
            </a:r>
          </a:p>
          <a:p>
            <a:pPr algn="just"/>
            <a:r>
              <a:rPr lang="uk-UA" dirty="0" smtClean="0"/>
              <a:t>В літературі зустрічається під назвами «Італійка біля фонтана» 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50982"/>
            <a:ext cx="8229600" cy="934878"/>
          </a:xfrm>
        </p:spPr>
        <p:txBody>
          <a:bodyPr>
            <a:normAutofit fontScale="90000"/>
          </a:bodyPr>
          <a:lstStyle/>
          <a:p>
            <a:r>
              <a:rPr lang="uk-UA" dirty="0" smtClean="0"/>
              <a:t>ШЕВЧЕНКО – МАЙСТЕР ПОРТРЕТУ</a:t>
            </a:r>
            <a:endParaRPr lang="ru-RU" dirty="0"/>
          </a:p>
        </p:txBody>
      </p:sp>
      <p:pic>
        <p:nvPicPr>
          <p:cNvPr id="1024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14281" y="1571612"/>
            <a:ext cx="3761211" cy="51435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32801" y="1571612"/>
            <a:ext cx="3714745" cy="4952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704088"/>
            <a:ext cx="8715436" cy="1010400"/>
          </a:xfrm>
        </p:spPr>
        <p:txBody>
          <a:bodyPr>
            <a:normAutofit fontScale="90000"/>
          </a:bodyPr>
          <a:lstStyle/>
          <a:p>
            <a:pPr algn="ctr"/>
            <a:r>
              <a:rPr lang="uk-UA" b="1" dirty="0" smtClean="0"/>
              <a:t>Портрет Євгена Павловича Гребінки</a:t>
            </a:r>
            <a:endParaRPr lang="ru-RU" dirty="0"/>
          </a:p>
        </p:txBody>
      </p:sp>
      <p:pic>
        <p:nvPicPr>
          <p:cNvPr id="1433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500562" y="1718362"/>
            <a:ext cx="3756746" cy="4943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Прямоугольник 4"/>
          <p:cNvSpPr/>
          <p:nvPr/>
        </p:nvSpPr>
        <p:spPr>
          <a:xfrm>
            <a:off x="142844" y="2071679"/>
            <a:ext cx="3714776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uk-UA" dirty="0" smtClean="0"/>
              <a:t>Є. П. Гребінка (1812 — 1848) — відомий український письменник-байкар, товариш Шевченка. З його братом, М. П. Гребінкою, Шевченко вчився разом у рисувальних класах Петербурзької Академії </a:t>
            </a:r>
            <a:r>
              <a:rPr lang="uk-UA" dirty="0" err="1" smtClean="0"/>
              <a:t>художеств</a:t>
            </a:r>
            <a:r>
              <a:rPr lang="uk-UA" dirty="0" smtClean="0"/>
              <a:t>.</a:t>
            </a:r>
            <a:endParaRPr lang="ru-RU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938962"/>
          </a:xfrm>
        </p:spPr>
        <p:txBody>
          <a:bodyPr/>
          <a:lstStyle/>
          <a:p>
            <a:pPr algn="ctr"/>
            <a:r>
              <a:rPr lang="uk-UA" dirty="0" smtClean="0"/>
              <a:t>Мистецька спадщина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uk-UA" dirty="0" smtClean="0"/>
              <a:t>Мистецька спадщина Т.Г. Шевченка – твори живопису і графіки, що їх виконав Шевченко в різній техніці протягом усього життя. Збереглося 835 творів, що дійшли до нашого часу в оригіналах і частково в гравюрах на металі й дереві вітчизняних і зарубіжних граверів, а також у копіях, що їх виконали художники ще за життя Шевченка. Уявлення про мистецьку спадщину Шевченка доповнюють данні про понад 270 втрачених і досі не знайдених робіт.</a:t>
            </a:r>
            <a:endParaRPr lang="uk-U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42844" y="857232"/>
            <a:ext cx="4174278" cy="58896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14876" y="857232"/>
            <a:ext cx="4286248" cy="5903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601728" y="1"/>
            <a:ext cx="6042105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57864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Прямоугольник 4"/>
          <p:cNvSpPr/>
          <p:nvPr/>
        </p:nvSpPr>
        <p:spPr>
          <a:xfrm>
            <a:off x="142844" y="6000768"/>
            <a:ext cx="878687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b="1" dirty="0" smtClean="0"/>
              <a:t>На малюнку зображено засудженого на смерть Сократа у в’язниці, який, тримаючи в руці келих з отрутою, звертається з промовою до своїх учнів.</a:t>
            </a:r>
            <a:endParaRPr lang="ru-RU" b="1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741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-142900"/>
            <a:ext cx="9144000" cy="7000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1538" y="704088"/>
            <a:ext cx="7615262" cy="867524"/>
          </a:xfrm>
        </p:spPr>
        <p:txBody>
          <a:bodyPr/>
          <a:lstStyle/>
          <a:p>
            <a:r>
              <a:rPr lang="uk-UA" dirty="0" smtClean="0"/>
              <a:t>Картина </a:t>
            </a:r>
            <a:r>
              <a:rPr lang="uk-UA" dirty="0" err="1" smtClean="0"/>
              <a:t>“</a:t>
            </a:r>
            <a:r>
              <a:rPr lang="uk-UA" b="1" dirty="0" err="1" smtClean="0"/>
              <a:t>Смерть</a:t>
            </a:r>
            <a:r>
              <a:rPr lang="uk-UA" b="1" dirty="0" smtClean="0"/>
              <a:t> </a:t>
            </a:r>
            <a:r>
              <a:rPr lang="uk-UA" b="1" dirty="0" err="1" smtClean="0"/>
              <a:t>Віргінії”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1857364"/>
            <a:ext cx="8229600" cy="4389120"/>
          </a:xfrm>
        </p:spPr>
        <p:txBody>
          <a:bodyPr/>
          <a:lstStyle/>
          <a:p>
            <a:pPr algn="just"/>
            <a:r>
              <a:rPr lang="uk-UA" dirty="0" smtClean="0"/>
              <a:t>Сюжет малюнка взято з історії стародавнього Риму. Віргінія (V ст. до н. е.) — дочка плебея Люція Віргінія. Один з децемвірів, </a:t>
            </a:r>
            <a:r>
              <a:rPr lang="uk-UA" dirty="0" err="1" smtClean="0"/>
              <a:t>Аппій</a:t>
            </a:r>
            <a:r>
              <a:rPr lang="uk-UA" dirty="0" smtClean="0"/>
              <a:t> Клавдій, щоб оволодіти Віргінією, об’явив її рабинею свого клієнта Марка Клавдія. Батько Віргінії вбив свою дочку, щоб врятувати її від рабства. Закликане до повстання плебеєм </a:t>
            </a:r>
            <a:r>
              <a:rPr lang="uk-UA" dirty="0" err="1" smtClean="0"/>
              <a:t>Віргінієм</a:t>
            </a:r>
            <a:r>
              <a:rPr lang="uk-UA" dirty="0" smtClean="0"/>
              <a:t> римське військо повалило владу децемвірів.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843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522" y="0"/>
            <a:ext cx="914147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2910" y="704088"/>
            <a:ext cx="8043890" cy="938962"/>
          </a:xfrm>
        </p:spPr>
        <p:txBody>
          <a:bodyPr/>
          <a:lstStyle/>
          <a:p>
            <a:r>
              <a:rPr lang="ru-RU" dirty="0" smtClean="0"/>
              <a:t> </a:t>
            </a:r>
            <a:r>
              <a:rPr lang="ru-RU" dirty="0" err="1" smtClean="0"/>
              <a:t>Автопортрети</a:t>
            </a:r>
            <a:r>
              <a:rPr lang="ru-RU" dirty="0" smtClean="0"/>
              <a:t> </a:t>
            </a:r>
            <a:r>
              <a:rPr lang="ru-RU" dirty="0" smtClean="0"/>
              <a:t>Т.Г. </a:t>
            </a:r>
            <a:r>
              <a:rPr lang="ru-RU" dirty="0" err="1" smtClean="0"/>
              <a:t>Шевченка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1714488"/>
            <a:ext cx="8258204" cy="4610112"/>
          </a:xfrm>
        </p:spPr>
        <p:txBody>
          <a:bodyPr>
            <a:normAutofit fontScale="92500" lnSpcReduction="20000"/>
          </a:bodyPr>
          <a:lstStyle/>
          <a:p>
            <a:pPr algn="just"/>
            <a:r>
              <a:rPr lang="uk-UA" dirty="0" smtClean="0"/>
              <a:t>Автопортрети Т.Г. Шевченка – власні </a:t>
            </a:r>
            <a:r>
              <a:rPr lang="uk-UA" dirty="0" err="1" smtClean="0"/>
              <a:t>зображеня</a:t>
            </a:r>
            <a:r>
              <a:rPr lang="uk-UA" dirty="0" smtClean="0"/>
              <a:t>, які художник створював протягом усього життя. </a:t>
            </a:r>
            <a:r>
              <a:rPr lang="uk-UA" dirty="0" smtClean="0"/>
              <a:t>Найперший  </a:t>
            </a:r>
            <a:r>
              <a:rPr lang="uk-UA" dirty="0" smtClean="0"/>
              <a:t>з відомих тепер автопортретів (полотно, олія, 43*45, в овалі, ДМШ) виконано на початку 1840 в Петербурзі. Це одна з перших спроб Шевченка малювати олійними фарбами. У творі – романтично піднесений образ молодого </a:t>
            </a:r>
            <a:r>
              <a:rPr lang="uk-UA" dirty="0" err="1" smtClean="0"/>
              <a:t>поета-</a:t>
            </a:r>
            <a:r>
              <a:rPr lang="uk-UA" dirty="0" smtClean="0"/>
              <a:t> художника. В манері виконання – в легких </a:t>
            </a:r>
            <a:r>
              <a:rPr lang="uk-UA" dirty="0" err="1" smtClean="0"/>
              <a:t>лесируваннях</a:t>
            </a:r>
            <a:r>
              <a:rPr lang="uk-UA" dirty="0" smtClean="0"/>
              <a:t>, що подекуди поєднується з корпусним накладанням фарб, у витонченому малюнку, в довершеному пластичному моделюванні, в колориті, побудованому на синьо-зелених тонах з </a:t>
            </a:r>
            <a:r>
              <a:rPr lang="uk-UA" dirty="0" err="1" smtClean="0"/>
              <a:t>викрапленням</a:t>
            </a:r>
            <a:r>
              <a:rPr lang="uk-UA" dirty="0" smtClean="0"/>
              <a:t> червоних, а головне в романтичному забарвленні образу – виразно відчувається вплив К. Брюллова. Твір не завершено. </a:t>
            </a:r>
            <a:endParaRPr lang="uk-UA" dirty="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28604"/>
            <a:ext cx="8229600" cy="785818"/>
          </a:xfrm>
        </p:spPr>
        <p:txBody>
          <a:bodyPr>
            <a:normAutofit fontScale="90000"/>
          </a:bodyPr>
          <a:lstStyle/>
          <a:p>
            <a:pPr algn="ctr"/>
            <a:r>
              <a:rPr lang="uk-UA" dirty="0" smtClean="0"/>
              <a:t>Перший автопортрет</a:t>
            </a:r>
            <a:endParaRPr lang="ru-RU" dirty="0"/>
          </a:p>
        </p:txBody>
      </p:sp>
      <p:pic>
        <p:nvPicPr>
          <p:cNvPr id="2048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428860" y="1142984"/>
            <a:ext cx="4298618" cy="54527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uk-UA" dirty="0" smtClean="0"/>
              <a:t>Класичний автопортрет Шевченка</a:t>
            </a:r>
            <a:endParaRPr lang="ru-RU" dirty="0"/>
          </a:p>
        </p:txBody>
      </p:sp>
      <p:pic>
        <p:nvPicPr>
          <p:cNvPr id="2150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714612" y="1785926"/>
            <a:ext cx="3766628" cy="47799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472518" cy="625948"/>
          </a:xfrm>
        </p:spPr>
        <p:txBody>
          <a:bodyPr>
            <a:normAutofit fontScale="90000"/>
          </a:bodyPr>
          <a:lstStyle/>
          <a:p>
            <a:r>
              <a:rPr lang="uk-UA" dirty="0" smtClean="0"/>
              <a:t>    Художня </a:t>
            </a:r>
            <a:r>
              <a:rPr lang="uk-UA" dirty="0" smtClean="0"/>
              <a:t>спадщина Шевченка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1571612"/>
            <a:ext cx="8258204" cy="4752988"/>
          </a:xfrm>
        </p:spPr>
        <p:txBody>
          <a:bodyPr>
            <a:normAutofit fontScale="92500" lnSpcReduction="10000"/>
          </a:bodyPr>
          <a:lstStyle/>
          <a:p>
            <a:pPr algn="just"/>
            <a:r>
              <a:rPr lang="uk-UA" dirty="0" smtClean="0"/>
              <a:t>За свідченням самого Шевченка, малювати він почав з раннього дитинства – </a:t>
            </a:r>
            <a:r>
              <a:rPr lang="uk-UA" dirty="0" err="1" smtClean="0"/>
              <a:t>“хрестами</a:t>
            </a:r>
            <a:r>
              <a:rPr lang="uk-UA" dirty="0" smtClean="0"/>
              <a:t> й візерунками з </a:t>
            </a:r>
            <a:r>
              <a:rPr lang="uk-UA" dirty="0" err="1" smtClean="0"/>
              <a:t>квітками”</a:t>
            </a:r>
            <a:r>
              <a:rPr lang="uk-UA" dirty="0" smtClean="0"/>
              <a:t> (вірш “А.О. </a:t>
            </a:r>
            <a:r>
              <a:rPr lang="uk-UA" dirty="0" err="1" smtClean="0"/>
              <a:t>Козачковському”</a:t>
            </a:r>
            <a:r>
              <a:rPr lang="uk-UA" dirty="0" smtClean="0"/>
              <a:t>) обводив сторінки в саморобному зошиті (1822-1826рр), а коли був у пана П. </a:t>
            </a:r>
            <a:r>
              <a:rPr lang="uk-UA" dirty="0" err="1" smtClean="0"/>
              <a:t>Енгельгардта</a:t>
            </a:r>
            <a:r>
              <a:rPr lang="uk-UA" dirty="0" smtClean="0"/>
              <a:t> козачком, - перемальовував лубки (1829). З </a:t>
            </a:r>
            <a:r>
              <a:rPr lang="uk-UA" dirty="0" err="1" smtClean="0"/>
              <a:t>доакадемічних</a:t>
            </a:r>
            <a:r>
              <a:rPr lang="uk-UA" dirty="0" smtClean="0"/>
              <a:t> робіт збереглися малюнок олівцем </a:t>
            </a:r>
            <a:r>
              <a:rPr lang="uk-UA" dirty="0" err="1" smtClean="0"/>
              <a:t>“Погруддя</a:t>
            </a:r>
            <a:r>
              <a:rPr lang="uk-UA" dirty="0" smtClean="0"/>
              <a:t> </a:t>
            </a:r>
            <a:r>
              <a:rPr lang="uk-UA" dirty="0" err="1" smtClean="0"/>
              <a:t>жінки”</a:t>
            </a:r>
            <a:r>
              <a:rPr lang="uk-UA" dirty="0" smtClean="0"/>
              <a:t>(1830), акварельний портрет П. Енгельгарда (1833), </a:t>
            </a:r>
            <a:r>
              <a:rPr lang="uk-UA" dirty="0" err="1" smtClean="0"/>
              <a:t>“Голова</a:t>
            </a:r>
            <a:r>
              <a:rPr lang="uk-UA" dirty="0" smtClean="0"/>
              <a:t> </a:t>
            </a:r>
            <a:r>
              <a:rPr lang="uk-UA" dirty="0" err="1" smtClean="0"/>
              <a:t>жінки”</a:t>
            </a:r>
            <a:r>
              <a:rPr lang="uk-UA" dirty="0" smtClean="0"/>
              <a:t>(1834), портрети Катерини Абази і Є. Гребінки (обидва – 1837), серія композицій на історичні теми – </a:t>
            </a:r>
            <a:r>
              <a:rPr lang="uk-UA" dirty="0" err="1" smtClean="0"/>
              <a:t>“Смерть</a:t>
            </a:r>
            <a:r>
              <a:rPr lang="uk-UA" dirty="0" smtClean="0"/>
              <a:t> </a:t>
            </a:r>
            <a:r>
              <a:rPr lang="uk-UA" dirty="0" err="1" smtClean="0"/>
              <a:t>Лукреції”</a:t>
            </a:r>
            <a:r>
              <a:rPr lang="uk-UA" dirty="0" smtClean="0"/>
              <a:t> (1835), </a:t>
            </a:r>
            <a:r>
              <a:rPr lang="uk-UA" dirty="0" err="1" smtClean="0"/>
              <a:t>“Смерть</a:t>
            </a:r>
            <a:r>
              <a:rPr lang="uk-UA" dirty="0" smtClean="0"/>
              <a:t> Олега, князя </a:t>
            </a:r>
            <a:r>
              <a:rPr lang="uk-UA" dirty="0" err="1" smtClean="0"/>
              <a:t>древлянського”</a:t>
            </a:r>
            <a:r>
              <a:rPr lang="uk-UA" dirty="0" smtClean="0"/>
              <a:t>, </a:t>
            </a:r>
            <a:r>
              <a:rPr lang="uk-UA" dirty="0" err="1" smtClean="0"/>
              <a:t>“Александр</a:t>
            </a:r>
            <a:r>
              <a:rPr lang="uk-UA" dirty="0" smtClean="0"/>
              <a:t> Македонський виявляє довір*я своєму лікареві </a:t>
            </a:r>
            <a:r>
              <a:rPr lang="uk-UA" dirty="0" err="1" smtClean="0"/>
              <a:t>Філіппу”</a:t>
            </a:r>
            <a:r>
              <a:rPr lang="uk-UA" dirty="0" smtClean="0"/>
              <a:t> і </a:t>
            </a:r>
            <a:r>
              <a:rPr lang="uk-UA" dirty="0" err="1" smtClean="0"/>
              <a:t>“Смерть</a:t>
            </a:r>
            <a:r>
              <a:rPr lang="uk-UA" dirty="0" smtClean="0"/>
              <a:t> </a:t>
            </a:r>
            <a:r>
              <a:rPr lang="uk-UA" dirty="0" err="1" smtClean="0"/>
              <a:t>Віргінії”</a:t>
            </a:r>
            <a:r>
              <a:rPr lang="uk-UA" dirty="0" smtClean="0"/>
              <a:t>(всі - 1836), </a:t>
            </a:r>
            <a:r>
              <a:rPr lang="uk-UA" dirty="0" err="1" smtClean="0"/>
              <a:t>“Смерть</a:t>
            </a:r>
            <a:r>
              <a:rPr lang="uk-UA" dirty="0" smtClean="0"/>
              <a:t> Богдана </a:t>
            </a:r>
            <a:r>
              <a:rPr lang="uk-UA" dirty="0" err="1" smtClean="0"/>
              <a:t>Хмельницького”</a:t>
            </a:r>
            <a:r>
              <a:rPr lang="uk-UA" dirty="0" smtClean="0"/>
              <a:t> (1836-1837) і </a:t>
            </a:r>
            <a:r>
              <a:rPr lang="uk-UA" dirty="0" err="1" smtClean="0"/>
              <a:t>“Смерть</a:t>
            </a:r>
            <a:r>
              <a:rPr lang="uk-UA" dirty="0" smtClean="0"/>
              <a:t> </a:t>
            </a:r>
            <a:r>
              <a:rPr lang="uk-UA" dirty="0" err="1" smtClean="0"/>
              <a:t>Сократа”</a:t>
            </a:r>
            <a:r>
              <a:rPr lang="uk-UA" dirty="0" smtClean="0"/>
              <a:t> (1837).</a:t>
            </a:r>
            <a:endParaRPr lang="uk-U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928670"/>
            <a:ext cx="8229600" cy="5395930"/>
          </a:xfrm>
        </p:spPr>
        <p:txBody>
          <a:bodyPr>
            <a:normAutofit fontScale="77500" lnSpcReduction="20000"/>
          </a:bodyPr>
          <a:lstStyle/>
          <a:p>
            <a:pPr algn="just"/>
            <a:r>
              <a:rPr lang="uk-UA" dirty="0" smtClean="0"/>
              <a:t>Останній  автопортрет – у шапці й кожусі, створений не пізніше 4/12 1860 за фотографією А. </a:t>
            </a:r>
            <a:r>
              <a:rPr lang="uk-UA" dirty="0" err="1" smtClean="0"/>
              <a:t>Деньєра</a:t>
            </a:r>
            <a:r>
              <a:rPr lang="uk-UA" dirty="0" smtClean="0"/>
              <a:t>, зробленою 1859, дає узагальнений образ портретованого. Твір вражає глибиною і цілісністю характеристики. Недаремно сучасники поета вважали його найвдалішим і найбільш </a:t>
            </a:r>
            <a:r>
              <a:rPr lang="uk-UA" dirty="0" err="1" smtClean="0"/>
              <a:t>схажим</a:t>
            </a:r>
            <a:r>
              <a:rPr lang="uk-UA" dirty="0" smtClean="0"/>
              <a:t> з усіх прижиттєвих зображень Шевченка, і він здобув найширшу </a:t>
            </a:r>
            <a:r>
              <a:rPr lang="uk-UA" dirty="0" err="1" smtClean="0"/>
              <a:t>паопулярність</a:t>
            </a:r>
            <a:r>
              <a:rPr lang="uk-UA" dirty="0" smtClean="0"/>
              <a:t>. Технічно портрет </a:t>
            </a:r>
            <a:r>
              <a:rPr lang="uk-UA" dirty="0" err="1" smtClean="0"/>
              <a:t>виконаног</a:t>
            </a:r>
            <a:r>
              <a:rPr lang="uk-UA" dirty="0" smtClean="0"/>
              <a:t> бездоганно. Офортний штрих набув тут </a:t>
            </a:r>
            <a:r>
              <a:rPr lang="uk-UA" dirty="0" err="1" smtClean="0"/>
              <a:t>вийняткової</a:t>
            </a:r>
            <a:r>
              <a:rPr lang="uk-UA" dirty="0" smtClean="0"/>
              <a:t> </a:t>
            </a:r>
            <a:r>
              <a:rPr lang="uk-UA" dirty="0" err="1" smtClean="0"/>
              <a:t>експрессії</a:t>
            </a:r>
            <a:r>
              <a:rPr lang="uk-UA" dirty="0" smtClean="0"/>
              <a:t>. Штрихуванням вкрито не лише тло навколо голови, а й усе зображення; перегукуючись з енергійним штрихом, яким передано смушеву шапку й комір кожуха, воно надає портретові </a:t>
            </a:r>
            <a:r>
              <a:rPr lang="uk-UA" dirty="0" err="1" smtClean="0"/>
              <a:t>своєтідної</a:t>
            </a:r>
            <a:r>
              <a:rPr lang="uk-UA" dirty="0" smtClean="0"/>
              <a:t> суворості. На портреті є авторський підпис і дата виконання, а також монограма з облямованих колом літер, написаних енергійним розчерком. Офортні автопортрети Шевченка (естампи різних станів) зберігаються в кількох музеях, більшість – в ДМШ. В останні роки життя Шевченко малював і олійними фарбами. З чотирьох тогочасних полотен, що дійшли до нас, три – автопортрети. В них помітний вплив </a:t>
            </a:r>
            <a:r>
              <a:rPr lang="uk-UA" dirty="0" err="1" smtClean="0"/>
              <a:t>Рембранта</a:t>
            </a:r>
            <a:r>
              <a:rPr lang="uk-UA" dirty="0" smtClean="0"/>
              <a:t>, творчістю якого Шевченко захоплювався замолоді і яку тепер, працюючи над офортами, вивчав особливо старанно.</a:t>
            </a:r>
            <a:endParaRPr lang="uk-UA" dirty="0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500042"/>
            <a:ext cx="8115328" cy="839231"/>
          </a:xfrm>
        </p:spPr>
        <p:txBody>
          <a:bodyPr>
            <a:normAutofit fontScale="90000"/>
          </a:bodyPr>
          <a:lstStyle/>
          <a:p>
            <a:r>
              <a:rPr lang="uk-UA" dirty="0" smtClean="0"/>
              <a:t>Останній автопортрет Шевченка</a:t>
            </a:r>
            <a:endParaRPr lang="ru-RU" dirty="0"/>
          </a:p>
        </p:txBody>
      </p:sp>
      <p:pic>
        <p:nvPicPr>
          <p:cNvPr id="2253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643174" y="1785926"/>
            <a:ext cx="3861515" cy="46434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142984"/>
            <a:ext cx="8229600" cy="4500594"/>
          </a:xfrm>
        </p:spPr>
        <p:txBody>
          <a:bodyPr/>
          <a:lstStyle/>
          <a:p>
            <a:pPr algn="just"/>
            <a:r>
              <a:rPr lang="uk-UA" dirty="0" smtClean="0"/>
              <a:t>Незнайдені мистецькі твори Шевченка свідчать про те, що його художній доробок був набагато більший, ніж досі відомо. І хоч за тими згадками, що є в літературі про </a:t>
            </a:r>
            <a:r>
              <a:rPr lang="uk-UA" dirty="0" err="1" smtClean="0"/>
              <a:t>невідшукані</a:t>
            </a:r>
            <a:r>
              <a:rPr lang="uk-UA" dirty="0" smtClean="0"/>
              <a:t> і втрачені твори, важко говорити про їхні мистецькі якості, але й сам перелік робіт значно доповнює уявлення про </a:t>
            </a:r>
            <a:r>
              <a:rPr lang="uk-UA" dirty="0" err="1" smtClean="0"/>
              <a:t>мистейьку</a:t>
            </a:r>
            <a:r>
              <a:rPr lang="uk-UA" dirty="0" smtClean="0"/>
              <a:t> спадщину Шевченка, про різноманітність його інтересів і </a:t>
            </a:r>
            <a:r>
              <a:rPr lang="uk-UA" dirty="0" err="1" smtClean="0"/>
              <a:t>винткову</a:t>
            </a:r>
            <a:r>
              <a:rPr lang="uk-UA" dirty="0" smtClean="0"/>
              <a:t> творчу активність.</a:t>
            </a:r>
            <a:endParaRPr lang="uk-UA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229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714356"/>
            <a:ext cx="8229600" cy="5610244"/>
          </a:xfrm>
        </p:spPr>
        <p:txBody>
          <a:bodyPr>
            <a:normAutofit lnSpcReduction="10000"/>
          </a:bodyPr>
          <a:lstStyle/>
          <a:p>
            <a:pPr algn="just"/>
            <a:r>
              <a:rPr lang="uk-UA" dirty="0" smtClean="0"/>
              <a:t>Ще до переїзду в Петербург Шевченко набув значної вправності в малюванні олівцем, а в Петербурзі, очевидно завдяки роботі у В. </a:t>
            </a:r>
            <a:r>
              <a:rPr lang="uk-UA" dirty="0" err="1" smtClean="0"/>
              <a:t>Ширяєва</a:t>
            </a:r>
            <a:r>
              <a:rPr lang="uk-UA" dirty="0" smtClean="0"/>
              <a:t>, порадам І. Сошенка та праці в класах Товариства заохочування художників, він уперше почав працювати тушшю - пером і особливо успішно – акварельними фарбами. Це дало Шевченкові змогу підготуватися до вступу в Академію мистецтв. У роботах художника доакадемічного періоду вже яскраво виявився інтерес до суспільно вагомих тем. Його композиції стверджують патріотизм, людську гідність, виражають протест проти насильства. В них Шевченко вперше звертається до вітчизняної історії.</a:t>
            </a:r>
            <a:endParaRPr lang="uk-U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945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9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785794"/>
            <a:ext cx="8229600" cy="5538806"/>
          </a:xfrm>
        </p:spPr>
        <p:txBody>
          <a:bodyPr>
            <a:normAutofit/>
          </a:bodyPr>
          <a:lstStyle/>
          <a:p>
            <a:pPr algn="just"/>
            <a:r>
              <a:rPr lang="uk-UA" dirty="0" smtClean="0"/>
              <a:t>Про дерево </a:t>
            </a:r>
            <a:r>
              <a:rPr lang="uk-UA" dirty="0" err="1" smtClean="0"/>
              <a:t>джангис-агач</a:t>
            </a:r>
            <a:r>
              <a:rPr lang="uk-UA" dirty="0" smtClean="0"/>
              <a:t>, або </a:t>
            </a:r>
            <a:r>
              <a:rPr lang="uk-UA" dirty="0" err="1" smtClean="0"/>
              <a:t>жангиз-агаш</a:t>
            </a:r>
            <a:r>
              <a:rPr lang="uk-UA" dirty="0" smtClean="0"/>
              <a:t> (що означає «одиноке дерево»), Шевченко розповідає в повісті «</a:t>
            </a:r>
            <a:r>
              <a:rPr lang="uk-UA" dirty="0" err="1" smtClean="0"/>
              <a:t>Близнецы</a:t>
            </a:r>
            <a:r>
              <a:rPr lang="uk-UA" dirty="0" smtClean="0"/>
              <a:t>»: «</a:t>
            </a:r>
            <a:r>
              <a:rPr lang="uk-UA" dirty="0" err="1" smtClean="0"/>
              <a:t>...верстах</a:t>
            </a:r>
            <a:r>
              <a:rPr lang="uk-UA" dirty="0" smtClean="0"/>
              <a:t> в </a:t>
            </a:r>
            <a:r>
              <a:rPr lang="uk-UA" dirty="0" err="1" smtClean="0"/>
              <a:t>двух</a:t>
            </a:r>
            <a:r>
              <a:rPr lang="uk-UA" dirty="0" smtClean="0"/>
              <a:t> от дороги, в </a:t>
            </a:r>
            <a:r>
              <a:rPr lang="uk-UA" dirty="0" err="1" smtClean="0"/>
              <a:t>ложбине</a:t>
            </a:r>
            <a:r>
              <a:rPr lang="uk-UA" dirty="0" smtClean="0"/>
              <a:t>, </a:t>
            </a:r>
            <a:r>
              <a:rPr lang="uk-UA" dirty="0" err="1" smtClean="0"/>
              <a:t>зеленело</a:t>
            </a:r>
            <a:r>
              <a:rPr lang="uk-UA" dirty="0" smtClean="0"/>
              <a:t> </a:t>
            </a:r>
            <a:r>
              <a:rPr lang="uk-UA" dirty="0" err="1" smtClean="0"/>
              <a:t>тополевое</a:t>
            </a:r>
            <a:r>
              <a:rPr lang="uk-UA" dirty="0" smtClean="0"/>
              <a:t> </a:t>
            </a:r>
            <a:r>
              <a:rPr lang="uk-UA" dirty="0" err="1" smtClean="0"/>
              <a:t>старое</a:t>
            </a:r>
            <a:r>
              <a:rPr lang="uk-UA" dirty="0" smtClean="0"/>
              <a:t> дерево. Я </a:t>
            </a:r>
            <a:r>
              <a:rPr lang="uk-UA" dirty="0" err="1" smtClean="0"/>
              <a:t>застал</a:t>
            </a:r>
            <a:r>
              <a:rPr lang="uk-UA" dirty="0" smtClean="0"/>
              <a:t> уже </a:t>
            </a:r>
            <a:r>
              <a:rPr lang="uk-UA" dirty="0" err="1" smtClean="0"/>
              <a:t>вокруг</a:t>
            </a:r>
            <a:r>
              <a:rPr lang="uk-UA" dirty="0" smtClean="0"/>
              <a:t> </a:t>
            </a:r>
            <a:r>
              <a:rPr lang="uk-UA" dirty="0" err="1" smtClean="0"/>
              <a:t>него</a:t>
            </a:r>
            <a:r>
              <a:rPr lang="uk-UA" dirty="0" smtClean="0"/>
              <a:t> </a:t>
            </a:r>
            <a:r>
              <a:rPr lang="uk-UA" dirty="0" err="1" smtClean="0"/>
              <a:t>порядочную</a:t>
            </a:r>
            <a:r>
              <a:rPr lang="uk-UA" dirty="0" smtClean="0"/>
              <a:t> [</a:t>
            </a:r>
            <a:r>
              <a:rPr lang="uk-UA" dirty="0" err="1" smtClean="0"/>
              <a:t>толпу</a:t>
            </a:r>
            <a:r>
              <a:rPr lang="uk-UA" dirty="0" smtClean="0"/>
              <a:t>], с </a:t>
            </a:r>
            <a:r>
              <a:rPr lang="uk-UA" dirty="0" err="1" smtClean="0"/>
              <a:t>удивлением</a:t>
            </a:r>
            <a:r>
              <a:rPr lang="uk-UA" dirty="0" smtClean="0"/>
              <a:t> и </a:t>
            </a:r>
            <a:r>
              <a:rPr lang="uk-UA" dirty="0" err="1" smtClean="0"/>
              <a:t>даже</a:t>
            </a:r>
            <a:r>
              <a:rPr lang="uk-UA" dirty="0" smtClean="0"/>
              <a:t> (так мне </a:t>
            </a:r>
            <a:r>
              <a:rPr lang="uk-UA" dirty="0" err="1" smtClean="0"/>
              <a:t>казалося</a:t>
            </a:r>
            <a:r>
              <a:rPr lang="uk-UA" dirty="0" smtClean="0"/>
              <a:t>) с </a:t>
            </a:r>
            <a:r>
              <a:rPr lang="uk-UA" dirty="0" err="1" smtClean="0"/>
              <a:t>благоговением</a:t>
            </a:r>
            <a:r>
              <a:rPr lang="uk-UA" dirty="0" smtClean="0"/>
              <a:t> </a:t>
            </a:r>
            <a:r>
              <a:rPr lang="uk-UA" dirty="0" err="1" smtClean="0"/>
              <a:t>смотревшую</a:t>
            </a:r>
            <a:r>
              <a:rPr lang="uk-UA" dirty="0" smtClean="0"/>
              <a:t> на </a:t>
            </a:r>
            <a:r>
              <a:rPr lang="uk-UA" dirty="0" err="1" smtClean="0"/>
              <a:t>зеленую</a:t>
            </a:r>
            <a:r>
              <a:rPr lang="uk-UA" dirty="0" smtClean="0"/>
              <a:t> </a:t>
            </a:r>
            <a:r>
              <a:rPr lang="uk-UA" dirty="0" err="1" smtClean="0"/>
              <a:t>гостью</a:t>
            </a:r>
            <a:r>
              <a:rPr lang="uk-UA" dirty="0" smtClean="0"/>
              <a:t> </a:t>
            </a:r>
            <a:r>
              <a:rPr lang="uk-UA" dirty="0" err="1" smtClean="0"/>
              <a:t>пустыни</a:t>
            </a:r>
            <a:r>
              <a:rPr lang="uk-UA" dirty="0" smtClean="0"/>
              <a:t>. </a:t>
            </a:r>
            <a:r>
              <a:rPr lang="uk-UA" dirty="0" err="1" smtClean="0"/>
              <a:t>Вокруг</a:t>
            </a:r>
            <a:r>
              <a:rPr lang="uk-UA" dirty="0" smtClean="0"/>
              <a:t> дерева и на </a:t>
            </a:r>
            <a:r>
              <a:rPr lang="uk-UA" dirty="0" err="1" smtClean="0"/>
              <a:t>ветках</a:t>
            </a:r>
            <a:r>
              <a:rPr lang="uk-UA" dirty="0" smtClean="0"/>
              <a:t> </a:t>
            </a:r>
            <a:r>
              <a:rPr lang="uk-UA" dirty="0" err="1" smtClean="0"/>
              <a:t>его</a:t>
            </a:r>
            <a:r>
              <a:rPr lang="uk-UA" dirty="0" smtClean="0"/>
              <a:t> </a:t>
            </a:r>
            <a:r>
              <a:rPr lang="uk-UA" dirty="0" err="1" smtClean="0"/>
              <a:t>навешано</a:t>
            </a:r>
            <a:r>
              <a:rPr lang="uk-UA" dirty="0" smtClean="0"/>
              <a:t> </a:t>
            </a:r>
            <a:r>
              <a:rPr lang="uk-UA" dirty="0" err="1" smtClean="0"/>
              <a:t>набожными</a:t>
            </a:r>
            <a:r>
              <a:rPr lang="uk-UA" dirty="0" smtClean="0"/>
              <a:t> киргизами кусочки </a:t>
            </a:r>
            <a:r>
              <a:rPr lang="uk-UA" dirty="0" err="1" smtClean="0"/>
              <a:t>разноцветных</a:t>
            </a:r>
            <a:r>
              <a:rPr lang="uk-UA" dirty="0" smtClean="0"/>
              <a:t> </a:t>
            </a:r>
            <a:r>
              <a:rPr lang="uk-UA" dirty="0" err="1" smtClean="0"/>
              <a:t>материй</a:t>
            </a:r>
            <a:r>
              <a:rPr lang="uk-UA" dirty="0" smtClean="0"/>
              <a:t>, </a:t>
            </a:r>
            <a:r>
              <a:rPr lang="uk-UA" dirty="0" err="1" smtClean="0"/>
              <a:t>ленточки</a:t>
            </a:r>
            <a:r>
              <a:rPr lang="uk-UA" dirty="0" smtClean="0"/>
              <a:t>, пасма </a:t>
            </a:r>
            <a:r>
              <a:rPr lang="uk-UA" dirty="0" err="1" smtClean="0"/>
              <a:t>крашеных</a:t>
            </a:r>
            <a:r>
              <a:rPr lang="uk-UA" dirty="0" smtClean="0"/>
              <a:t> </a:t>
            </a:r>
            <a:r>
              <a:rPr lang="uk-UA" dirty="0" err="1" smtClean="0"/>
              <a:t>лошадиных</a:t>
            </a:r>
            <a:r>
              <a:rPr lang="uk-UA" dirty="0" smtClean="0"/>
              <a:t> волос и </a:t>
            </a:r>
            <a:r>
              <a:rPr lang="uk-UA" dirty="0" err="1" smtClean="0"/>
              <a:t>самая</a:t>
            </a:r>
            <a:r>
              <a:rPr lang="uk-UA" dirty="0" smtClean="0"/>
              <a:t> </a:t>
            </a:r>
            <a:r>
              <a:rPr lang="uk-UA" dirty="0" err="1" smtClean="0"/>
              <a:t>богатая</a:t>
            </a:r>
            <a:r>
              <a:rPr lang="uk-UA" dirty="0" smtClean="0"/>
              <a:t> жертва — </a:t>
            </a:r>
            <a:r>
              <a:rPr lang="uk-UA" dirty="0" err="1" smtClean="0"/>
              <a:t>это</a:t>
            </a:r>
            <a:r>
              <a:rPr lang="uk-UA" dirty="0" smtClean="0"/>
              <a:t> шкура </a:t>
            </a:r>
            <a:r>
              <a:rPr lang="uk-UA" dirty="0" err="1" smtClean="0"/>
              <a:t>дикой</a:t>
            </a:r>
            <a:r>
              <a:rPr lang="uk-UA" dirty="0" smtClean="0"/>
              <a:t> </a:t>
            </a:r>
            <a:r>
              <a:rPr lang="uk-UA" dirty="0" err="1" smtClean="0"/>
              <a:t>кошки</a:t>
            </a:r>
            <a:r>
              <a:rPr lang="uk-UA" dirty="0" smtClean="0"/>
              <a:t>, </a:t>
            </a:r>
            <a:r>
              <a:rPr lang="uk-UA" dirty="0" err="1" smtClean="0"/>
              <a:t>крепко</a:t>
            </a:r>
            <a:r>
              <a:rPr lang="uk-UA" dirty="0" smtClean="0"/>
              <a:t> </a:t>
            </a:r>
            <a:r>
              <a:rPr lang="uk-UA" dirty="0" err="1" smtClean="0"/>
              <a:t>привязанная</a:t>
            </a:r>
            <a:r>
              <a:rPr lang="uk-UA" dirty="0" smtClean="0"/>
              <a:t> к </a:t>
            </a:r>
            <a:r>
              <a:rPr lang="uk-UA" dirty="0" err="1" smtClean="0"/>
              <a:t>ветке</a:t>
            </a:r>
            <a:r>
              <a:rPr lang="uk-UA" dirty="0" smtClean="0"/>
              <a:t>...»</a:t>
            </a:r>
          </a:p>
          <a:p>
            <a:pPr algn="just"/>
            <a:endParaRPr lang="uk-U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99</TotalTime>
  <Words>1507</Words>
  <PresentationFormat>Экран (4:3)</PresentationFormat>
  <Paragraphs>33</Paragraphs>
  <Slides>32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32</vt:i4>
      </vt:variant>
    </vt:vector>
  </HeadingPairs>
  <TitlesOfParts>
    <vt:vector size="33" baseType="lpstr">
      <vt:lpstr>Поток</vt:lpstr>
      <vt:lpstr>ТАРАС ШЕВЧЕНКО - ХУДОЖНИК</vt:lpstr>
      <vt:lpstr>Мистецька спадщина</vt:lpstr>
      <vt:lpstr>    Художня спадщина Шевченка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ШЕВЧЕНКО – МАЙСТЕР ПОРТРЕТУ</vt:lpstr>
      <vt:lpstr>Портрет Євгена Павловича Гребінки</vt:lpstr>
      <vt:lpstr>Слайд 20</vt:lpstr>
      <vt:lpstr>Слайд 21</vt:lpstr>
      <vt:lpstr>Слайд 22</vt:lpstr>
      <vt:lpstr>Слайд 23</vt:lpstr>
      <vt:lpstr>Слайд 24</vt:lpstr>
      <vt:lpstr>Картина “Смерть Віргінії”</vt:lpstr>
      <vt:lpstr>Слайд 26</vt:lpstr>
      <vt:lpstr> Автопортрети Т.Г. Шевченка</vt:lpstr>
      <vt:lpstr>Перший автопортрет</vt:lpstr>
      <vt:lpstr>Класичний автопортрет Шевченка</vt:lpstr>
      <vt:lpstr>Слайд 30</vt:lpstr>
      <vt:lpstr>Останній автопортрет Шевченка</vt:lpstr>
      <vt:lpstr>Слайд 32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ТАРАС ШЕВЧЕНКО - ХУДОЖНИК</dc:title>
  <cp:lastModifiedBy>user</cp:lastModifiedBy>
  <cp:revision>12</cp:revision>
  <dcterms:modified xsi:type="dcterms:W3CDTF">2013-04-08T15:24:32Z</dcterms:modified>
</cp:coreProperties>
</file>