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73" r:id="rId7"/>
    <p:sldId id="259" r:id="rId8"/>
    <p:sldId id="275" r:id="rId9"/>
    <p:sldId id="276" r:id="rId10"/>
    <p:sldId id="277" r:id="rId11"/>
    <p:sldId id="260" r:id="rId12"/>
    <p:sldId id="278" r:id="rId13"/>
    <p:sldId id="279" r:id="rId14"/>
    <p:sldId id="261" r:id="rId15"/>
    <p:sldId id="262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A1F33-5C72-46E3-906C-C4835AD8E095}" type="datetimeFigureOut">
              <a:rPr lang="ru-RU" smtClean="0"/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292B-C3F5-482B-A606-CB982D7A2B99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429-3824x2592.jpg"/>
          <p:cNvPicPr>
            <a:picLocks noChangeAspect="1"/>
          </p:cNvPicPr>
          <p:nvPr/>
        </p:nvPicPr>
        <p:blipFill>
          <a:blip r:embed="rId2" cstate="print"/>
          <a:srcRect l="10298" t="-1333" r="14511" b="11356"/>
          <a:stretch>
            <a:fillRect/>
          </a:stretch>
        </p:blipFill>
        <p:spPr>
          <a:xfrm>
            <a:off x="0" y="-171400"/>
            <a:ext cx="9144000" cy="7416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36712" y="1988840"/>
            <a:ext cx="986509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150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latin typeface="Bickham Script Two" pitchFamily="66" charset="0"/>
              </a:rPr>
              <a:t>Леся </a:t>
            </a:r>
          </a:p>
          <a:p>
            <a:pPr algn="ctr"/>
            <a:r>
              <a:rPr lang="uk-UA" sz="11500" dirty="0">
                <a:ln w="19050">
                  <a:solidFill>
                    <a:schemeClr val="bg2">
                      <a:lumMod val="10000"/>
                    </a:schemeClr>
                  </a:solidFill>
                </a:ln>
                <a:latin typeface="Bickham Script Two" pitchFamily="66" charset="0"/>
              </a:rPr>
              <a:t>	</a:t>
            </a:r>
            <a:r>
              <a:rPr lang="uk-UA" sz="1150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latin typeface="Bickham Script Two" pitchFamily="66" charset="0"/>
              </a:rPr>
              <a:t>			Українка</a:t>
            </a:r>
            <a:endParaRPr lang="ru-RU" sz="11500" dirty="0">
              <a:ln w="19050">
                <a:solidFill>
                  <a:schemeClr val="bg2">
                    <a:lumMod val="10000"/>
                  </a:schemeClr>
                </a:solidFill>
              </a:ln>
              <a:latin typeface="Bickham Script Two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709448"/>
            <a:ext cx="10729191" cy="77388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Зр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л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сть</a:t>
            </a:r>
            <a:endParaRPr lang="ru-RU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2140982"/>
            <a:ext cx="41044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 ніч смерті коханого вона створила драму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“Одержима”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і тому, як напише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згодом,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uk-UA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п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ережила</a:t>
            </a: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цей немилосердний удар долі.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i="1" dirty="0">
              <a:solidFill>
                <a:schemeClr val="bg1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Ця сторінка життя відкрила нам жінку люблячу,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сильну духом,</a:t>
            </a:r>
            <a:r>
              <a:rPr lang="uk-UA" sz="2000" i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саможертовну і героїчну. 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5355652.jpg"/>
          <p:cNvPicPr>
            <a:picLocks noChangeAspect="1"/>
          </p:cNvPicPr>
          <p:nvPr/>
        </p:nvPicPr>
        <p:blipFill>
          <a:blip r:embed="rId3" cstate="print"/>
          <a:srcRect t="1826"/>
          <a:stretch>
            <a:fillRect/>
          </a:stretch>
        </p:blipFill>
        <p:spPr>
          <a:xfrm>
            <a:off x="4427984" y="1124744"/>
            <a:ext cx="4309158" cy="338437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9" name="Рисунок 8" descr="53556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4025038"/>
            <a:ext cx="3125383" cy="250030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4758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"/>
            <a:ext cx="9180512" cy="6858000"/>
          </a:xfrm>
          <a:prstGeom prst="rect">
            <a:avLst/>
          </a:prstGeom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-171400"/>
            <a:ext cx="8784976" cy="7272808"/>
          </a:xfrm>
          <a:prstGeom prst="roundRect">
            <a:avLst>
              <a:gd name="adj" fmla="val 21448"/>
            </a:avLst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496" y="404664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Останн</a:t>
            </a:r>
            <a:r>
              <a:rPr lang="en-US" sz="5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 роки життя</a:t>
            </a:r>
            <a:endParaRPr lang="ru-RU" sz="5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99592" y="1476067"/>
            <a:ext cx="439248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На початку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березня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1907 року Леся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Українка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переїжджає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Колодяжного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Києва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 в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кінці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березня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разом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відомим музикознавцем-фольклористом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Клементієм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Квіткою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здійснила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поїздку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до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Криму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де,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зокрема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побувала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Севастополі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,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Алупці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Ялті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sym typeface="Wingding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7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серпня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1907 р.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Леся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Українка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та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Климент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Квітка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офіційно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оформили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шлюб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церкві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vol09-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804168"/>
            <a:ext cx="2520280" cy="349704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4758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"/>
            <a:ext cx="9180512" cy="6858000"/>
          </a:xfrm>
          <a:prstGeom prst="rect">
            <a:avLst/>
          </a:prstGeom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-171400"/>
            <a:ext cx="8784976" cy="7272808"/>
          </a:xfrm>
          <a:prstGeom prst="roundRect">
            <a:avLst>
              <a:gd name="adj" fmla="val 21448"/>
            </a:avLst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496" y="404664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Останн</a:t>
            </a:r>
            <a:r>
              <a:rPr lang="en-US" sz="5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 роки життя</a:t>
            </a:r>
            <a:endParaRPr lang="ru-RU" sz="5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iniature" pitchFamily="2" charset="0"/>
            </a:endParaRPr>
          </a:p>
        </p:txBody>
      </p:sp>
      <p:pic>
        <p:nvPicPr>
          <p:cNvPr id="8" name="Рисунок 7" descr="1913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1484784"/>
            <a:ext cx="3009908" cy="429404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499992" y="1895341"/>
            <a:ext cx="37444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Останні роки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Л.Косач-Квітки пройшли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 подорожах.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sym typeface="Wingding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 звістку про важкий стан Лариси Петрівни  в Грузію приїхала її мати. Їй письменниця продиктувала проект своєї так і ненаписаної драми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”На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берегах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Александрії”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uiExpan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47582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1"/>
            <a:ext cx="9180512" cy="6858000"/>
          </a:xfrm>
          <a:prstGeom prst="rect">
            <a:avLst/>
          </a:prstGeom>
          <a:effectLst/>
        </p:spPr>
      </p:pic>
      <p:sp>
        <p:nvSpPr>
          <p:cNvPr id="5" name="Скругленный прямоугольник 4"/>
          <p:cNvSpPr/>
          <p:nvPr/>
        </p:nvSpPr>
        <p:spPr>
          <a:xfrm>
            <a:off x="179512" y="-171400"/>
            <a:ext cx="8784976" cy="7272808"/>
          </a:xfrm>
          <a:prstGeom prst="roundRect">
            <a:avLst>
              <a:gd name="adj" fmla="val 21448"/>
            </a:avLst>
          </a:prstGeom>
          <a:solidFill>
            <a:schemeClr val="tx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5496" y="404664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Останн</a:t>
            </a:r>
            <a:r>
              <a:rPr lang="en-US" sz="5400" dirty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 роки життя</a:t>
            </a:r>
            <a:endParaRPr lang="ru-RU" sz="5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827584" y="1196752"/>
            <a:ext cx="738031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Серце Лесі Українки перестало битися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1 серпня 1913 р.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в грузинському місті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Сурамі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Тіло письменниці перевезли до Києва й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8 серпня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поховали на Байковому цвинтарі поряд із могилами батька й брата.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Усвідомлення втрати переповнювало сумом серця сучасників: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“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Так мало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звізд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 на марнім небі нашої літератури. А ті, що найясніше світили, - гаснуть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”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(Микола Євшан).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9" name="Рисунок 8" descr="2008-04-27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2592288" cy="3456383"/>
          </a:xfrm>
          <a:prstGeom prst="snip1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Рисунок 9" descr="535561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3275856" y="4365104"/>
            <a:ext cx="2282197" cy="1728192"/>
          </a:xfrm>
          <a:prstGeom prst="snip1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55611.jp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-108520" y="-129208"/>
            <a:ext cx="9358346" cy="70866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67779024.jpg"/>
          <p:cNvPicPr>
            <a:picLocks noChangeAspect="1"/>
          </p:cNvPicPr>
          <p:nvPr/>
        </p:nvPicPr>
        <p:blipFill>
          <a:blip r:embed="rId2" cstate="print"/>
          <a:srcRect b="3381"/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35496" y="404664"/>
            <a:ext cx="9217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Значення </a:t>
            </a:r>
            <a:r>
              <a:rPr lang="uk-UA" sz="54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творчост</a:t>
            </a:r>
            <a:r>
              <a:rPr lang="en-US" sz="5400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Miniature" pitchFamily="2" charset="0"/>
              </a:rPr>
              <a:t>i</a:t>
            </a:r>
            <a:endParaRPr lang="ru-RU" sz="5400" dirty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03648" y="1773396"/>
            <a:ext cx="66247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sym typeface="Wingdings"/>
              </a:rPr>
              <a:t>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Леся</a:t>
            </a: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Українка</a:t>
            </a:r>
            <a:r>
              <a:rPr kumimoji="0" lang="uk-UA" sz="28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  <a:sym typeface="Wingdings"/>
              </a:rPr>
              <a:t></a:t>
            </a:r>
            <a:endParaRPr kumimoji="0" lang="uk-UA" sz="28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  <a:sym typeface="Wingding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 збагатила нашу поезію новими темами й мотивами.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800" i="1" dirty="0"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ea typeface="Times New Roman" pitchFamily="18" charset="0"/>
              </a:rPr>
              <a:t>На межі ХІХ-ХХ ст., використовуючи мандрівні, вічні сюжети світової літератури, стала в авангарді творчих сил, що виводили українське письменство на світовий рівень. </a:t>
            </a:r>
            <a:endParaRPr kumimoji="0" lang="uk-UA" sz="4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2429-3824x2592.jpg"/>
          <p:cNvPicPr>
            <a:picLocks noChangeAspect="1"/>
          </p:cNvPicPr>
          <p:nvPr/>
        </p:nvPicPr>
        <p:blipFill>
          <a:blip r:embed="rId2" cstate="print"/>
          <a:srcRect l="10298" t="-1333" r="14511" b="11356"/>
          <a:stretch>
            <a:fillRect/>
          </a:stretch>
        </p:blipFill>
        <p:spPr>
          <a:xfrm>
            <a:off x="0" y="-171400"/>
            <a:ext cx="9144000" cy="74168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44624" y="1681638"/>
            <a:ext cx="98650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380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latin typeface="Bickham Script Two" pitchFamily="66" charset="0"/>
              </a:rPr>
              <a:t>Дякуємо</a:t>
            </a:r>
          </a:p>
          <a:p>
            <a:pPr algn="ctr"/>
            <a:r>
              <a:rPr lang="uk-UA" sz="13800" dirty="0" smtClean="0">
                <a:ln w="19050">
                  <a:solidFill>
                    <a:schemeClr val="bg2">
                      <a:lumMod val="10000"/>
                    </a:schemeClr>
                  </a:solidFill>
                </a:ln>
                <a:latin typeface="Bickham Script Two" pitchFamily="66" charset="0"/>
              </a:rPr>
              <a:t>            за увагу!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709448"/>
            <a:ext cx="10729191" cy="77388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6" name="Рисунок 5" descr="75313716_Lesya_Ukrain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409" y="764704"/>
            <a:ext cx="3378103" cy="4276081"/>
          </a:xfrm>
          <a:prstGeom prst="flowChartDisplay">
            <a:avLst/>
          </a:prstGeom>
          <a:effectLst>
            <a:softEdge rad="635000"/>
          </a:effectLst>
        </p:spPr>
      </p:pic>
      <p:sp>
        <p:nvSpPr>
          <p:cNvPr id="7" name="TextBox 6"/>
          <p:cNvSpPr txBox="1"/>
          <p:nvPr/>
        </p:nvSpPr>
        <p:spPr>
          <a:xfrm rot="20976636">
            <a:off x="-290848" y="167426"/>
            <a:ext cx="3059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>
                <a:solidFill>
                  <a:schemeClr val="bg1"/>
                </a:solidFill>
                <a:latin typeface="Garamond" pitchFamily="18" charset="0"/>
              </a:rPr>
              <a:t>О Лесю! </a:t>
            </a:r>
            <a:endParaRPr lang="uk-UA" sz="2400" i="1" dirty="0" smtClean="0">
              <a:solidFill>
                <a:schemeClr val="bg1"/>
              </a:solidFill>
              <a:latin typeface="Garamond" pitchFamily="18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Garamond" pitchFamily="18" charset="0"/>
              </a:rPr>
              <a:t>Українко </a:t>
            </a:r>
            <a:r>
              <a:rPr lang="uk-UA" sz="2400" i="1" dirty="0">
                <a:solidFill>
                  <a:schemeClr val="bg1"/>
                </a:solidFill>
                <a:latin typeface="Garamond" pitchFamily="18" charset="0"/>
              </a:rPr>
              <a:t>без догани! </a:t>
            </a:r>
            <a:endParaRPr lang="ru-RU" sz="2400" i="1" dirty="0">
              <a:solidFill>
                <a:schemeClr val="bg1"/>
              </a:solidFill>
              <a:latin typeface="Garamond" pitchFamily="18" charset="0"/>
            </a:endParaRP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-2738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Вступ</a:t>
            </a:r>
            <a:endParaRPr lang="ru-RU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412776"/>
            <a:ext cx="568863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i="1" dirty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</a:rPr>
              <a:t>Леся Українка </a:t>
            </a:r>
            <a:endParaRPr lang="uk-UA" sz="2800" i="1" dirty="0" smtClean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</a:effectLst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(</a:t>
            </a:r>
            <a:r>
              <a:rPr lang="uk-UA" sz="2400" i="1" dirty="0">
                <a:solidFill>
                  <a:schemeClr val="bg1"/>
                </a:solidFill>
              </a:rPr>
              <a:t>1871 – 1913) – 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найславніша </a:t>
            </a:r>
            <a:r>
              <a:rPr lang="uk-UA" sz="2400" i="1" dirty="0">
                <a:solidFill>
                  <a:schemeClr val="bg1"/>
                </a:solidFill>
              </a:rPr>
              <a:t>українська поетеса, послідовний та енергійний борець за утворення українського народу. 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algn="ctr"/>
            <a:endParaRPr lang="uk-UA" sz="2400" i="1" dirty="0">
              <a:solidFill>
                <a:schemeClr val="bg1"/>
              </a:solidFill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Вся </a:t>
            </a:r>
            <a:r>
              <a:rPr lang="uk-UA" sz="2400" i="1" dirty="0">
                <a:solidFill>
                  <a:schemeClr val="bg1"/>
                </a:solidFill>
              </a:rPr>
              <a:t>сукупність її творів – це образ ідеальної землі, земного раю, що зветься «Україною». З’явився цей </a:t>
            </a:r>
            <a:r>
              <a:rPr lang="uk-UA" sz="2400" i="1" dirty="0" smtClean="0">
                <a:solidFill>
                  <a:schemeClr val="bg1"/>
                </a:solidFill>
              </a:rPr>
              <a:t>образ – </a:t>
            </a:r>
            <a:r>
              <a:rPr lang="uk-UA" sz="2400" i="1" dirty="0">
                <a:solidFill>
                  <a:schemeClr val="bg1"/>
                </a:solidFill>
              </a:rPr>
              <a:t>і цілі маси людей збагнули, що вони не просто обивателі, а українці, що це звання їх зобов’язує, що їм є </a:t>
            </a:r>
            <a:endParaRPr lang="uk-UA" sz="2400" i="1" dirty="0" smtClean="0">
              <a:solidFill>
                <a:schemeClr val="bg1"/>
              </a:solidFill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</a:rPr>
              <a:t>за </a:t>
            </a:r>
            <a:r>
              <a:rPr lang="uk-UA" sz="2400" i="1" dirty="0">
                <a:solidFill>
                  <a:schemeClr val="bg1"/>
                </a:solidFill>
              </a:rPr>
              <a:t>що боротись і віддавати життя. </a:t>
            </a:r>
            <a:endParaRPr lang="ru-RU" sz="24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437131">
            <a:off x="6038117" y="5029332"/>
            <a:ext cx="3059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Не поет, у кого думки не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літають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вільно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 в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світі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, А заплутались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навіки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 в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золотії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тонкі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 </a:t>
            </a:r>
            <a:r>
              <a:rPr lang="ru-RU" sz="2400" i="1" dirty="0" err="1" smtClean="0">
                <a:solidFill>
                  <a:schemeClr val="bg1"/>
                </a:solidFill>
                <a:latin typeface="Garamond" pitchFamily="18" charset="0"/>
              </a:rPr>
              <a:t>сіті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</a:rPr>
              <a:t>…</a:t>
            </a:r>
            <a:endParaRPr lang="ru-RU" sz="2400" i="1" dirty="0">
              <a:solidFill>
                <a:schemeClr val="bg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build="p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Дитинство.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Перш</a:t>
            </a:r>
            <a:r>
              <a:rPr lang="en-US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кроки</a:t>
            </a:r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45840" y="1035313"/>
            <a:ext cx="74523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 місті Новограді-Волинському 25 лютого 1871 році в родині українських інтелігентів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Петра Антоновича Косача та Ольги Петрівни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народилася дочка Лариса.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Косач_Петр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2338739"/>
            <a:ext cx="2991675" cy="425861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kosach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3680" y="2420888"/>
            <a:ext cx="2880320" cy="417646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Лариса_Косач._Фото_1878-1879_р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80599" y="2492896"/>
            <a:ext cx="2582802" cy="414908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Рисунок1.png"/>
          <p:cNvPicPr>
            <a:picLocks noChangeAspect="1"/>
          </p:cNvPicPr>
          <p:nvPr/>
        </p:nvPicPr>
        <p:blipFill>
          <a:blip r:embed="rId6" cstate="print"/>
          <a:srcRect l="4228" t="2533" r="4228" b="53391"/>
          <a:stretch>
            <a:fillRect/>
          </a:stretch>
        </p:blipFill>
        <p:spPr>
          <a:xfrm>
            <a:off x="2375756" y="2564904"/>
            <a:ext cx="4392488" cy="39672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7" cstate="print"/>
          <a:srcRect l="5861" t="5042" r="4269" b="11762"/>
          <a:stretch>
            <a:fillRect/>
          </a:stretch>
        </p:blipFill>
        <p:spPr>
          <a:xfrm>
            <a:off x="2411760" y="2993821"/>
            <a:ext cx="4320480" cy="3099475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Дитинство.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Перш</a:t>
            </a:r>
            <a:r>
              <a:rPr lang="en-US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кроки</a:t>
            </a:r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45840" y="1119515"/>
            <a:ext cx="745232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S"/>
            </a:pP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Росла і виховувалась у великій родині - мала трьох сестер і двох братів. Читати почала в 4 роки. </a:t>
            </a: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Леся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 допомогою гувернантки і матері </a:t>
            </a: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вивчила німецьку,французьку,російську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мови, а згодом </a:t>
            </a: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–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ще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9 іноземних мов. </a:t>
            </a:r>
            <a:endParaRPr lang="ru-RU" sz="2000" i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lesya-ukra'nka-z-bra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8089" y="2660499"/>
            <a:ext cx="2852063" cy="429689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 descr="1266070762_lesja-ukrainka-s-sestrojj-olgojj-i-oksanoj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87910"/>
            <a:ext cx="2915816" cy="419747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 descr="4128-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708920"/>
            <a:ext cx="2808312" cy="41490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Дитинство.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Перш</a:t>
            </a:r>
            <a:r>
              <a:rPr lang="en-US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кроки</a:t>
            </a:r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845840" y="1888956"/>
            <a:ext cx="7452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2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23528" y="1160740"/>
            <a:ext cx="8496944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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 1878 році батьки Лесі їдуть на всесвітню виставку в Париж, де зустрічалися з М. П. Драгомановим. У цей час доглядати дітей приїздить Олена Антонівна Косач, сестра Лесиного батька. Дружба з «тіткою Єлею» залишила помітний слід в житті і творчості поетеси.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долі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,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ні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волі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у мене нема,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Зосталася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тільки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надія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одна: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Надія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вернутись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ще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раз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Вкраїну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Поглянути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ще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раз на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рідну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країну</a:t>
            </a:r>
            <a:r>
              <a:rPr lang="ru-RU" sz="2400" i="1" dirty="0" smtClean="0">
                <a:solidFill>
                  <a:schemeClr val="bg1"/>
                </a:solidFill>
                <a:latin typeface="Garamond" pitchFamily="18" charset="0"/>
                <a:ea typeface="Calibri" pitchFamily="34" charset="0"/>
                <a:cs typeface="Arial" pitchFamily="34" charset="0"/>
                <a:sym typeface="Wingdings"/>
              </a:rPr>
              <a:t>…</a:t>
            </a:r>
            <a:endParaRPr kumimoji="0" lang="uk-UA" sz="24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aramond" pitchFamily="18" charset="0"/>
              <a:ea typeface="Calibri" pitchFamily="34" charset="0"/>
              <a:cs typeface="Arial" pitchFamily="34" charset="0"/>
              <a:sym typeface="Wingding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i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  <a:sym typeface="Wingding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000" i="1" dirty="0">
              <a:solidFill>
                <a:schemeClr val="bg1"/>
              </a:solidFill>
              <a:latin typeface="Arial" pitchFamily="34" charset="0"/>
              <a:ea typeface="Calibri" pitchFamily="34" charset="0"/>
              <a:cs typeface="Arial" pitchFamily="34" charset="0"/>
              <a:sym typeface="Wingdings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  <a:sym typeface="Wingdings"/>
              </a:rPr>
              <a:t>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У березні 1879  заарештовано Олену Антонівну Косач, тітку Лесі, за участь у замаху на шефа жандармів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Дрентельна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, а 1881 р. заслано до Сибіру на 5 років . Дізнавшись про це, Леся в кінці 1879 року написала свою першу поезію — «Надія».</a:t>
            </a:r>
            <a:endParaRPr kumimoji="0" lang="uk-UA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352px-Kosach_O_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2722009"/>
            <a:ext cx="1944216" cy="265120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Рисунок 11" descr="Драгоманов_М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730862"/>
            <a:ext cx="1944216" cy="264235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6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86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6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Walls.com-15800.jpg"/>
          <p:cNvPicPr>
            <a:picLocks noChangeAspect="1"/>
          </p:cNvPicPr>
          <p:nvPr/>
        </p:nvPicPr>
        <p:blipFill>
          <a:blip r:embed="rId2" cstate="print"/>
          <a:srcRect b="2512"/>
          <a:stretch>
            <a:fillRect/>
          </a:stretch>
        </p:blipFill>
        <p:spPr>
          <a:xfrm>
            <a:off x="-1404664" y="-1611560"/>
            <a:ext cx="12025336" cy="9865096"/>
          </a:xfrm>
          <a:prstGeom prst="ellipse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1886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Дитинство.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Перш</a:t>
            </a:r>
            <a:r>
              <a:rPr lang="en-US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кроки</a:t>
            </a:r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-540568" y="-171361"/>
            <a:ext cx="6840760" cy="835288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S"/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У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Києві вона з братом Михайлом вчаться у приватних вчителів, зокрема вивчають грецьку і латинську мови. </a:t>
            </a: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  <a:p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Також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вчилася гри на фортепіано. </a:t>
            </a: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S"/>
            </a:pP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S"/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Проте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влітку 1883 року Лесі діагностували туберкульоз кісток, у жовтні цього ж року професор О.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Рінек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оперував ліву руку, видалив кістки, уражені туберкульозом. Хвороба змусила перервати це захоплення. Проте музики зовсім не полишила. </a:t>
            </a: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S"/>
            </a:pP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  <a:p>
            <a:pPr>
              <a:buFont typeface="Wingdings" pitchFamily="2" charset="2"/>
              <a:buChar char="S"/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Глибоке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її розуміння,відчуття мелодії відлунюються у багатьох творах: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“Сім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струн”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,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”Мелодії”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,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”Ритми”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,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“Пісні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про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волю</a:t>
            </a:r>
            <a:r>
              <a:rPr lang="uk-UA" sz="2000" i="1" dirty="0" err="1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”</a:t>
            </a: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, </a:t>
            </a:r>
            <a:r>
              <a:rPr lang="uk-UA" sz="2000" i="1" dirty="0" err="1" smtClean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“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Лісова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пісня”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,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”До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 мого </a:t>
            </a:r>
            <a:r>
              <a:rPr lang="uk-UA" sz="2000" i="1" dirty="0" err="1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фортепіано”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bg2">
                      <a:lumMod val="10000"/>
                      <a:alpha val="60000"/>
                    </a:schemeClr>
                  </a:glow>
                </a:effectLst>
              </a:rPr>
              <a:t>.   </a:t>
            </a:r>
            <a:endParaRPr lang="ru-RU" sz="2000" i="1" dirty="0"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S"/>
            </a:pP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1979LU098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78750"/>
            <a:ext cx="3600400" cy="268229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3" name="Рисунок 12" descr="5355621.jpg"/>
          <p:cNvPicPr>
            <a:picLocks noChangeAspect="1"/>
          </p:cNvPicPr>
          <p:nvPr/>
        </p:nvPicPr>
        <p:blipFill>
          <a:blip r:embed="rId4" cstate="print"/>
          <a:srcRect t="4917"/>
          <a:stretch>
            <a:fillRect/>
          </a:stretch>
        </p:blipFill>
        <p:spPr>
          <a:xfrm>
            <a:off x="5375298" y="3956426"/>
            <a:ext cx="3661198" cy="278494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4863-1920x10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068960" y="-3123728"/>
            <a:ext cx="17497944" cy="13105456"/>
          </a:xfrm>
          <a:prstGeom prst="diamond">
            <a:avLst/>
          </a:prstGeom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0" y="-27384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Юн</a:t>
            </a:r>
            <a:r>
              <a:rPr lang="en-US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5400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сть</a:t>
            </a:r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.</a:t>
            </a:r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 </a:t>
            </a:r>
            <a:endParaRPr lang="uk-UA" sz="5400" dirty="0" smtClean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  <a:p>
            <a:pPr algn="ctr"/>
            <a:r>
              <a:rPr lang="uk-UA" sz="54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Боротьба з хворобою</a:t>
            </a:r>
            <a:endParaRPr lang="ru-RU" sz="54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7824" y="1593368"/>
            <a:ext cx="5832648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>
              <a:buFont typeface="Wingdings" pitchFamily="2" charset="2"/>
              <a:buChar char="S"/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Коли </a:t>
            </a:r>
            <a:r>
              <a:rPr lang="uk-UA" sz="2000" i="1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Лесі виповнилося 13 років ,у журналі «Зоря» було вперше опубліковано вірш «Конвалія</a:t>
            </a: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».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Саме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тоді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з'явився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псевдонім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«Леся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Українка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».</a:t>
            </a:r>
          </a:p>
          <a:p>
            <a:pPr algn="r">
              <a:buFont typeface="Wingdings" pitchFamily="2" charset="2"/>
              <a:buChar char="S"/>
            </a:pPr>
            <a:endParaRPr lang="uk-UA" sz="2000" i="1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S"/>
            </a:pP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Сердечна дружба єднає Ларису з її старшим братом Михайлом. За нерозлучність в сім'ї їх називали спільним ім'ям «</a:t>
            </a:r>
            <a:r>
              <a:rPr lang="uk-UA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Мишолосіє</a:t>
            </a: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», пізніше Ларису перезвали в сім'ї на Лесю.</a:t>
            </a:r>
          </a:p>
          <a:p>
            <a:pPr algn="r">
              <a:buFont typeface="Wingdings" pitchFamily="2" charset="2"/>
              <a:buChar char="S"/>
            </a:pPr>
            <a:endParaRPr lang="ru-RU" sz="2000" i="1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r">
              <a:buFont typeface="Wingdings" pitchFamily="2" charset="2"/>
              <a:buChar char="S"/>
            </a:pP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Деякий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час Лариса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навчалася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школі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Олександра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Мурашка в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Києві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З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цього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періоду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залишилась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одна картина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намальована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олійними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фарбами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їй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довелося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здобувати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освіту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самостійно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, в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чому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допомагала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мати</a:t>
            </a:r>
            <a:r>
              <a:rPr lang="ru-RU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endParaRPr lang="uk-UA" sz="2000" b="1" i="1" dirty="0" smtClean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r"/>
            <a:r>
              <a:rPr lang="uk-UA" sz="2000" i="1" dirty="0" smtClean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10000"/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Zor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556792"/>
            <a:ext cx="1800200" cy="254945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 descr="ukraink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2708920"/>
            <a:ext cx="1828800" cy="265785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 descr="4128-7-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688" y="4221088"/>
            <a:ext cx="1683008" cy="256490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709448"/>
            <a:ext cx="10729191" cy="77388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Зр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л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сть</a:t>
            </a:r>
            <a:endParaRPr lang="ru-RU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884888"/>
            <a:ext cx="47525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S"/>
            </a:pPr>
            <a:r>
              <a:rPr lang="en-US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Побувавши </a:t>
            </a:r>
            <a:r>
              <a:rPr lang="uk-UA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1891 в Галичині, а пізніше й на Буковині, Українка познайомилася </a:t>
            </a:r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 багатьма 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визначними 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діячами </a:t>
            </a:r>
            <a:r>
              <a:rPr lang="uk-UA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Західної України: 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uk-UA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Франком, М. Павликом, 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Кобилянською, 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Стефаником, </a:t>
            </a:r>
            <a:endParaRPr lang="en-US" sz="2400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sz="2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uk-UA" sz="2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Маковеєм, Н. Кобринською.</a:t>
            </a:r>
            <a:endParaRPr lang="ru-RU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4181-18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412776"/>
            <a:ext cx="3643870" cy="469330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6592" y="-709448"/>
            <a:ext cx="10729191" cy="773884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" name="TextBox 9"/>
          <p:cNvSpPr txBox="1"/>
          <p:nvPr/>
        </p:nvSpPr>
        <p:spPr>
          <a:xfrm>
            <a:off x="2195736" y="-27384"/>
            <a:ext cx="5256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Зр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л</a:t>
            </a:r>
            <a:r>
              <a:rPr lang="en-US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i</a:t>
            </a:r>
            <a:r>
              <a:rPr lang="uk-UA" sz="80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Miniature" pitchFamily="2" charset="0"/>
              </a:rPr>
              <a:t>сть</a:t>
            </a:r>
            <a:endParaRPr lang="ru-RU" sz="80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Miniature" pitchFamily="2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1273984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Історію кохання Лесі Українки часто розпочинають із Сергія </a:t>
            </a:r>
            <a:r>
              <a:rPr kumimoji="0" lang="uk-UA" sz="20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Мержинського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. На таку любов здатна лише людина шляхетної душі і глибоких почувань.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S"/>
              <a:tabLst/>
            </a:pPr>
            <a:r>
              <a:rPr lang="en-US" sz="2000" i="1" dirty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</a:rPr>
              <a:t>Сергій не кохав Лесю,але саме вона поїхала у Мінськ до приреченого хворого,коли всі залишили його. Поїхала, навіть переступивши через заборону матері. </a:t>
            </a:r>
            <a:endParaRPr kumimoji="0" lang="uk-UA" sz="3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  <p:pic>
        <p:nvPicPr>
          <p:cNvPr id="7" name="Рисунок 6" descr="5355646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627784" y="3204504"/>
            <a:ext cx="4104456" cy="3621559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760</Words>
  <Application>Microsoft Office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32</cp:revision>
  <dcterms:created xsi:type="dcterms:W3CDTF">2014-03-12T16:45:47Z</dcterms:created>
  <dcterms:modified xsi:type="dcterms:W3CDTF">2014-03-12T21:22:34Z</dcterms:modified>
</cp:coreProperties>
</file>