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0"/>
  </p:notesMasterIdLst>
  <p:sldIdLst>
    <p:sldId id="256" r:id="rId2"/>
    <p:sldId id="270" r:id="rId3"/>
    <p:sldId id="257" r:id="rId4"/>
    <p:sldId id="259" r:id="rId5"/>
    <p:sldId id="265" r:id="rId6"/>
    <p:sldId id="266" r:id="rId7"/>
    <p:sldId id="267" r:id="rId8"/>
    <p:sldId id="264" r:id="rId9"/>
    <p:sldId id="258" r:id="rId10"/>
    <p:sldId id="260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1C7FD06-1D7A-42AD-AC1E-C85B006A9D34}" type="datetimeFigureOut">
              <a:rPr lang="uk-UA"/>
              <a:pPr>
                <a:defRPr/>
              </a:pPr>
              <a:t>12.12.2013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50FD52F-8E4E-4B36-84BC-B1C15DD899A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5590AF-0DCA-4257-90AC-CF4F201E4000}" type="slidenum">
              <a:rPr lang="uk-UA" smtClean="0"/>
              <a:pPr/>
              <a:t>15</a:t>
            </a:fld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8E3F5F6-020F-4905-96BB-78FC6A5CF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81467-630E-4CEC-A69A-1612DD02B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3627FAE-80BF-4DD1-928E-BE348CD47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B26C-544B-43E4-BE14-E9CCFEA48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0AF1-4392-4E94-A600-83605DA98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D92471-9828-4C70-A322-03C2BE344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AE93-1F40-4D33-AA41-73252D4B9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AC69C-6645-486F-BF3C-DFB687565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C734-9138-49E3-AA3B-2B973B5B4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EDEAA-E97C-4542-99A8-B5D48715C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CDC69-C1C3-4E2E-8307-C6812B863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D14AB6-6BD8-41EC-9891-6C78D1F98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16BA3EF-2806-4E1E-A7AB-F8DD2A4EB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5" r:id="rId2"/>
    <p:sldLayoutId id="2147483744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5" r:id="rId9"/>
    <p:sldLayoutId id="2147483741" r:id="rId10"/>
    <p:sldLayoutId id="2147483746" r:id="rId11"/>
    <p:sldLayoutId id="214748374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836712"/>
            <a:ext cx="6708580" cy="36156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УЛЬТРАЗВУК  та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ІНФРАЗВУк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Вплив звуку на живі організми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Медузи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51025"/>
            <a:ext cx="403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000" smtClean="0"/>
              <a:t>       </a:t>
            </a:r>
            <a:r>
              <a:rPr lang="uk-UA" sz="2400" smtClean="0">
                <a:solidFill>
                  <a:schemeClr val="bg1"/>
                </a:solidFill>
                <a:latin typeface="Arial" charset="0"/>
              </a:rPr>
              <a:t>На краю "дзвони" у медузи розташовані примітивні очі і органи рівноваги - слухові колбочки завбільшки з шпилькову голівку. Це і є "вуха" медузи. Проте "чують" вони не просто звукові коливання,  які доступні для нашого вуха, а інфразвуки з частотою 8 - 13 герц.</a:t>
            </a:r>
            <a:r>
              <a:rPr lang="ru-RU" sz="2400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5364" name="Picture 6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620713"/>
            <a:ext cx="3313113" cy="4230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Люди бачать привидів через вплив інфразвуку</a:t>
            </a:r>
            <a:r>
              <a:rPr lang="ru-RU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614863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800" smtClean="0">
                <a:latin typeface="Arial" charset="0"/>
              </a:rPr>
              <a:t>Деякі вчені вважають, що інфразвукові частоти можуть бути присутніми в місцях, які, за легендами, відвідують привиди, і саме інфразвук викликає дивні враження, зазвичай асоціюються з привидами.</a:t>
            </a:r>
            <a:r>
              <a:rPr lang="ru-RU" sz="2800" smtClean="0"/>
              <a:t> </a:t>
            </a:r>
          </a:p>
        </p:txBody>
      </p:sp>
      <p:pic>
        <p:nvPicPr>
          <p:cNvPr id="16388" name="Рисунок 2" descr="http://www.podrobnosti.ua/upload/news/2003/09/15/77427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1557338"/>
            <a:ext cx="3028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приведен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4076700"/>
            <a:ext cx="33718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755650" y="476250"/>
            <a:ext cx="7239000" cy="48466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</a:rPr>
              <a:t>  Для всіх живих організмів, у тому числі і людини, </a:t>
            </a:r>
            <a:r>
              <a:rPr lang="ru-RU" b="1" smtClean="0">
                <a:solidFill>
                  <a:schemeClr val="bg1"/>
                </a:solidFill>
              </a:rPr>
              <a:t>звук є одним із шкідливіших </a:t>
            </a:r>
            <a:r>
              <a:rPr lang="ru-RU" smtClean="0">
                <a:solidFill>
                  <a:schemeClr val="bg1"/>
                </a:solidFill>
              </a:rPr>
              <a:t>впливів навколишнього середовища</a:t>
            </a:r>
            <a:endParaRPr lang="uk-UA" smtClean="0">
              <a:solidFill>
                <a:schemeClr val="bg1"/>
              </a:solidFill>
            </a:endParaRPr>
          </a:p>
        </p:txBody>
      </p:sp>
      <p:pic>
        <p:nvPicPr>
          <p:cNvPr id="17411" name="Picture 2" descr="C:\Users\Пользователь\Desktop\загруженное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276475"/>
            <a:ext cx="439102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C:\Users\Пользователь\Desktop\загруженно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924175"/>
            <a:ext cx="3816350" cy="36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250825" y="0"/>
            <a:ext cx="4826000" cy="6165850"/>
          </a:xfrm>
        </p:spPr>
        <p:txBody>
          <a:bodyPr/>
          <a:lstStyle/>
          <a:p>
            <a:pPr eaLnBrk="1" hangingPunct="1"/>
            <a:r>
              <a:rPr lang="ru-RU" smtClean="0"/>
              <a:t>Звуки і шуми великої потужності вражають слуховий апарат, нервові центри, можуть викликати болючі відчуття і шок. Так діє шумове забруднення.</a:t>
            </a:r>
          </a:p>
          <a:p>
            <a:pPr eaLnBrk="1" hangingPunct="1"/>
            <a:r>
              <a:rPr lang="ru-RU" smtClean="0"/>
              <a:t>Тихий шелест листя, дзюркіт струмка, пташині голоси, легкий плескіт води і шум прибою завжди приємні людині. Вони заспокоюють її, знімають стреси.</a:t>
            </a:r>
          </a:p>
          <a:p>
            <a:pPr eaLnBrk="1" hangingPunct="1"/>
            <a:endParaRPr lang="uk-UA" smtClean="0"/>
          </a:p>
        </p:txBody>
      </p:sp>
      <p:pic>
        <p:nvPicPr>
          <p:cNvPr id="18435" name="Picture 2" descr="C:\Users\Пользователь\Desktop\BMH4uBOdA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0"/>
            <a:ext cx="42116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5410200" cy="6408737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bg1"/>
                </a:solidFill>
              </a:rPr>
              <a:t>Людина </a:t>
            </a:r>
            <a:r>
              <a:rPr lang="ru-RU" dirty="0" err="1" smtClean="0">
                <a:solidFill>
                  <a:schemeClr val="bg1"/>
                </a:solidFill>
              </a:rPr>
              <a:t>завжди</a:t>
            </a:r>
            <a:r>
              <a:rPr lang="ru-RU" dirty="0" smtClean="0">
                <a:solidFill>
                  <a:schemeClr val="bg1"/>
                </a:solidFill>
              </a:rPr>
              <a:t> жила у </a:t>
            </a:r>
            <a:r>
              <a:rPr lang="ru-RU" dirty="0" err="1" smtClean="0">
                <a:solidFill>
                  <a:schemeClr val="bg1"/>
                </a:solidFill>
              </a:rPr>
              <a:t>світі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звуків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абсолютна </a:t>
            </a:r>
            <a:r>
              <a:rPr lang="ru-RU" dirty="0" err="1" smtClean="0">
                <a:solidFill>
                  <a:schemeClr val="bg1"/>
                </a:solidFill>
              </a:rPr>
              <a:t>тиша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лякає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пригнічує</a:t>
            </a:r>
            <a:r>
              <a:rPr lang="ru-RU" dirty="0" smtClean="0">
                <a:solidFill>
                  <a:schemeClr val="bg1"/>
                </a:solidFill>
              </a:rPr>
              <a:t>. При </a:t>
            </a:r>
            <a:r>
              <a:rPr lang="ru-RU" dirty="0" err="1" smtClean="0">
                <a:solidFill>
                  <a:schemeClr val="bg1"/>
                </a:solidFill>
              </a:rPr>
              <a:t>проектуванні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конструкторського</a:t>
            </a:r>
            <a:r>
              <a:rPr lang="ru-RU" dirty="0" smtClean="0">
                <a:solidFill>
                  <a:schemeClr val="bg1"/>
                </a:solidFill>
              </a:rPr>
              <a:t> бюро в Ганноверу </a:t>
            </a:r>
            <a:r>
              <a:rPr lang="ru-RU" dirty="0" err="1" smtClean="0">
                <a:solidFill>
                  <a:schemeClr val="bg1"/>
                </a:solidFill>
              </a:rPr>
              <a:t>архітектори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передбачили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міри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щоб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жоден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сторонній</a:t>
            </a:r>
            <a:r>
              <a:rPr lang="ru-RU" dirty="0" smtClean="0">
                <a:solidFill>
                  <a:schemeClr val="bg1"/>
                </a:solidFill>
              </a:rPr>
              <a:t> звук не проникав у </a:t>
            </a:r>
            <a:r>
              <a:rPr lang="ru-RU" dirty="0" err="1" smtClean="0">
                <a:solidFill>
                  <a:schemeClr val="bg1"/>
                </a:solidFill>
              </a:rPr>
              <a:t>будинок</a:t>
            </a:r>
            <a:r>
              <a:rPr lang="ru-RU" dirty="0" smtClean="0">
                <a:solidFill>
                  <a:schemeClr val="bg1"/>
                </a:solidFill>
              </a:rPr>
              <a:t>: рами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потрійним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склом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звукоізоляційні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панелі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бетону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спеціальні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пластмасові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шпалери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приглушують</a:t>
            </a:r>
            <a:r>
              <a:rPr lang="ru-RU" dirty="0" smtClean="0">
                <a:solidFill>
                  <a:schemeClr val="bg1"/>
                </a:solidFill>
              </a:rPr>
              <a:t> звук. Буквально через </a:t>
            </a:r>
            <a:r>
              <a:rPr lang="ru-RU" dirty="0" err="1" smtClean="0">
                <a:solidFill>
                  <a:schemeClr val="bg1"/>
                </a:solidFill>
              </a:rPr>
              <a:t>тиждень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співробітники</a:t>
            </a:r>
            <a:r>
              <a:rPr lang="ru-RU" dirty="0" smtClean="0">
                <a:solidFill>
                  <a:schemeClr val="bg1"/>
                </a:solidFill>
              </a:rPr>
              <a:t> стали </a:t>
            </a:r>
            <a:r>
              <a:rPr lang="ru-RU" dirty="0" err="1" smtClean="0">
                <a:solidFill>
                  <a:schemeClr val="bg1"/>
                </a:solidFill>
              </a:rPr>
              <a:t>скаржитися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вони не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працювати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умовах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гнітючої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тиші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19459" name="Picture 2" descr="C:\Users\Пользователь\Desktop\image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549275"/>
            <a:ext cx="3097212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88913"/>
            <a:ext cx="5049838" cy="61944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 </a:t>
            </a:r>
            <a:r>
              <a:rPr lang="ru-RU" dirty="0" err="1" smtClean="0"/>
              <a:t>Учені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лабораторії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Кембриджського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університету</a:t>
            </a:r>
            <a:r>
              <a:rPr lang="ru-RU" b="1" dirty="0" smtClean="0">
                <a:solidFill>
                  <a:srgbClr val="FF0000"/>
                </a:solidFill>
              </a:rPr>
              <a:t> (</a:t>
            </a:r>
            <a:r>
              <a:rPr lang="ru-RU" b="1" dirty="0" err="1" smtClean="0">
                <a:solidFill>
                  <a:srgbClr val="FF0000"/>
                </a:solidFill>
              </a:rPr>
              <a:t>Англія</a:t>
            </a:r>
            <a:r>
              <a:rPr lang="ru-RU" b="1" dirty="0" smtClean="0">
                <a:solidFill>
                  <a:srgbClr val="FF0000"/>
                </a:solidFill>
              </a:rPr>
              <a:t>)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багаторічних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прийшли</a:t>
            </a:r>
            <a:r>
              <a:rPr lang="ru-RU" dirty="0" smtClean="0"/>
              <a:t> до </a:t>
            </a:r>
            <a:r>
              <a:rPr lang="ru-RU" dirty="0" err="1" smtClean="0"/>
              <a:t>несподіваного</a:t>
            </a:r>
            <a:r>
              <a:rPr lang="ru-RU" dirty="0" smtClean="0"/>
              <a:t> </a:t>
            </a:r>
            <a:r>
              <a:rPr lang="ru-RU" dirty="0" err="1" smtClean="0"/>
              <a:t>висновку</a:t>
            </a:r>
            <a:r>
              <a:rPr lang="ru-RU" dirty="0" smtClean="0"/>
              <a:t>: звук </a:t>
            </a:r>
            <a:r>
              <a:rPr lang="ru-RU" dirty="0" err="1" smtClean="0"/>
              <a:t>визначеної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стимулює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особливо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рахунка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експерименту</a:t>
            </a:r>
            <a:r>
              <a:rPr lang="ru-RU" dirty="0" smtClean="0"/>
              <a:t> люди,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розв'язували</a:t>
            </a:r>
            <a:r>
              <a:rPr lang="ru-RU" dirty="0" smtClean="0"/>
              <a:t> </a:t>
            </a:r>
            <a:r>
              <a:rPr lang="ru-RU" dirty="0" err="1" smtClean="0"/>
              <a:t>математичні</a:t>
            </a:r>
            <a:r>
              <a:rPr lang="ru-RU" dirty="0" smtClean="0"/>
              <a:t> </a:t>
            </a:r>
            <a:r>
              <a:rPr lang="ru-RU" dirty="0" err="1" smtClean="0"/>
              <a:t>задачі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звуки </a:t>
            </a:r>
            <a:r>
              <a:rPr lang="ru-RU" dirty="0" err="1" smtClean="0"/>
              <a:t>музики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розмови</a:t>
            </a:r>
            <a:r>
              <a:rPr lang="ru-RU" dirty="0" smtClean="0"/>
              <a:t>, </a:t>
            </a:r>
            <a:r>
              <a:rPr lang="ru-RU" dirty="0" err="1" smtClean="0"/>
              <a:t>справлялися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завданнями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виконували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ж </a:t>
            </a:r>
            <a:r>
              <a:rPr lang="ru-RU" dirty="0" err="1" smtClean="0"/>
              <a:t>завдання</a:t>
            </a:r>
            <a:r>
              <a:rPr lang="ru-RU" dirty="0" smtClean="0"/>
              <a:t> у </a:t>
            </a:r>
            <a:r>
              <a:rPr lang="ru-RU" dirty="0" err="1" smtClean="0"/>
              <a:t>тиші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20483" name="Picture 2" descr="C:\Users\Пользователь\Desktop\0c590d7dfa_924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404813"/>
            <a:ext cx="3851275" cy="600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3467100" cy="6267450"/>
          </a:xfrm>
        </p:spPr>
        <p:txBody>
          <a:bodyPr/>
          <a:lstStyle/>
          <a:p>
            <a:pPr eaLnBrk="1" hangingPunct="1"/>
            <a:r>
              <a:rPr lang="ru-RU" smtClean="0"/>
              <a:t>У Японії продаються подушки, у які вмонтований апарат, що імітує звуки дощових крапель, шо падають у ритмі людського пульсу. Такий шум швидко навіває сон.</a:t>
            </a:r>
            <a:endParaRPr lang="uk-UA" smtClean="0"/>
          </a:p>
        </p:txBody>
      </p:sp>
      <p:pic>
        <p:nvPicPr>
          <p:cNvPr id="21507" name="Picture 2" descr="C:\Users\Пользователь\Desktop\загруженное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260350"/>
            <a:ext cx="403225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4186238" cy="6196013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err="1" smtClean="0"/>
              <a:t>Тривалий</a:t>
            </a:r>
            <a:r>
              <a:rPr lang="ru-RU" dirty="0" smtClean="0"/>
              <a:t> шум </a:t>
            </a:r>
            <a:r>
              <a:rPr lang="ru-RU" dirty="0" err="1" smtClean="0"/>
              <a:t>несприятливо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орган слуху, </a:t>
            </a:r>
            <a:r>
              <a:rPr lang="ru-RU" dirty="0" err="1" smtClean="0"/>
              <a:t>знижуючи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 до звуку.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розладу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печінки</a:t>
            </a:r>
            <a:r>
              <a:rPr lang="ru-RU" dirty="0" smtClean="0"/>
              <a:t>,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виснаження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перенапруги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</a:t>
            </a:r>
            <a:r>
              <a:rPr lang="ru-RU" dirty="0" err="1" smtClean="0"/>
              <a:t>Ослаблені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координувати</a:t>
            </a:r>
            <a:r>
              <a:rPr lang="ru-RU" dirty="0" smtClean="0"/>
              <a:t> роботу </a:t>
            </a:r>
            <a:r>
              <a:rPr lang="ru-RU" dirty="0" err="1" smtClean="0"/>
              <a:t>різних</a:t>
            </a:r>
            <a:r>
              <a:rPr lang="ru-RU" dirty="0" smtClean="0"/>
              <a:t> систем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22531" name="Picture 2" descr="C:\Users\Пользователь\Desktop\monografy_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549275"/>
            <a:ext cx="3527425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539750" y="476250"/>
            <a:ext cx="3609975" cy="4846638"/>
          </a:xfrm>
        </p:spPr>
        <p:txBody>
          <a:bodyPr/>
          <a:lstStyle/>
          <a:p>
            <a:pPr eaLnBrk="1" hangingPunct="1"/>
            <a:r>
              <a:rPr lang="ru-RU" smtClean="0"/>
              <a:t>В даний час лікарі говорять про шумову хворобу, що розвивається в результаті впливу шуму з переважним ураженням слуху та нервової системи.</a:t>
            </a:r>
            <a:endParaRPr lang="uk-UA" smtClean="0"/>
          </a:p>
        </p:txBody>
      </p:sp>
      <p:pic>
        <p:nvPicPr>
          <p:cNvPr id="23555" name="Picture 2" descr="C:\Users\Пользователь\Desktop\dbf0a559a9dc02952a30886f0d096e6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765175"/>
            <a:ext cx="409416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260350"/>
            <a:ext cx="7239000" cy="48466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Звуком</a:t>
            </a:r>
            <a:r>
              <a:rPr lang="ru-RU" b="1" dirty="0" smtClean="0"/>
              <a:t> </a:t>
            </a:r>
            <a:r>
              <a:rPr lang="ru-RU" b="1" dirty="0" err="1" smtClean="0"/>
              <a:t>називають</a:t>
            </a:r>
            <a:r>
              <a:rPr lang="ru-RU" b="1" dirty="0" smtClean="0"/>
              <a:t> </a:t>
            </a:r>
            <a:r>
              <a:rPr lang="ru-RU" b="1" dirty="0" err="1" smtClean="0"/>
              <a:t>такі</a:t>
            </a:r>
            <a:r>
              <a:rPr lang="ru-RU" b="1" dirty="0" smtClean="0"/>
              <a:t> </a:t>
            </a:r>
            <a:r>
              <a:rPr lang="ru-RU" b="1" dirty="0" err="1" smtClean="0"/>
              <a:t>механічні</a:t>
            </a:r>
            <a:r>
              <a:rPr lang="ru-RU" b="1" dirty="0" smtClean="0"/>
              <a:t> </a:t>
            </a:r>
            <a:r>
              <a:rPr lang="ru-RU" b="1" dirty="0" err="1" smtClean="0"/>
              <a:t>коливання</a:t>
            </a:r>
            <a:r>
              <a:rPr lang="ru-RU" b="1" dirty="0" smtClean="0"/>
              <a:t> </a:t>
            </a:r>
            <a:r>
              <a:rPr lang="ru-RU" b="1" dirty="0" err="1" smtClean="0"/>
              <a:t>зовнішнього</a:t>
            </a:r>
            <a:r>
              <a:rPr lang="ru-RU" b="1" dirty="0" smtClean="0"/>
              <a:t> </a:t>
            </a:r>
            <a:r>
              <a:rPr lang="ru-RU" b="1" dirty="0" err="1" smtClean="0"/>
              <a:t>середовища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сприймаються</a:t>
            </a:r>
            <a:r>
              <a:rPr lang="ru-RU" b="1" dirty="0" smtClean="0"/>
              <a:t> </a:t>
            </a:r>
            <a:r>
              <a:rPr lang="ru-RU" b="1" dirty="0" err="1" smtClean="0"/>
              <a:t>слуховим</a:t>
            </a:r>
            <a:r>
              <a:rPr lang="ru-RU" b="1" dirty="0" smtClean="0"/>
              <a:t> </a:t>
            </a:r>
            <a:r>
              <a:rPr lang="ru-RU" b="1" dirty="0" err="1" smtClean="0"/>
              <a:t>апаратом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b="1" dirty="0" smtClean="0"/>
              <a:t> (</a:t>
            </a:r>
            <a:r>
              <a:rPr lang="ru-RU" b="1" dirty="0" err="1" smtClean="0"/>
              <a:t>від</a:t>
            </a:r>
            <a:r>
              <a:rPr lang="ru-RU" b="1" dirty="0" smtClean="0"/>
              <a:t> 16 до 20 000 </a:t>
            </a:r>
            <a:r>
              <a:rPr lang="ru-RU" b="1" dirty="0" err="1" smtClean="0"/>
              <a:t>коливань</a:t>
            </a:r>
            <a:r>
              <a:rPr lang="ru-RU" b="1" dirty="0" smtClean="0"/>
              <a:t> за секунду). </a:t>
            </a:r>
            <a:r>
              <a:rPr lang="ru-RU" b="1" dirty="0" err="1" smtClean="0"/>
              <a:t>Коливання</a:t>
            </a:r>
            <a:r>
              <a:rPr lang="ru-RU" b="1" dirty="0" smtClean="0"/>
              <a:t> </a:t>
            </a:r>
            <a:r>
              <a:rPr lang="ru-RU" b="1" dirty="0" err="1" smtClean="0"/>
              <a:t>більшої</a:t>
            </a:r>
            <a:r>
              <a:rPr lang="ru-RU" b="1" dirty="0" smtClean="0"/>
              <a:t> </a:t>
            </a:r>
            <a:r>
              <a:rPr lang="ru-RU" b="1" dirty="0" err="1" smtClean="0"/>
              <a:t>частоти</a:t>
            </a:r>
            <a:r>
              <a:rPr lang="ru-RU" b="1" dirty="0" smtClean="0"/>
              <a:t> </a:t>
            </a:r>
            <a:r>
              <a:rPr lang="ru-RU" b="1" dirty="0" err="1" smtClean="0"/>
              <a:t>називають</a:t>
            </a:r>
            <a:r>
              <a:rPr lang="ru-RU" b="1" dirty="0" smtClean="0"/>
              <a:t> ультразвуком, </a:t>
            </a:r>
            <a:r>
              <a:rPr lang="ru-RU" b="1" dirty="0" err="1" smtClean="0"/>
              <a:t>меншої</a:t>
            </a:r>
            <a:r>
              <a:rPr lang="ru-RU" b="1" dirty="0" smtClean="0"/>
              <a:t> - </a:t>
            </a:r>
            <a:r>
              <a:rPr lang="ru-RU" b="1" dirty="0" err="1" smtClean="0"/>
              <a:t>інфразвуком</a:t>
            </a:r>
            <a:r>
              <a:rPr lang="ru-RU" b="1" dirty="0" smtClean="0"/>
              <a:t>. </a:t>
            </a:r>
            <a:endParaRPr lang="uk-UA" b="1" dirty="0"/>
          </a:p>
        </p:txBody>
      </p:sp>
      <p:pic>
        <p:nvPicPr>
          <p:cNvPr id="7171" name="Picture 2" descr="C:\Users\Пользователь\Desktop\pro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573463"/>
            <a:ext cx="600075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УЛЬТРАЗВУК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39713" y="2143125"/>
            <a:ext cx="5832475" cy="3671888"/>
          </a:xfrm>
        </p:spPr>
        <p:txBody>
          <a:bodyPr/>
          <a:lstStyle/>
          <a:p>
            <a:pPr algn="just" eaLnBrk="1" hangingPunct="1">
              <a:lnSpc>
                <a:spcPct val="128000"/>
              </a:lnSpc>
            </a:pPr>
            <a:r>
              <a:rPr lang="uk-UA" sz="1600" b="1" smtClean="0">
                <a:latin typeface="Arial" charset="0"/>
              </a:rPr>
              <a:t>Ультразвук міститься в шумі вітру і моря, видається і сприймається деякими тваринами. (кажани, риби, комахи та ін), присутній в шумі машин. Застосовується в практиці фізичних, фізико-хімічних та біологічних досліджень, а також у техніці для цілей дефектоскопії, навігації, підводного зв'язку, для прискорення деяких хіміко-технологічних процесів, отримання емульсій, сушки, очищення, зварювання та інших процесів і в медицині - для діагностики і лікування</a:t>
            </a:r>
            <a:endParaRPr lang="ru-RU" sz="1600" b="1" smtClean="0">
              <a:latin typeface="Arial" charset="0"/>
            </a:endParaRP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323850" y="1268413"/>
            <a:ext cx="4392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850" y="1069975"/>
            <a:ext cx="777716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8000"/>
              </a:lnSpc>
              <a:spcBef>
                <a:spcPts val="600"/>
              </a:spcBef>
              <a:buClr>
                <a:schemeClr val="tx2"/>
              </a:buClr>
              <a:buSzPct val="60000"/>
              <a:buFont typeface="Wingdings" pitchFamily="2" charset="2"/>
              <a:buChar char="u"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uk-UA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 чутні людським вухом пружні хвилі, частоти яких перевищують 20 кГц.</a:t>
            </a:r>
            <a:r>
              <a:rPr lang="ru-RU" dirty="0"/>
              <a:t> 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dirty="0"/>
          </a:p>
        </p:txBody>
      </p:sp>
      <p:pic>
        <p:nvPicPr>
          <p:cNvPr id="8198" name="Picture 14" descr="бражн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5013325"/>
            <a:ext cx="3024187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3573463"/>
            <a:ext cx="2035175" cy="29972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8200" name="Picture 22" descr="локаци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1557338"/>
            <a:ext cx="2449512" cy="23034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5389098" y="1143000"/>
            <a:ext cx="3429000" cy="14939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Живі ехолокатори</a:t>
            </a:r>
            <a:endParaRPr lang="ru-RU" dirty="0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64163" y="2781300"/>
            <a:ext cx="3429000" cy="1919288"/>
          </a:xfrm>
        </p:spPr>
        <p:txBody>
          <a:bodyPr/>
          <a:lstStyle/>
          <a:p>
            <a:pPr algn="ctr" eaLnBrk="1" hangingPunct="1">
              <a:lnSpc>
                <a:spcPct val="128000"/>
              </a:lnSpc>
              <a:spcBef>
                <a:spcPts val="600"/>
              </a:spcBef>
            </a:pPr>
            <a:r>
              <a:rPr lang="uk-UA" sz="2000" b="1" smtClean="0">
                <a:latin typeface="Arial" charset="0"/>
              </a:rPr>
              <a:t>Кажани орієнтуються в просторі за допомогою ехолокації - вони випускають короткі ультразвукові імпульси частотою 20-120 кГц і тривалістю</a:t>
            </a:r>
            <a:br>
              <a:rPr lang="uk-UA" sz="2000" b="1" smtClean="0">
                <a:latin typeface="Arial" charset="0"/>
              </a:rPr>
            </a:br>
            <a:r>
              <a:rPr lang="uk-UA" sz="2000" b="1" smtClean="0">
                <a:latin typeface="Arial" charset="0"/>
              </a:rPr>
              <a:t>     0,2-100 мс.</a:t>
            </a:r>
            <a:r>
              <a:rPr lang="ru-RU" sz="2000" b="1" smtClean="0"/>
              <a:t> </a:t>
            </a:r>
          </a:p>
        </p:txBody>
      </p:sp>
      <p:pic>
        <p:nvPicPr>
          <p:cNvPr id="5124" name="Рисунок 2" descr="Древние летучие мыши летали без эхолокатора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025" r="16025"/>
          <a:stretch>
            <a:fillRect/>
          </a:stretch>
        </p:blipFill>
        <p:spPr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Метелик з ехолокатором</a:t>
            </a:r>
            <a:r>
              <a:rPr lang="ru-RU" smtClean="0"/>
              <a:t> 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4248150" cy="4530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uk-UA" smtClean="0">
                <a:latin typeface="Arial" charset="0"/>
              </a:rPr>
              <a:t>Нічні метелики-совки здатні сприймати ультразвуки до 150 кГц. Слухова система цих комах примітна ще й тим, що морфологічно і функціонально вона тісно пов'язана з нервовими центрами управління польотом.</a:t>
            </a:r>
            <a:r>
              <a:rPr lang="ru-RU" smtClean="0"/>
              <a:t> 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00213"/>
            <a:ext cx="4441825" cy="43926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Сонари дельфінів</a:t>
            </a:r>
            <a:r>
              <a:rPr lang="ru-RU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6419850" cy="3844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mtClean="0">
                <a:latin typeface="Arial" charset="0"/>
              </a:rPr>
              <a:t>Дельфіни використовують головним чином частоти від 80-100 кГц. Потужність випромінюваних дельфінами локаційних сигналів може бути дуже великою; відомо, що вони можуть виявляти косяки риби на відстанях до кілометра.</a:t>
            </a:r>
            <a:r>
              <a:rPr lang="ru-RU" smtClean="0"/>
              <a:t>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 r="8261"/>
          <a:stretch>
            <a:fillRect/>
          </a:stretch>
        </p:blipFill>
        <p:spPr bwMode="auto">
          <a:xfrm>
            <a:off x="1979613" y="3933825"/>
            <a:ext cx="5688012" cy="27352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1269" name="Picture 5" descr="d_515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404813"/>
            <a:ext cx="2303462" cy="33845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Ехолокація в техніці</a:t>
            </a:r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3533775" cy="49974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smtClean="0">
                <a:latin typeface="Arial" charset="0"/>
              </a:rPr>
              <a:t>Ехолот — вузькоспеціалізований гідролокатор, обладнання для дослідження рельєфу дна водного басейну.</a:t>
            </a:r>
            <a:r>
              <a:rPr lang="ru-RU" smtClean="0"/>
              <a:t> </a:t>
            </a:r>
          </a:p>
        </p:txBody>
      </p:sp>
      <p:pic>
        <p:nvPicPr>
          <p:cNvPr id="12292" name="Picture 4" descr="эхоло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4941888"/>
            <a:ext cx="3024187" cy="17272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2293" name="Picture 6" descr="echolo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1358900"/>
            <a:ext cx="4673600" cy="3505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Ультразвук в медицині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5122862" cy="4530725"/>
          </a:xfrm>
        </p:spPr>
        <p:txBody>
          <a:bodyPr/>
          <a:lstStyle/>
          <a:p>
            <a:pPr eaLnBrk="1" hangingPunct="1"/>
            <a:r>
              <a:rPr lang="uk-UA" smtClean="0">
                <a:latin typeface="Arial" charset="0"/>
              </a:rPr>
              <a:t>Ультразвукові дослідження широко використовуються в медицині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latin typeface="Arial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076700"/>
            <a:ext cx="5627687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уз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484313"/>
            <a:ext cx="3455988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ІНФРАЗВУК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1541463"/>
          </a:xfrm>
        </p:spPr>
        <p:txBody>
          <a:bodyPr/>
          <a:lstStyle/>
          <a:p>
            <a:pPr algn="ctr" eaLnBrk="1" hangingPunct="1"/>
            <a:r>
              <a:rPr lang="uk-UA" smtClean="0">
                <a:latin typeface="Arial" charset="0"/>
              </a:rPr>
              <a:t>Не чутні людським вухом пружні хвилі низької частоти (менше 16 Гц).</a:t>
            </a:r>
            <a:endParaRPr lang="ru-RU" smtClean="0">
              <a:latin typeface="Arial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611188" y="2997200"/>
            <a:ext cx="734536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Arial" charset="0"/>
              </a:rPr>
              <a:t>При великих амплітудах інфразвук відчувається як біль у вусі. Виникає при землетрусах, підводних і підземних вибухах, під час бур і ураганів, від хвиль цунамі . Оскільки інфразвук слабо поглинається, він поширюється на великі відстані і може служити передвісником бурі, ураганів, цунамі.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243</TotalTime>
  <Words>596</Words>
  <Application>Microsoft Office PowerPoint</Application>
  <PresentationFormat>Экран (4:3)</PresentationFormat>
  <Paragraphs>31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Verdana</vt:lpstr>
      <vt:lpstr>Arial</vt:lpstr>
      <vt:lpstr>Trebuchet MS</vt:lpstr>
      <vt:lpstr>Wingdings 2</vt:lpstr>
      <vt:lpstr>Wingdings</vt:lpstr>
      <vt:lpstr>Calibri</vt:lpstr>
      <vt:lpstr>Изящная</vt:lpstr>
      <vt:lpstr>УЛЬТРАЗВУК  та ІНФРАЗВУк.   Вплив звуку на живі організми</vt:lpstr>
      <vt:lpstr>Слайд 2</vt:lpstr>
      <vt:lpstr>УЛЬТРАЗВУК</vt:lpstr>
      <vt:lpstr>Живі ехолокатори</vt:lpstr>
      <vt:lpstr>Метелик з ехолокатором </vt:lpstr>
      <vt:lpstr>Сонари дельфінів </vt:lpstr>
      <vt:lpstr>Ехолокація в техніці</vt:lpstr>
      <vt:lpstr>Ультразвук в медицині</vt:lpstr>
      <vt:lpstr>ІНФРАЗВУК</vt:lpstr>
      <vt:lpstr>Медузи</vt:lpstr>
      <vt:lpstr>Люди бачать привидів через вплив інфразвуку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УЛЬТРАЗВУК</dc:title>
  <dc:creator>К.№21</dc:creator>
  <cp:lastModifiedBy>Пользователь</cp:lastModifiedBy>
  <cp:revision>14</cp:revision>
  <dcterms:created xsi:type="dcterms:W3CDTF">2007-12-19T10:12:14Z</dcterms:created>
  <dcterms:modified xsi:type="dcterms:W3CDTF">2013-12-12T19:39:08Z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Муниципальная средняя общеобразовательная школа № 13 им. Р.А.Наумова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Муниципальная средняя общеобразовательная школа № 13 им. Р.А.Наумова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</Properties>
</file>