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58" r:id="rId4"/>
    <p:sldId id="259" r:id="rId5"/>
    <p:sldId id="261" r:id="rId6"/>
    <p:sldId id="262" r:id="rId7"/>
    <p:sldId id="263" r:id="rId8"/>
    <p:sldId id="260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0" r:id="rId18"/>
    <p:sldId id="274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309" autoAdjust="0"/>
    <p:restoredTop sz="94660"/>
  </p:normalViewPr>
  <p:slideViewPr>
    <p:cSldViewPr>
      <p:cViewPr>
        <p:scale>
          <a:sx n="50" d="100"/>
          <a:sy n="50" d="100"/>
        </p:scale>
        <p:origin x="-1842" y="-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CC72A-E152-420F-8500-EDC5DFC85C22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F073-1AF8-4ED1-8340-BF877B3B3F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CC72A-E152-420F-8500-EDC5DFC85C22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F073-1AF8-4ED1-8340-BF877B3B3F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CC72A-E152-420F-8500-EDC5DFC85C22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F073-1AF8-4ED1-8340-BF877B3B3F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CC72A-E152-420F-8500-EDC5DFC85C22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F073-1AF8-4ED1-8340-BF877B3B3F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CC72A-E152-420F-8500-EDC5DFC85C22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F073-1AF8-4ED1-8340-BF877B3B3F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CC72A-E152-420F-8500-EDC5DFC85C22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F073-1AF8-4ED1-8340-BF877B3B3F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CC72A-E152-420F-8500-EDC5DFC85C22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F073-1AF8-4ED1-8340-BF877B3B3F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CC72A-E152-420F-8500-EDC5DFC85C22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F073-1AF8-4ED1-8340-BF877B3B3F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CC72A-E152-420F-8500-EDC5DFC85C22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F073-1AF8-4ED1-8340-BF877B3B3F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CC72A-E152-420F-8500-EDC5DFC85C22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F073-1AF8-4ED1-8340-BF877B3B3F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CC72A-E152-420F-8500-EDC5DFC85C22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F073-1AF8-4ED1-8340-BF877B3B3F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CC72A-E152-420F-8500-EDC5DFC85C22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3F073-1AF8-4ED1-8340-BF877B3B3F5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cikavo-znaty.org.ua/288-ckava-fzika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uowresearch.files.wordpress.com/2011/10/cern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57818" y="3929066"/>
            <a:ext cx="3786182" cy="2928934"/>
          </a:xfrm>
        </p:spPr>
        <p:txBody>
          <a:bodyPr>
            <a:normAutofit/>
          </a:bodyPr>
          <a:lstStyle/>
          <a:p>
            <a:pPr algn="l"/>
            <a:r>
              <a:rPr lang="ru-RU" i="1" dirty="0" err="1">
                <a:solidFill>
                  <a:schemeClr val="bg1"/>
                </a:solidFill>
              </a:rPr>
              <a:t>В</a:t>
            </a:r>
            <a:r>
              <a:rPr lang="ru-RU" i="1" dirty="0" err="1" smtClean="0">
                <a:solidFill>
                  <a:schemeClr val="bg1"/>
                </a:solidFill>
              </a:rPr>
              <a:t>иконала</a:t>
            </a:r>
            <a:endParaRPr lang="ru-RU" i="1" dirty="0" smtClean="0">
              <a:solidFill>
                <a:schemeClr val="bg1"/>
              </a:solidFill>
            </a:endParaRPr>
          </a:p>
          <a:p>
            <a:pPr algn="l"/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учениця</a:t>
            </a:r>
            <a:r>
              <a:rPr lang="ru-RU" i="1" dirty="0" smtClean="0">
                <a:solidFill>
                  <a:schemeClr val="bg1"/>
                </a:solidFill>
              </a:rPr>
              <a:t> 11-А </a:t>
            </a:r>
            <a:r>
              <a:rPr lang="ru-RU" i="1" dirty="0" err="1" smtClean="0">
                <a:solidFill>
                  <a:schemeClr val="bg1"/>
                </a:solidFill>
              </a:rPr>
              <a:t>класу</a:t>
            </a:r>
            <a:endParaRPr lang="ru-RU" i="1" dirty="0" smtClean="0">
              <a:solidFill>
                <a:schemeClr val="bg1"/>
              </a:solidFill>
            </a:endParaRPr>
          </a:p>
          <a:p>
            <a:pPr algn="l"/>
            <a:r>
              <a:rPr lang="ru-RU" i="1" dirty="0" smtClean="0">
                <a:solidFill>
                  <a:schemeClr val="bg1"/>
                </a:solidFill>
              </a:rPr>
              <a:t>ХСШ №93</a:t>
            </a:r>
          </a:p>
          <a:p>
            <a:pPr algn="l"/>
            <a:r>
              <a:rPr lang="ru-RU" i="1" dirty="0" err="1" smtClean="0">
                <a:solidFill>
                  <a:schemeClr val="bg1"/>
                </a:solidFill>
              </a:rPr>
              <a:t>Гаджимірзоєва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Мар</a:t>
            </a:r>
            <a:r>
              <a:rPr lang="en-US" i="1" dirty="0" smtClean="0">
                <a:solidFill>
                  <a:schemeClr val="bg1"/>
                </a:solidFill>
              </a:rPr>
              <a:t>`</a:t>
            </a:r>
            <a:r>
              <a:rPr lang="ru-RU" i="1" dirty="0" smtClean="0">
                <a:solidFill>
                  <a:schemeClr val="bg1"/>
                </a:solidFill>
              </a:rPr>
              <a:t>ям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i="1" dirty="0" smtClean="0">
                <a:solidFill>
                  <a:schemeClr val="bg1"/>
                </a:solidFill>
              </a:rPr>
              <a:t>Роль </a:t>
            </a:r>
            <a:r>
              <a:rPr lang="ru-RU" sz="9600" i="1" dirty="0" err="1" smtClean="0">
                <a:solidFill>
                  <a:schemeClr val="bg1"/>
                </a:solidFill>
              </a:rPr>
              <a:t>фізики</a:t>
            </a:r>
            <a:r>
              <a:rPr lang="ru-RU" sz="9600" i="1" dirty="0" smtClean="0">
                <a:solidFill>
                  <a:schemeClr val="bg1"/>
                </a:solidFill>
              </a:rPr>
              <a:t> в </a:t>
            </a:r>
            <a:r>
              <a:rPr lang="ru-RU" sz="9600" i="1" dirty="0" err="1" smtClean="0">
                <a:solidFill>
                  <a:schemeClr val="bg1"/>
                </a:solidFill>
              </a:rPr>
              <a:t>нашому</a:t>
            </a:r>
            <a:r>
              <a:rPr lang="ru-RU" sz="9600" i="1" dirty="0">
                <a:solidFill>
                  <a:schemeClr val="bg1"/>
                </a:solidFill>
              </a:rPr>
              <a:t> </a:t>
            </a:r>
            <a:r>
              <a:rPr lang="ru-RU" sz="9600" i="1" dirty="0" err="1" smtClean="0">
                <a:solidFill>
                  <a:schemeClr val="bg1"/>
                </a:solidFill>
              </a:rPr>
              <a:t>житті</a:t>
            </a:r>
            <a:r>
              <a:rPr lang="ru-RU" sz="9600" i="1" dirty="0" smtClean="0">
                <a:solidFill>
                  <a:schemeClr val="bg1"/>
                </a:solidFill>
              </a:rPr>
              <a:t>!</a:t>
            </a:r>
            <a:endParaRPr lang="ru-RU" sz="96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4" y="714356"/>
            <a:ext cx="4714876" cy="6143644"/>
          </a:xfrm>
        </p:spPr>
        <p:txBody>
          <a:bodyPr>
            <a:normAutofit fontScale="90000"/>
          </a:bodyPr>
          <a:lstStyle/>
          <a:p>
            <a:pPr algn="l"/>
            <a:r>
              <a:rPr lang="uk-UA" sz="2400" b="1" i="1" dirty="0"/>
              <a:t>Коперник</a:t>
            </a:r>
            <a:r>
              <a:rPr lang="uk-UA" sz="2400" i="1" dirty="0"/>
              <a:t> (</a:t>
            </a:r>
            <a:r>
              <a:rPr lang="en-US" sz="2400" i="1" dirty="0" err="1"/>
              <a:t>Kopernik</a:t>
            </a:r>
            <a:r>
              <a:rPr lang="en-US" sz="2400" i="1" dirty="0"/>
              <a:t>, Copernicus) </a:t>
            </a:r>
            <a:r>
              <a:rPr lang="uk-UA" sz="2400" i="1" dirty="0"/>
              <a:t>Микола (1473–1543)</a:t>
            </a:r>
            <a:br>
              <a:rPr lang="uk-UA" sz="2400" i="1" dirty="0"/>
            </a:br>
            <a:r>
              <a:rPr lang="uk-UA" sz="2400" i="1" dirty="0"/>
              <a:t>Великий польський астроном. Творець геліоцентричної системи світу. Зробив переворот у природознавстві, відмовившись від прийнятого протягом багатьох </a:t>
            </a:r>
            <a:r>
              <a:rPr lang="uk-UA" sz="2400" i="1" dirty="0" err="1"/>
              <a:t>столітьнавчання</a:t>
            </a:r>
            <a:r>
              <a:rPr lang="uk-UA" sz="2400" i="1" dirty="0"/>
              <a:t> про центральне положення Землі. Пояснив видимі рухи небесних світил обертанням Землі навколо осі й обертанням планет (у т.ч. Землі) навколо Сонця. </a:t>
            </a:r>
            <a:r>
              <a:rPr lang="uk-UA" sz="2400" i="1" dirty="0" err="1"/>
              <a:t>Своєнавчання</a:t>
            </a:r>
            <a:r>
              <a:rPr lang="uk-UA" sz="2400" i="1" dirty="0"/>
              <a:t> виклав у творі «Про обертання небесних сфер» (1543), забороненому католицькою церквою з 1616 по 1828 роки.</a:t>
            </a:r>
            <a:r>
              <a:rPr lang="uk-UA" dirty="0"/>
              <a:t/>
            </a:r>
            <a:br>
              <a:rPr lang="uk-UA" dirty="0"/>
            </a:br>
            <a:r>
              <a:rPr lang="uk-UA" b="1" i="1" dirty="0"/>
              <a:t> </a:t>
            </a:r>
            <a:br>
              <a:rPr lang="uk-UA" b="1" i="1" dirty="0"/>
            </a:br>
            <a:endParaRPr lang="ru-RU" dirty="0"/>
          </a:p>
        </p:txBody>
      </p:sp>
      <p:pic>
        <p:nvPicPr>
          <p:cNvPr id="10242" name="Picture 2" descr="http://makoveya1.narod.ru/proektu/bodnar/fizuku/Fizuku.files/image0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29124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7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1214422"/>
            <a:ext cx="4786346" cy="5643578"/>
          </a:xfrm>
        </p:spPr>
        <p:txBody>
          <a:bodyPr>
            <a:normAutofit fontScale="90000"/>
          </a:bodyPr>
          <a:lstStyle/>
          <a:p>
            <a:r>
              <a:rPr lang="uk-UA" sz="3100" b="1" i="1" dirty="0">
                <a:solidFill>
                  <a:schemeClr val="bg1"/>
                </a:solidFill>
              </a:rPr>
              <a:t>Гук</a:t>
            </a:r>
            <a:r>
              <a:rPr lang="uk-UA" sz="3100" i="1" dirty="0">
                <a:solidFill>
                  <a:schemeClr val="bg1"/>
                </a:solidFill>
              </a:rPr>
              <a:t> (</a:t>
            </a:r>
            <a:r>
              <a:rPr lang="en-US" sz="3100" i="1" dirty="0">
                <a:solidFill>
                  <a:schemeClr val="bg1"/>
                </a:solidFill>
              </a:rPr>
              <a:t>Hooke) </a:t>
            </a:r>
            <a:r>
              <a:rPr lang="uk-UA" sz="3100" i="1" dirty="0">
                <a:solidFill>
                  <a:schemeClr val="bg1"/>
                </a:solidFill>
              </a:rPr>
              <a:t>Роберт (1635–1703)</a:t>
            </a:r>
            <a:br>
              <a:rPr lang="uk-UA" sz="3100" i="1" dirty="0">
                <a:solidFill>
                  <a:schemeClr val="bg1"/>
                </a:solidFill>
              </a:rPr>
            </a:br>
            <a:r>
              <a:rPr lang="uk-UA" sz="3100" i="1" dirty="0">
                <a:solidFill>
                  <a:schemeClr val="bg1"/>
                </a:solidFill>
              </a:rPr>
              <a:t>Англійський натураліст, різнобічний учений і експериментатор, архітектор. Відкрив (1660) закон, названий його ім'ям. Висловив гіпотезу тяжіння. Прихильник хвильової теорії світла. Поліпшив і винайшов </a:t>
            </a:r>
            <a:r>
              <a:rPr lang="uk-UA" sz="3100" i="1" dirty="0" err="1">
                <a:solidFill>
                  <a:schemeClr val="bg1"/>
                </a:solidFill>
              </a:rPr>
              <a:t>багатоприладів</a:t>
            </a:r>
            <a:r>
              <a:rPr lang="uk-UA" sz="3100" i="1" dirty="0">
                <a:solidFill>
                  <a:schemeClr val="bg1"/>
                </a:solidFill>
              </a:rPr>
              <a:t>. Удосконалив мікроскоп і встановив клітинну будову тканин, увів термін «клітка».</a:t>
            </a:r>
            <a:r>
              <a:rPr lang="uk-UA" dirty="0">
                <a:solidFill>
                  <a:schemeClr val="bg1"/>
                </a:solidFill>
              </a:rPr>
              <a:t/>
            </a:r>
            <a:br>
              <a:rPr lang="uk-UA" dirty="0">
                <a:solidFill>
                  <a:schemeClr val="bg1"/>
                </a:solidFill>
              </a:rPr>
            </a:br>
            <a:r>
              <a:rPr lang="uk-UA" dirty="0">
                <a:solidFill>
                  <a:schemeClr val="bg1"/>
                </a:solidFill>
              </a:rPr>
              <a:t> </a:t>
            </a:r>
            <a:br>
              <a:rPr lang="uk-UA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218" name="Picture 2" descr="http://www.krugosvet.ru/images/1000456_0456_2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86314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rewalls.com/large/201202/598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0"/>
            <a:ext cx="82153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9600" b="1" i="1" dirty="0" err="1">
                <a:solidFill>
                  <a:prstClr val="black"/>
                </a:solidFill>
                <a:hlinkClick r:id="rId2"/>
              </a:rPr>
              <a:t>Цікава</a:t>
            </a:r>
            <a:r>
              <a:rPr lang="ru-RU" sz="9600" b="1" i="1" dirty="0">
                <a:solidFill>
                  <a:prstClr val="black"/>
                </a:solidFill>
                <a:hlinkClick r:id="rId2"/>
              </a:rPr>
              <a:t> </a:t>
            </a:r>
            <a:r>
              <a:rPr lang="ru-RU" sz="9600" b="1" i="1" dirty="0" err="1">
                <a:solidFill>
                  <a:prstClr val="black"/>
                </a:solidFill>
                <a:hlinkClick r:id="rId2"/>
              </a:rPr>
              <a:t>фізика</a:t>
            </a:r>
            <a:endParaRPr lang="ru-RU" sz="9600" b="1" i="1" dirty="0">
              <a:solidFill>
                <a:prstClr val="black"/>
              </a:solidFill>
            </a:endParaRPr>
          </a:p>
        </p:txBody>
      </p:sp>
      <p:pic>
        <p:nvPicPr>
          <p:cNvPr id="7170" name="Picture 2" descr="http://cdn.postnauka.netdna-cdn.com/img/2012/06/Teoreticheskaya-fizi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285992"/>
            <a:ext cx="6096000" cy="406717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3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topoboi.com/images/201307/topoboi.com_47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1.Ніщо 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не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може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горіти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ще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раз,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якщо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вже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згоріло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 </a:t>
            </a:r>
          </a:p>
          <a:p>
            <a:pPr marL="514350" indent="-514350">
              <a:buNone/>
            </a:pP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Міхур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круглий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оскільки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повітря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усередині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нього</a:t>
            </a:r>
            <a:endParaRPr lang="ru-RU" sz="28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14350" indent="-514350">
              <a:buNone/>
            </a:pPr>
            <a:r>
              <a:rPr lang="ru-RU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однаково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давить на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всі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його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частини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pPr marL="514350" indent="-514350">
              <a:buNone/>
            </a:pPr>
            <a:r>
              <a:rPr lang="ru-RU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поверхня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міхура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рівновіддалена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від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його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центру.</a:t>
            </a:r>
            <a:endParaRPr lang="ru-RU" sz="28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14350" indent="-514350">
              <a:buNone/>
            </a:pP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Чорний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колір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притягує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тепло,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білий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відображає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його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sz="28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14350" indent="-514350">
              <a:buNone/>
            </a:pP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Батіг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видає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клацання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тому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що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його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кінчик</a:t>
            </a:r>
            <a:endParaRPr lang="ru-RU" sz="28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14350" indent="-514350">
              <a:buNone/>
            </a:pPr>
            <a:r>
              <a:rPr lang="ru-RU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рухається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швидше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за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швидкість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звуку.</a:t>
            </a:r>
            <a:endParaRPr lang="ru-RU" sz="28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14350" indent="-514350">
              <a:buNone/>
            </a:pP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Бензин не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має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певної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точки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замерзання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-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він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може</a:t>
            </a:r>
            <a:endParaRPr lang="ru-RU" sz="28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14350" indent="-514350">
              <a:buNone/>
            </a:pPr>
            <a:r>
              <a:rPr lang="ru-RU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замерзнути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 </a:t>
            </a:r>
            <a:r>
              <a:rPr lang="ru-RU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будь-якій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температурі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від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-118 З до </a:t>
            </a:r>
            <a:endParaRPr lang="ru-RU" sz="28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14350" indent="-514350">
              <a:buNone/>
            </a:pP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151 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С. При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замерзанні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бензин не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стає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повністю</a:t>
            </a:r>
            <a:endParaRPr lang="ru-RU" sz="28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14350" indent="-514350">
              <a:buNone/>
            </a:pP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твердим, </a:t>
            </a:r>
            <a:r>
              <a:rPr lang="ru-RU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швидше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нагадує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гуму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або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віск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sz="28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14350" indent="-514350">
              <a:buNone/>
            </a:pP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Яйце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плаватиме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у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воді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в яку додали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цукор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endParaRPr lang="ru-RU" sz="2800" i="1" dirty="0"/>
          </a:p>
        </p:txBody>
      </p:sp>
    </p:spTree>
  </p:cSld>
  <p:clrMapOvr>
    <a:masterClrMapping/>
  </p:clrMapOvr>
  <p:transition spd="med" advClick="0" advTm="4000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fonstola.ru/download.php?file=201206/1920x1080/fonstola.ru-785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643710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>
                <a:solidFill>
                  <a:schemeClr val="bg1"/>
                </a:solidFill>
              </a:rPr>
              <a:t>7. </a:t>
            </a:r>
            <a:r>
              <a:rPr lang="ru-RU" b="1" i="1" dirty="0" err="1">
                <a:solidFill>
                  <a:schemeClr val="bg1"/>
                </a:solidFill>
              </a:rPr>
              <a:t>Брудний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сніг</a:t>
            </a:r>
            <a:r>
              <a:rPr lang="ru-RU" b="1" i="1" dirty="0">
                <a:solidFill>
                  <a:schemeClr val="bg1"/>
                </a:solidFill>
              </a:rPr>
              <a:t> тане </a:t>
            </a:r>
            <a:r>
              <a:rPr lang="ru-RU" b="1" i="1" dirty="0" err="1">
                <a:solidFill>
                  <a:schemeClr val="bg1"/>
                </a:solidFill>
              </a:rPr>
              <a:t>швидше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ніж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чистий</a:t>
            </a:r>
            <a:r>
              <a:rPr lang="ru-RU" b="1" i="1" dirty="0">
                <a:solidFill>
                  <a:schemeClr val="bg1"/>
                </a:solidFill>
              </a:rPr>
              <a:t>.</a:t>
            </a:r>
            <a:r>
              <a:rPr lang="ru-RU" b="1" i="1" dirty="0" smtClean="0">
                <a:solidFill>
                  <a:schemeClr val="bg1"/>
                </a:solidFill>
              </a:rPr>
              <a:t/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/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>
                <a:solidFill>
                  <a:schemeClr val="bg1"/>
                </a:solidFill>
              </a:rPr>
              <a:t>8. </a:t>
            </a:r>
            <a:r>
              <a:rPr lang="ru-RU" b="1" i="1" dirty="0" err="1">
                <a:solidFill>
                  <a:schemeClr val="bg1"/>
                </a:solidFill>
              </a:rPr>
              <a:t>Граніт</a:t>
            </a:r>
            <a:r>
              <a:rPr lang="ru-RU" b="1" i="1" dirty="0">
                <a:solidFill>
                  <a:schemeClr val="bg1"/>
                </a:solidFill>
              </a:rPr>
              <a:t> проводить звук вдесятеро </a:t>
            </a:r>
            <a:r>
              <a:rPr lang="ru-RU" b="1" i="1" dirty="0" err="1">
                <a:solidFill>
                  <a:schemeClr val="bg1"/>
                </a:solidFill>
              </a:rPr>
              <a:t>швидше</a:t>
            </a:r>
            <a:r>
              <a:rPr lang="ru-RU" b="1" i="1" dirty="0">
                <a:solidFill>
                  <a:schemeClr val="bg1"/>
                </a:solidFill>
              </a:rPr>
              <a:t> за </a:t>
            </a:r>
            <a:r>
              <a:rPr lang="ru-RU" b="1" i="1" dirty="0" err="1">
                <a:solidFill>
                  <a:schemeClr val="bg1"/>
                </a:solidFill>
              </a:rPr>
              <a:t>повітря</a:t>
            </a:r>
            <a:r>
              <a:rPr lang="ru-RU" b="1" i="1" dirty="0">
                <a:solidFill>
                  <a:schemeClr val="bg1"/>
                </a:solidFill>
              </a:rPr>
              <a:t>.</a:t>
            </a:r>
            <a:r>
              <a:rPr lang="ru-RU" b="1" i="1" dirty="0" smtClean="0">
                <a:solidFill>
                  <a:schemeClr val="bg1"/>
                </a:solidFill>
              </a:rPr>
              <a:t/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/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>
                <a:solidFill>
                  <a:schemeClr val="bg1"/>
                </a:solidFill>
              </a:rPr>
              <a:t>9. Вода в </a:t>
            </a:r>
            <a:r>
              <a:rPr lang="ru-RU" b="1" i="1" dirty="0" err="1">
                <a:solidFill>
                  <a:schemeClr val="bg1"/>
                </a:solidFill>
              </a:rPr>
              <a:t>рідкій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формі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має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більшу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молекулярну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щільність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чим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в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твердій</a:t>
            </a:r>
            <a:r>
              <a:rPr lang="ru-RU" b="1" i="1" dirty="0">
                <a:solidFill>
                  <a:schemeClr val="bg1"/>
                </a:solidFill>
              </a:rPr>
              <a:t>. Тому </a:t>
            </a:r>
            <a:r>
              <a:rPr lang="ru-RU" b="1" i="1" dirty="0" err="1">
                <a:solidFill>
                  <a:schemeClr val="bg1"/>
                </a:solidFill>
              </a:rPr>
              <a:t>лід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плаває</a:t>
            </a:r>
            <a:r>
              <a:rPr lang="ru-RU" b="1" i="1" dirty="0">
                <a:solidFill>
                  <a:schemeClr val="bg1"/>
                </a:solidFill>
              </a:rPr>
              <a:t>.</a:t>
            </a:r>
            <a:r>
              <a:rPr lang="ru-RU" b="1" i="1" dirty="0" smtClean="0">
                <a:solidFill>
                  <a:schemeClr val="bg1"/>
                </a:solidFill>
              </a:rPr>
              <a:t/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/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>
                <a:solidFill>
                  <a:schemeClr val="bg1"/>
                </a:solidFill>
              </a:rPr>
              <a:t>10. </a:t>
            </a:r>
            <a:r>
              <a:rPr lang="ru-RU" b="1" i="1" dirty="0" err="1">
                <a:solidFill>
                  <a:schemeClr val="bg1"/>
                </a:solidFill>
              </a:rPr>
              <a:t>Якщо</a:t>
            </a:r>
            <a:r>
              <a:rPr lang="ru-RU" b="1" i="1" dirty="0">
                <a:solidFill>
                  <a:schemeClr val="bg1"/>
                </a:solidFill>
              </a:rPr>
              <a:t> стакан </a:t>
            </a:r>
            <a:r>
              <a:rPr lang="ru-RU" b="1" i="1" dirty="0" err="1">
                <a:solidFill>
                  <a:schemeClr val="bg1"/>
                </a:solidFill>
              </a:rPr>
              <a:t>з</a:t>
            </a:r>
            <a:r>
              <a:rPr lang="ru-RU" b="1" i="1" dirty="0">
                <a:solidFill>
                  <a:schemeClr val="bg1"/>
                </a:solidFill>
              </a:rPr>
              <a:t> водою </a:t>
            </a:r>
            <a:r>
              <a:rPr lang="ru-RU" b="1" i="1" dirty="0" err="1">
                <a:solidFill>
                  <a:schemeClr val="bg1"/>
                </a:solidFill>
              </a:rPr>
              <a:t>збільшити</a:t>
            </a:r>
            <a:r>
              <a:rPr lang="ru-RU" b="1" i="1" dirty="0">
                <a:solidFill>
                  <a:schemeClr val="bg1"/>
                </a:solidFill>
              </a:rPr>
              <a:t> до </a:t>
            </a:r>
            <a:r>
              <a:rPr lang="ru-RU" b="1" i="1" dirty="0" err="1">
                <a:solidFill>
                  <a:schemeClr val="bg1"/>
                </a:solidFill>
              </a:rPr>
              <a:t>розміру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Землі</a:t>
            </a:r>
            <a:r>
              <a:rPr lang="ru-RU" b="1" i="1" dirty="0">
                <a:solidFill>
                  <a:schemeClr val="bg1"/>
                </a:solidFill>
              </a:rPr>
              <a:t>, то </a:t>
            </a:r>
            <a:r>
              <a:rPr lang="ru-RU" b="1" i="1" dirty="0" err="1">
                <a:solidFill>
                  <a:schemeClr val="bg1"/>
                </a:solidFill>
              </a:rPr>
              <a:t>молекули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з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яких</a:t>
            </a:r>
            <a:r>
              <a:rPr lang="ru-RU" b="1" i="1" dirty="0">
                <a:solidFill>
                  <a:schemeClr val="bg1"/>
                </a:solidFill>
              </a:rPr>
              <a:t> вона </a:t>
            </a:r>
            <a:r>
              <a:rPr lang="ru-RU" b="1" i="1" dirty="0" err="1">
                <a:solidFill>
                  <a:schemeClr val="bg1"/>
                </a:solidFill>
              </a:rPr>
              <a:t>складається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будуть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розміром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з</a:t>
            </a:r>
            <a:r>
              <a:rPr lang="ru-RU" b="1" i="1" dirty="0">
                <a:solidFill>
                  <a:schemeClr val="bg1"/>
                </a:solidFill>
              </a:rPr>
              <a:t> великий апельсин.</a:t>
            </a:r>
            <a:r>
              <a:rPr lang="ru-RU" b="1" i="1" dirty="0" smtClean="0">
                <a:solidFill>
                  <a:schemeClr val="bg1"/>
                </a:solidFill>
              </a:rPr>
              <a:t/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/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>
                <a:solidFill>
                  <a:schemeClr val="bg1"/>
                </a:solidFill>
              </a:rPr>
              <a:t>11. </a:t>
            </a:r>
            <a:r>
              <a:rPr lang="ru-RU" b="1" i="1" dirty="0" err="1">
                <a:solidFill>
                  <a:schemeClr val="bg1"/>
                </a:solidFill>
              </a:rPr>
              <a:t>Якщо</a:t>
            </a:r>
            <a:r>
              <a:rPr lang="ru-RU" b="1" i="1" dirty="0">
                <a:solidFill>
                  <a:schemeClr val="bg1"/>
                </a:solidFill>
              </a:rPr>
              <a:t> в атомах </a:t>
            </a:r>
            <a:r>
              <a:rPr lang="ru-RU" b="1" i="1" dirty="0" err="1">
                <a:solidFill>
                  <a:schemeClr val="bg1"/>
                </a:solidFill>
              </a:rPr>
              <a:t>прибрати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вільний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простір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залишити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лише</a:t>
            </a:r>
            <a:r>
              <a:rPr lang="ru-RU" b="1" i="1" dirty="0">
                <a:solidFill>
                  <a:schemeClr val="bg1"/>
                </a:solidFill>
              </a:rPr>
              <a:t> те, </a:t>
            </a:r>
            <a:r>
              <a:rPr lang="ru-RU" b="1" i="1" dirty="0" err="1">
                <a:solidFill>
                  <a:schemeClr val="bg1"/>
                </a:solidFill>
              </a:rPr>
              <a:t>що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становлять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їх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елементарні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частки</a:t>
            </a:r>
            <a:r>
              <a:rPr lang="ru-RU" b="1" i="1" dirty="0">
                <a:solidFill>
                  <a:schemeClr val="bg1"/>
                </a:solidFill>
              </a:rPr>
              <a:t>, то </a:t>
            </a:r>
            <a:r>
              <a:rPr lang="ru-RU" b="1" i="1" dirty="0" err="1">
                <a:solidFill>
                  <a:schemeClr val="bg1"/>
                </a:solidFill>
              </a:rPr>
              <a:t>чайна</a:t>
            </a:r>
            <a:r>
              <a:rPr lang="ru-RU" b="1" i="1" dirty="0">
                <a:solidFill>
                  <a:schemeClr val="bg1"/>
                </a:solidFill>
              </a:rPr>
              <a:t> ложка </a:t>
            </a:r>
            <a:r>
              <a:rPr lang="ru-RU" b="1" i="1" dirty="0" err="1">
                <a:solidFill>
                  <a:schemeClr val="bg1"/>
                </a:solidFill>
              </a:rPr>
              <a:t>такої</a:t>
            </a:r>
            <a:r>
              <a:rPr lang="ru-RU" b="1" i="1" dirty="0">
                <a:solidFill>
                  <a:schemeClr val="bg1"/>
                </a:solidFill>
              </a:rPr>
              <a:t> "</a:t>
            </a:r>
            <a:r>
              <a:rPr lang="ru-RU" b="1" i="1" dirty="0" err="1">
                <a:solidFill>
                  <a:schemeClr val="bg1"/>
                </a:solidFill>
              </a:rPr>
              <a:t>речовини</a:t>
            </a:r>
            <a:r>
              <a:rPr lang="ru-RU" b="1" i="1" dirty="0">
                <a:solidFill>
                  <a:schemeClr val="bg1"/>
                </a:solidFill>
              </a:rPr>
              <a:t>" </a:t>
            </a:r>
            <a:r>
              <a:rPr lang="ru-RU" b="1" i="1" dirty="0" err="1">
                <a:solidFill>
                  <a:schemeClr val="bg1"/>
                </a:solidFill>
              </a:rPr>
              <a:t>важитиме</a:t>
            </a:r>
            <a:r>
              <a:rPr lang="ru-RU" b="1" i="1" dirty="0">
                <a:solidFill>
                  <a:schemeClr val="bg1"/>
                </a:solidFill>
              </a:rPr>
              <a:t> 5.000.000.000.000 </a:t>
            </a:r>
            <a:r>
              <a:rPr lang="ru-RU" b="1" i="1" dirty="0" err="1">
                <a:solidFill>
                  <a:schemeClr val="bg1"/>
                </a:solidFill>
              </a:rPr>
              <a:t>кілограм</a:t>
            </a:r>
            <a:r>
              <a:rPr lang="ru-RU" b="1" i="1" dirty="0">
                <a:solidFill>
                  <a:schemeClr val="bg1"/>
                </a:solidFill>
              </a:rPr>
              <a:t>. З </a:t>
            </a:r>
            <a:r>
              <a:rPr lang="ru-RU" b="1" i="1" dirty="0" err="1">
                <a:solidFill>
                  <a:schemeClr val="bg1"/>
                </a:solidFill>
              </a:rPr>
              <a:t>нього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складаються</a:t>
            </a:r>
            <a:r>
              <a:rPr lang="ru-RU" b="1" i="1" dirty="0">
                <a:solidFill>
                  <a:schemeClr val="bg1"/>
                </a:solidFill>
              </a:rPr>
              <a:t> так </a:t>
            </a:r>
            <a:r>
              <a:rPr lang="ru-RU" b="1" i="1" dirty="0" err="1">
                <a:solidFill>
                  <a:schemeClr val="bg1"/>
                </a:solidFill>
              </a:rPr>
              <a:t>звані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нейтронні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зірки</a:t>
            </a:r>
            <a:r>
              <a:rPr lang="ru-RU" b="1" i="1" dirty="0">
                <a:solidFill>
                  <a:schemeClr val="bg1"/>
                </a:solidFill>
              </a:rPr>
              <a:t>.</a:t>
            </a:r>
            <a:r>
              <a:rPr lang="ru-RU" b="1" i="1" dirty="0" smtClean="0">
                <a:solidFill>
                  <a:schemeClr val="bg1"/>
                </a:solidFill>
              </a:rPr>
              <a:t/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/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>
                <a:solidFill>
                  <a:schemeClr val="bg1"/>
                </a:solidFill>
              </a:rPr>
              <a:t>12. </a:t>
            </a:r>
            <a:r>
              <a:rPr lang="ru-RU" b="1" i="1" dirty="0" err="1">
                <a:solidFill>
                  <a:schemeClr val="bg1"/>
                </a:solidFill>
              </a:rPr>
              <a:t>Швидкість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світла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залежить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від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матеріалу</a:t>
            </a:r>
            <a:r>
              <a:rPr lang="ru-RU" b="1" i="1" dirty="0">
                <a:solidFill>
                  <a:schemeClr val="bg1"/>
                </a:solidFill>
              </a:rPr>
              <a:t>, в </a:t>
            </a:r>
            <a:r>
              <a:rPr lang="ru-RU" b="1" i="1" dirty="0" err="1">
                <a:solidFill>
                  <a:schemeClr val="bg1"/>
                </a:solidFill>
              </a:rPr>
              <a:t>якому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воно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поширюється</a:t>
            </a:r>
            <a:r>
              <a:rPr lang="ru-RU" b="1" i="1" dirty="0">
                <a:solidFill>
                  <a:schemeClr val="bg1"/>
                </a:solidFill>
              </a:rPr>
              <a:t>. </a:t>
            </a:r>
            <a:r>
              <a:rPr lang="ru-RU" b="1" i="1" dirty="0" err="1">
                <a:solidFill>
                  <a:schemeClr val="bg1"/>
                </a:solidFill>
              </a:rPr>
              <a:t>Ученим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удалося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уповільнити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рух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фотонів</a:t>
            </a:r>
            <a:r>
              <a:rPr lang="ru-RU" b="1" i="1" dirty="0">
                <a:solidFill>
                  <a:schemeClr val="bg1"/>
                </a:solidFill>
              </a:rPr>
              <a:t> до 17 </a:t>
            </a:r>
            <a:r>
              <a:rPr lang="ru-RU" b="1" i="1" dirty="0" err="1">
                <a:solidFill>
                  <a:schemeClr val="bg1"/>
                </a:solidFill>
              </a:rPr>
              <a:t>метрів</a:t>
            </a:r>
            <a:r>
              <a:rPr lang="ru-RU" b="1" i="1" dirty="0">
                <a:solidFill>
                  <a:schemeClr val="bg1"/>
                </a:solidFill>
              </a:rPr>
              <a:t> в секунду, </a:t>
            </a:r>
            <a:r>
              <a:rPr lang="ru-RU" b="1" i="1" dirty="0" err="1">
                <a:solidFill>
                  <a:schemeClr val="bg1"/>
                </a:solidFill>
              </a:rPr>
              <a:t>пропускаючи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їх</a:t>
            </a:r>
            <a:r>
              <a:rPr lang="ru-RU" b="1" i="1" dirty="0">
                <a:solidFill>
                  <a:schemeClr val="bg1"/>
                </a:solidFill>
              </a:rPr>
              <a:t> через </a:t>
            </a:r>
            <a:r>
              <a:rPr lang="ru-RU" b="1" i="1" dirty="0" err="1">
                <a:solidFill>
                  <a:schemeClr val="bg1"/>
                </a:solidFill>
              </a:rPr>
              <a:t>злиток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рубідія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охолоджений</a:t>
            </a:r>
            <a:r>
              <a:rPr lang="ru-RU" b="1" i="1" dirty="0">
                <a:solidFill>
                  <a:schemeClr val="bg1"/>
                </a:solidFill>
              </a:rPr>
              <a:t> до </a:t>
            </a:r>
            <a:r>
              <a:rPr lang="ru-RU" b="1" i="1" dirty="0" err="1">
                <a:solidFill>
                  <a:schemeClr val="bg1"/>
                </a:solidFill>
              </a:rPr>
              <a:t>температури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дуже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близької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до</a:t>
            </a:r>
            <a:r>
              <a:rPr lang="ru-RU" b="1" i="1" dirty="0">
                <a:solidFill>
                  <a:schemeClr val="bg1"/>
                </a:solidFill>
              </a:rPr>
              <a:t> абсолютного нуля (-273 за </a:t>
            </a:r>
            <a:r>
              <a:rPr lang="ru-RU" b="1" i="1" dirty="0" err="1">
                <a:solidFill>
                  <a:schemeClr val="bg1"/>
                </a:solidFill>
              </a:rPr>
              <a:t>Цельсієм</a:t>
            </a:r>
            <a:r>
              <a:rPr lang="ru-RU" b="1" i="1" dirty="0">
                <a:solidFill>
                  <a:schemeClr val="bg1"/>
                </a:solidFill>
              </a:rPr>
              <a:t>) </a:t>
            </a:r>
          </a:p>
        </p:txBody>
      </p:sp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http://www.nastol.com.ua/large/201206/261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5214942" cy="6583362"/>
          </a:xfrm>
        </p:spPr>
        <p:txBody>
          <a:bodyPr>
            <a:normAutofit fontScale="90000"/>
          </a:bodyPr>
          <a:lstStyle/>
          <a:p>
            <a:r>
              <a:rPr lang="ru-RU" sz="3600" b="1" i="1" dirty="0" err="1"/>
              <a:t>Головні</a:t>
            </a:r>
            <a:r>
              <a:rPr lang="ru-RU" sz="3600" b="1" i="1" dirty="0"/>
              <a:t> </a:t>
            </a:r>
            <a:r>
              <a:rPr lang="ru-RU" sz="3600" b="1" i="1" dirty="0" err="1"/>
              <a:t>ідеї</a:t>
            </a:r>
            <a:r>
              <a:rPr lang="ru-RU" sz="3600" b="1" i="1" dirty="0"/>
              <a:t> та </a:t>
            </a:r>
            <a:r>
              <a:rPr lang="ru-RU" sz="3600" b="1" i="1" dirty="0" err="1"/>
              <a:t>цілі</a:t>
            </a:r>
            <a:r>
              <a:rPr lang="ru-RU" sz="3600" b="1" i="1" dirty="0"/>
              <a:t>:</a:t>
            </a:r>
            <a:r>
              <a:rPr lang="ru-RU" sz="3600" i="1" dirty="0"/>
              <a:t/>
            </a:r>
            <a:br>
              <a:rPr lang="ru-RU" sz="3600" i="1" dirty="0"/>
            </a:br>
            <a:r>
              <a:rPr lang="ru-RU" sz="3600" b="1" i="1" dirty="0"/>
              <a:t>1</a:t>
            </a:r>
            <a:r>
              <a:rPr lang="ru-RU" sz="3600" i="1" dirty="0"/>
              <a:t>. </a:t>
            </a:r>
            <a:r>
              <a:rPr lang="ru-RU" sz="3600" i="1" dirty="0" err="1"/>
              <a:t>Сказати</a:t>
            </a:r>
            <a:r>
              <a:rPr lang="ru-RU" sz="3600" i="1" dirty="0"/>
              <a:t>, </a:t>
            </a:r>
            <a:r>
              <a:rPr lang="ru-RU" sz="3600" i="1" dirty="0" err="1"/>
              <a:t>що</a:t>
            </a:r>
            <a:r>
              <a:rPr lang="ru-RU" sz="3600" i="1" dirty="0"/>
              <a:t> без </a:t>
            </a:r>
            <a:r>
              <a:rPr lang="ru-RU" sz="3600" i="1" dirty="0" err="1"/>
              <a:t>знання</a:t>
            </a:r>
            <a:r>
              <a:rPr lang="ru-RU" sz="3600" i="1" dirty="0"/>
              <a:t> </a:t>
            </a:r>
            <a:r>
              <a:rPr lang="ru-RU" sz="3600" i="1" dirty="0" err="1"/>
              <a:t>фізики</a:t>
            </a:r>
            <a:r>
              <a:rPr lang="ru-RU" sz="3600" i="1" dirty="0"/>
              <a:t> </a:t>
            </a:r>
            <a:r>
              <a:rPr lang="ru-RU" sz="3600" i="1" dirty="0" err="1"/>
              <a:t>людина</a:t>
            </a:r>
            <a:r>
              <a:rPr lang="ru-RU" sz="3600" i="1" dirty="0"/>
              <a:t> не </a:t>
            </a:r>
            <a:r>
              <a:rPr lang="ru-RU" sz="3600" i="1" dirty="0" err="1"/>
              <a:t>зможе</a:t>
            </a:r>
            <a:r>
              <a:rPr lang="ru-RU" sz="3600" i="1" dirty="0"/>
              <a:t> </a:t>
            </a:r>
            <a:r>
              <a:rPr lang="ru-RU" sz="3600" i="1" dirty="0" err="1"/>
              <a:t>робити</a:t>
            </a:r>
            <a:r>
              <a:rPr lang="ru-RU" sz="3600" i="1" dirty="0"/>
              <a:t> </a:t>
            </a:r>
            <a:r>
              <a:rPr lang="ru-RU" sz="3600" i="1" dirty="0" err="1"/>
              <a:t>найпростіші</a:t>
            </a:r>
            <a:r>
              <a:rPr lang="ru-RU" sz="3600" i="1" dirty="0"/>
              <a:t> </a:t>
            </a:r>
            <a:r>
              <a:rPr lang="ru-RU" sz="3600" i="1" dirty="0" err="1"/>
              <a:t>речі</a:t>
            </a:r>
            <a:r>
              <a:rPr lang="ru-RU" sz="3600" i="1" dirty="0"/>
              <a:t> (</a:t>
            </a:r>
            <a:r>
              <a:rPr lang="ru-RU" sz="3600" i="1" dirty="0" err="1"/>
              <a:t>наприклад</a:t>
            </a:r>
            <a:r>
              <a:rPr lang="ru-RU" sz="3600" i="1" dirty="0"/>
              <a:t>: </a:t>
            </a:r>
            <a:r>
              <a:rPr lang="ru-RU" sz="3600" i="1" dirty="0" err="1"/>
              <a:t>варити</a:t>
            </a:r>
            <a:r>
              <a:rPr lang="ru-RU" sz="3600" i="1" dirty="0"/>
              <a:t> </a:t>
            </a:r>
            <a:r>
              <a:rPr lang="ru-RU" sz="3600" i="1" dirty="0" err="1"/>
              <a:t>яйця</a:t>
            </a:r>
            <a:r>
              <a:rPr lang="ru-RU" sz="3600" i="1" dirty="0" smtClean="0"/>
              <a:t>).</a:t>
            </a:r>
            <a:br>
              <a:rPr lang="ru-RU" sz="3600" i="1" dirty="0" smtClean="0"/>
            </a:br>
            <a:r>
              <a:rPr lang="ru-RU" sz="3600" b="1" i="1" dirty="0" smtClean="0"/>
              <a:t>2</a:t>
            </a:r>
            <a:r>
              <a:rPr lang="ru-RU" sz="3600" i="1" dirty="0"/>
              <a:t>. </a:t>
            </a:r>
            <a:r>
              <a:rPr lang="ru-RU" sz="3600" i="1" dirty="0" err="1"/>
              <a:t>Знання</a:t>
            </a:r>
            <a:r>
              <a:rPr lang="ru-RU" sz="3600" i="1" dirty="0"/>
              <a:t> </a:t>
            </a:r>
            <a:r>
              <a:rPr lang="ru-RU" sz="3600" i="1" dirty="0" err="1"/>
              <a:t>фізики</a:t>
            </a:r>
            <a:r>
              <a:rPr lang="ru-RU" sz="3600" i="1" dirty="0"/>
              <a:t> </a:t>
            </a:r>
            <a:r>
              <a:rPr lang="ru-RU" sz="3600" i="1" dirty="0" err="1"/>
              <a:t>сприяє</a:t>
            </a:r>
            <a:r>
              <a:rPr lang="ru-RU" sz="3600" i="1" dirty="0"/>
              <a:t> </a:t>
            </a:r>
            <a:r>
              <a:rPr lang="ru-RU" sz="3600" i="1" dirty="0" err="1"/>
              <a:t>уникненню</a:t>
            </a:r>
            <a:r>
              <a:rPr lang="ru-RU" sz="3600" i="1" dirty="0"/>
              <a:t> </a:t>
            </a:r>
            <a:r>
              <a:rPr lang="ru-RU" sz="3600" i="1" dirty="0" err="1"/>
              <a:t>різних</a:t>
            </a:r>
            <a:r>
              <a:rPr lang="ru-RU" sz="3600" i="1" dirty="0"/>
              <a:t> </a:t>
            </a:r>
            <a:r>
              <a:rPr lang="ru-RU" sz="3600" i="1" dirty="0" err="1"/>
              <a:t>життєвих</a:t>
            </a:r>
            <a:r>
              <a:rPr lang="ru-RU" sz="3600" i="1" dirty="0"/>
              <a:t> проблем (</a:t>
            </a:r>
            <a:r>
              <a:rPr lang="ru-RU" sz="3600" i="1" dirty="0" err="1"/>
              <a:t>наприклад</a:t>
            </a:r>
            <a:r>
              <a:rPr lang="ru-RU" sz="3600" i="1" dirty="0"/>
              <a:t>: </a:t>
            </a:r>
            <a:r>
              <a:rPr lang="ru-RU" sz="3600" i="1" dirty="0" err="1"/>
              <a:t>провітрювання</a:t>
            </a:r>
            <a:r>
              <a:rPr lang="ru-RU" sz="3600" i="1" dirty="0"/>
              <a:t> </a:t>
            </a:r>
            <a:r>
              <a:rPr lang="ru-RU" sz="3600" i="1" dirty="0" err="1"/>
              <a:t>кімнати</a:t>
            </a:r>
            <a:r>
              <a:rPr lang="ru-RU" sz="3600" i="1" dirty="0"/>
              <a:t>).</a:t>
            </a:r>
            <a:br>
              <a:rPr lang="ru-RU" sz="3600" i="1" dirty="0"/>
            </a:br>
            <a:r>
              <a:rPr lang="ru-RU" sz="3600" b="1" i="1" dirty="0"/>
              <a:t>3</a:t>
            </a:r>
            <a:r>
              <a:rPr lang="ru-RU" sz="3600" i="1" dirty="0"/>
              <a:t>. </a:t>
            </a:r>
            <a:r>
              <a:rPr lang="ru-RU" sz="3600" i="1" dirty="0" err="1"/>
              <a:t>Фізика</a:t>
            </a:r>
            <a:r>
              <a:rPr lang="ru-RU" sz="3600" i="1" dirty="0"/>
              <a:t> просто </a:t>
            </a:r>
            <a:r>
              <a:rPr lang="ru-RU" sz="3600" i="1" dirty="0" err="1"/>
              <a:t>корисна</a:t>
            </a:r>
            <a:r>
              <a:rPr lang="ru-RU" sz="3600" i="1" dirty="0"/>
              <a:t> для </a:t>
            </a:r>
            <a:r>
              <a:rPr lang="ru-RU" sz="3600" i="1" dirty="0" err="1"/>
              <a:t>мізків</a:t>
            </a:r>
            <a:r>
              <a:rPr lang="ru-RU" sz="3600" i="1" dirty="0"/>
              <a:t> - </a:t>
            </a:r>
            <a:r>
              <a:rPr lang="ru-RU" sz="3600" i="1" dirty="0" err="1"/>
              <a:t>багато</a:t>
            </a:r>
            <a:r>
              <a:rPr lang="ru-RU" sz="3600" i="1" dirty="0"/>
              <a:t> </a:t>
            </a:r>
            <a:r>
              <a:rPr lang="ru-RU" sz="3600" i="1" dirty="0" err="1"/>
              <a:t>думаємо</a:t>
            </a:r>
            <a:r>
              <a:rPr lang="ru-RU" sz="3600" i="1" dirty="0"/>
              <a:t>.</a:t>
            </a:r>
            <a:br>
              <a:rPr lang="ru-RU" sz="3600" i="1" dirty="0"/>
            </a:br>
            <a:endParaRPr lang="ru-RU" sz="3600" i="1" dirty="0"/>
          </a:p>
        </p:txBody>
      </p:sp>
      <p:pic>
        <p:nvPicPr>
          <p:cNvPr id="5122" name="Picture 2" descr="http://onua.org/uploads/posts/2012-12/1354705782_1350915052_bigstockphoto_brainwaves_background__7749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62128" y="1"/>
            <a:ext cx="3981872" cy="3714751"/>
          </a:xfrm>
          <a:prstGeom prst="rect">
            <a:avLst/>
          </a:prstGeom>
          <a:noFill/>
        </p:spPr>
      </p:pic>
      <p:pic>
        <p:nvPicPr>
          <p:cNvPr id="5124" name="Picture 4" descr="http://piter-piter.ru/uploads/posts/2013-09/1378307571_dark_8a2d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3714752"/>
            <a:ext cx="4000500" cy="314324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6" name="Picture 2" descr="http://4.bp.blogspot.com/-fxDtxurC6ms/TmD4SyFIxSI/AAAAAAAAANM/LmC9c-u00mI/s1600/1309411729_sash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0"/>
            <a:ext cx="607223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fonstola.ru/large/201311/1352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500306"/>
            <a:ext cx="9144000" cy="362585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8800" i="1" dirty="0" smtClean="0">
                <a:solidFill>
                  <a:schemeClr val="bg1"/>
                </a:solidFill>
              </a:rPr>
              <a:t>ДЯКУЮ ЗА УВАГУ!</a:t>
            </a:r>
            <a:endParaRPr lang="ru-RU" sz="88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5000"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5214942" cy="6572272"/>
          </a:xfrm>
        </p:spPr>
        <p:txBody>
          <a:bodyPr>
            <a:noAutofit/>
          </a:bodyPr>
          <a:lstStyle/>
          <a:p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200" b="1" i="1" dirty="0"/>
              <a:t/>
            </a:r>
            <a:br>
              <a:rPr lang="ru-RU" sz="3200" b="1" i="1" dirty="0"/>
            </a:br>
            <a:r>
              <a:rPr lang="ru-RU" sz="3200" b="1" i="1" dirty="0" smtClean="0"/>
              <a:t>Роль </a:t>
            </a:r>
            <a:r>
              <a:rPr lang="ru-RU" sz="3200" b="1" i="1" dirty="0" err="1" smtClean="0"/>
              <a:t>фізики</a:t>
            </a:r>
            <a:r>
              <a:rPr lang="ru-RU" sz="3200" b="1" i="1" dirty="0" smtClean="0"/>
              <a:t> </a:t>
            </a:r>
            <a:r>
              <a:rPr lang="ru-RU" sz="3200" b="1" i="1" dirty="0"/>
              <a:t>в </a:t>
            </a:r>
            <a:r>
              <a:rPr lang="ru-RU" sz="3200" b="1" i="1" dirty="0" err="1"/>
              <a:t>розвитку</a:t>
            </a:r>
            <a:r>
              <a:rPr lang="ru-RU" sz="3200" b="1" i="1" dirty="0"/>
              <a:t> наук про природу </a:t>
            </a:r>
            <a:r>
              <a:rPr lang="ru-RU" sz="3200" b="1" i="1" dirty="0" err="1"/>
              <a:t>надзвичайно</a:t>
            </a:r>
            <a:r>
              <a:rPr lang="ru-RU" sz="3200" b="1" i="1" dirty="0"/>
              <a:t> велика. </a:t>
            </a:r>
            <a:r>
              <a:rPr lang="ru-RU" sz="3200" b="1" i="1" dirty="0" err="1"/>
              <a:t>Досліджуючи</a:t>
            </a:r>
            <a:r>
              <a:rPr lang="ru-RU" sz="3200" b="1" i="1" dirty="0"/>
              <a:t> </a:t>
            </a:r>
            <a:r>
              <a:rPr lang="ru-RU" sz="3200" b="1" i="1" dirty="0" err="1"/>
              <a:t>найбільш</a:t>
            </a:r>
            <a:r>
              <a:rPr lang="ru-RU" sz="3200" b="1" i="1" dirty="0"/>
              <a:t> </a:t>
            </a:r>
            <a:r>
              <a:rPr lang="ru-RU" sz="3200" b="1" i="1" dirty="0" err="1"/>
              <a:t>загальні</a:t>
            </a:r>
            <a:r>
              <a:rPr lang="ru-RU" sz="3200" b="1" i="1" dirty="0"/>
              <a:t> </a:t>
            </a:r>
            <a:r>
              <a:rPr lang="ru-RU" sz="3200" b="1" i="1" dirty="0" err="1"/>
              <a:t>форми</a:t>
            </a:r>
            <a:r>
              <a:rPr lang="ru-RU" sz="3200" b="1" i="1" dirty="0"/>
              <a:t> </a:t>
            </a:r>
            <a:r>
              <a:rPr lang="ru-RU" sz="3200" b="1" i="1" dirty="0" err="1"/>
              <a:t>руху</a:t>
            </a:r>
            <a:r>
              <a:rPr lang="ru-RU" sz="3200" b="1" i="1" dirty="0"/>
              <a:t> </a:t>
            </a:r>
            <a:r>
              <a:rPr lang="ru-RU" sz="3200" b="1" i="1" dirty="0" err="1"/>
              <a:t>матерії</a:t>
            </a:r>
            <a:r>
              <a:rPr lang="ru-RU" sz="3200" b="1" i="1" dirty="0"/>
              <a:t>, </a:t>
            </a:r>
            <a:r>
              <a:rPr lang="ru-RU" sz="3200" b="1" i="1" dirty="0" err="1"/>
              <a:t>саме</a:t>
            </a:r>
            <a:r>
              <a:rPr lang="ru-RU" sz="3200" b="1" i="1" dirty="0"/>
              <a:t> </a:t>
            </a:r>
            <a:r>
              <a:rPr lang="ru-RU" sz="3200" b="1" i="1" dirty="0" err="1"/>
              <a:t>фізика</a:t>
            </a:r>
            <a:r>
              <a:rPr lang="ru-RU" sz="3200" b="1" i="1" dirty="0"/>
              <a:t> </a:t>
            </a:r>
            <a:r>
              <a:rPr lang="ru-RU" sz="3200" b="1" i="1" dirty="0" err="1"/>
              <a:t>створює</a:t>
            </a:r>
            <a:r>
              <a:rPr lang="ru-RU" sz="3200" b="1" i="1" dirty="0"/>
              <a:t> основу для </a:t>
            </a:r>
            <a:r>
              <a:rPr lang="ru-RU" sz="3200" b="1" i="1" dirty="0" err="1"/>
              <a:t>вивчення</a:t>
            </a:r>
            <a:r>
              <a:rPr lang="ru-RU" sz="3200" b="1" i="1" dirty="0"/>
              <a:t> </a:t>
            </a:r>
            <a:r>
              <a:rPr lang="ru-RU" sz="3200" b="1" i="1" dirty="0" err="1"/>
              <a:t>різноманітних</a:t>
            </a:r>
            <a:r>
              <a:rPr lang="ru-RU" sz="3200" b="1" i="1" dirty="0"/>
              <a:t> </a:t>
            </a:r>
            <a:r>
              <a:rPr lang="ru-RU" sz="3200" b="1" i="1" dirty="0" err="1"/>
              <a:t>конкретних</a:t>
            </a:r>
            <a:r>
              <a:rPr lang="ru-RU" sz="3200" b="1" i="1" dirty="0"/>
              <a:t> </a:t>
            </a:r>
            <a:r>
              <a:rPr lang="ru-RU" sz="3200" b="1" i="1" dirty="0" err="1"/>
              <a:t>явищ</a:t>
            </a:r>
            <a:r>
              <a:rPr lang="ru-RU" sz="3200" b="1" i="1" dirty="0"/>
              <a:t> </a:t>
            </a:r>
            <a:r>
              <a:rPr lang="ru-RU" sz="3200" b="1" i="1" dirty="0" err="1"/>
              <a:t>і</a:t>
            </a:r>
            <a:r>
              <a:rPr lang="ru-RU" sz="3200" b="1" i="1" dirty="0"/>
              <a:t> </a:t>
            </a:r>
            <a:r>
              <a:rPr lang="ru-RU" sz="3200" b="1" i="1" dirty="0" err="1"/>
              <a:t>закономірностей</a:t>
            </a:r>
            <a:r>
              <a:rPr lang="ru-RU" sz="3200" b="1" i="1" dirty="0"/>
              <a:t>, </a:t>
            </a:r>
            <a:r>
              <a:rPr lang="ru-RU" sz="3200" b="1" i="1" dirty="0" err="1"/>
              <a:t>які</a:t>
            </a:r>
            <a:r>
              <a:rPr lang="ru-RU" sz="3200" b="1" i="1" dirty="0"/>
              <a:t> </a:t>
            </a:r>
            <a:r>
              <a:rPr lang="ru-RU" sz="3200" b="1" i="1" dirty="0" err="1"/>
              <a:t>становлять</a:t>
            </a:r>
            <a:r>
              <a:rPr lang="ru-RU" sz="3200" b="1" i="1" dirty="0"/>
              <a:t> предмет </a:t>
            </a:r>
            <a:r>
              <a:rPr lang="ru-RU" sz="3200" b="1" i="1" dirty="0" err="1"/>
              <a:t>інших</a:t>
            </a:r>
            <a:r>
              <a:rPr lang="ru-RU" sz="3200" b="1" i="1" dirty="0"/>
              <a:t> </a:t>
            </a:r>
            <a:r>
              <a:rPr lang="ru-RU" sz="3200" b="1" i="1" dirty="0" err="1"/>
              <a:t>природничих</a:t>
            </a:r>
            <a:r>
              <a:rPr lang="ru-RU" sz="3200" b="1" i="1" dirty="0"/>
              <a:t> наук.</a:t>
            </a:r>
            <a:br>
              <a:rPr lang="ru-RU" sz="3200" b="1" i="1" dirty="0"/>
            </a:br>
            <a:endParaRPr lang="ru-RU" sz="32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698" name="Picture 2" descr="http://st.depositphotos.com/1318696/2486/v/950/depositphotos_24866367-Chemistry-hand-draw-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-1"/>
            <a:ext cx="3786183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rmAutofit/>
          </a:bodyPr>
          <a:lstStyle/>
          <a:p>
            <a:r>
              <a:rPr lang="ru-RU" i="1" dirty="0" err="1"/>
              <a:t>Говорячи</a:t>
            </a:r>
            <a:r>
              <a:rPr lang="ru-RU" i="1" dirty="0"/>
              <a:t> про роль </a:t>
            </a:r>
            <a:r>
              <a:rPr lang="ru-RU" i="1" dirty="0" err="1"/>
              <a:t>фізики</a:t>
            </a:r>
            <a:r>
              <a:rPr lang="ru-RU" i="1" dirty="0"/>
              <a:t>, </a:t>
            </a:r>
            <a:r>
              <a:rPr lang="ru-RU" i="1" dirty="0" err="1"/>
              <a:t>виділимо</a:t>
            </a:r>
            <a:r>
              <a:rPr lang="ru-RU" i="1" dirty="0"/>
              <a:t> три </a:t>
            </a:r>
            <a:r>
              <a:rPr lang="ru-RU" i="1" dirty="0" err="1"/>
              <a:t>основні</a:t>
            </a:r>
            <a:r>
              <a:rPr lang="ru-RU" i="1" dirty="0"/>
              <a:t> </a:t>
            </a:r>
            <a:r>
              <a:rPr lang="ru-RU" i="1" dirty="0" err="1"/>
              <a:t>моменти</a:t>
            </a:r>
            <a:r>
              <a:rPr lang="ru-RU" i="1" dirty="0"/>
              <a:t>.</a:t>
            </a:r>
            <a:br>
              <a:rPr lang="ru-RU" i="1" dirty="0"/>
            </a:br>
            <a:endParaRPr lang="ru-RU" i="1" dirty="0"/>
          </a:p>
        </p:txBody>
      </p:sp>
      <p:pic>
        <p:nvPicPr>
          <p:cNvPr id="17410" name="Picture 2" descr="http://blog.easy-pro.ru/uploads/images/00/00/02/2012/02/06/c703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000240"/>
            <a:ext cx="3886208" cy="485776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4572000" cy="6583362"/>
          </a:xfrm>
        </p:spPr>
        <p:txBody>
          <a:bodyPr>
            <a:normAutofit/>
          </a:bodyPr>
          <a:lstStyle/>
          <a:p>
            <a:r>
              <a:rPr lang="ru-RU" i="1" dirty="0"/>
              <a:t>По-перше, </a:t>
            </a:r>
            <a:r>
              <a:rPr lang="ru-RU" i="1" dirty="0" err="1"/>
              <a:t>фізика</a:t>
            </a:r>
            <a:r>
              <a:rPr lang="ru-RU" i="1" dirty="0"/>
              <a:t> </a:t>
            </a:r>
            <a:r>
              <a:rPr lang="ru-RU" i="1" dirty="0" err="1"/>
              <a:t>є</a:t>
            </a:r>
            <a:r>
              <a:rPr lang="ru-RU" i="1" dirty="0"/>
              <a:t> для </a:t>
            </a:r>
            <a:r>
              <a:rPr lang="ru-RU" i="1" dirty="0" err="1"/>
              <a:t>людини</a:t>
            </a:r>
            <a:r>
              <a:rPr lang="ru-RU" i="1" dirty="0"/>
              <a:t> </a:t>
            </a:r>
            <a:r>
              <a:rPr lang="ru-RU" i="1" dirty="0" err="1"/>
              <a:t>найважливішим</a:t>
            </a:r>
            <a:r>
              <a:rPr lang="ru-RU" i="1" dirty="0"/>
              <a:t> </a:t>
            </a:r>
            <a:r>
              <a:rPr lang="ru-RU" i="1" dirty="0" err="1"/>
              <a:t>джерелом</a:t>
            </a:r>
            <a:r>
              <a:rPr lang="ru-RU" i="1" dirty="0"/>
              <a:t> </a:t>
            </a:r>
            <a:r>
              <a:rPr lang="ru-RU" i="1" dirty="0" err="1"/>
              <a:t>знання</a:t>
            </a:r>
            <a:r>
              <a:rPr lang="ru-RU" i="1" dirty="0"/>
              <a:t> про </a:t>
            </a:r>
            <a:r>
              <a:rPr lang="ru-RU" i="1" dirty="0" err="1"/>
              <a:t>навколишній</a:t>
            </a:r>
            <a:r>
              <a:rPr lang="ru-RU" i="1" dirty="0"/>
              <a:t> </a:t>
            </a:r>
            <a:r>
              <a:rPr lang="ru-RU" i="1" dirty="0" err="1"/>
              <a:t>світ</a:t>
            </a:r>
            <a:r>
              <a:rPr lang="ru-RU" i="1" dirty="0"/>
              <a:t>.</a:t>
            </a:r>
            <a:br>
              <a:rPr lang="ru-RU" i="1" dirty="0"/>
            </a:br>
            <a:endParaRPr lang="ru-RU" i="1" dirty="0"/>
          </a:p>
        </p:txBody>
      </p:sp>
      <p:pic>
        <p:nvPicPr>
          <p:cNvPr id="16386" name="Picture 2" descr="http://radosvet.in/uploads/posts/2012-11/1352742877_20405-strong-digital-man-in-front-of-a-motherboard-computer-background-the-personification-of-computing-power-poster-art-pr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0"/>
            <a:ext cx="4286250" cy="3533776"/>
          </a:xfrm>
          <a:prstGeom prst="rect">
            <a:avLst/>
          </a:prstGeom>
          <a:noFill/>
        </p:spPr>
      </p:pic>
      <p:pic>
        <p:nvPicPr>
          <p:cNvPr id="16388" name="Picture 4" descr="http://5fan.ru/files/0/5fan_ru_2388.html_files/5fan_ru_2388-13_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371849"/>
            <a:ext cx="4286248" cy="348615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571876"/>
          </a:xfrm>
        </p:spPr>
        <p:txBody>
          <a:bodyPr>
            <a:normAutofit/>
          </a:bodyPr>
          <a:lstStyle/>
          <a:p>
            <a:r>
              <a:rPr lang="ru-RU" sz="3600" i="1" dirty="0" err="1"/>
              <a:t>По-друге</a:t>
            </a:r>
            <a:r>
              <a:rPr lang="ru-RU" sz="3600" i="1" dirty="0"/>
              <a:t>, </a:t>
            </a:r>
            <a:r>
              <a:rPr lang="ru-RU" sz="3600" i="1" dirty="0" err="1"/>
              <a:t>фізика</a:t>
            </a:r>
            <a:r>
              <a:rPr lang="ru-RU" sz="3600" i="1" dirty="0"/>
              <a:t>, не </a:t>
            </a:r>
            <a:r>
              <a:rPr lang="ru-RU" sz="3600" i="1" dirty="0" err="1"/>
              <a:t>безперервно</a:t>
            </a:r>
            <a:r>
              <a:rPr lang="ru-RU" sz="3600" i="1" dirty="0"/>
              <a:t> </a:t>
            </a:r>
            <a:r>
              <a:rPr lang="ru-RU" sz="3600" i="1" dirty="0" err="1"/>
              <a:t>розширюючи</a:t>
            </a:r>
            <a:r>
              <a:rPr lang="ru-RU" sz="3600" i="1" dirty="0"/>
              <a:t> </a:t>
            </a:r>
            <a:r>
              <a:rPr lang="ru-RU" sz="3600" i="1" dirty="0" err="1"/>
              <a:t>і</a:t>
            </a:r>
            <a:r>
              <a:rPr lang="ru-RU" sz="3600" i="1" dirty="0"/>
              <a:t> </a:t>
            </a:r>
            <a:r>
              <a:rPr lang="ru-RU" sz="3600" i="1" dirty="0" err="1"/>
              <a:t>багаторазово</a:t>
            </a:r>
            <a:r>
              <a:rPr lang="ru-RU" sz="3600" i="1" dirty="0"/>
              <a:t> </a:t>
            </a:r>
            <a:r>
              <a:rPr lang="ru-RU" sz="3600" i="1" dirty="0" err="1"/>
              <a:t>множачи</a:t>
            </a:r>
            <a:r>
              <a:rPr lang="ru-RU" sz="3600" i="1" dirty="0"/>
              <a:t> </a:t>
            </a:r>
            <a:r>
              <a:rPr lang="ru-RU" sz="3600" i="1" dirty="0" err="1"/>
              <a:t>можливості</a:t>
            </a:r>
            <a:r>
              <a:rPr lang="ru-RU" sz="3600" i="1" dirty="0"/>
              <a:t> </a:t>
            </a:r>
            <a:r>
              <a:rPr lang="ru-RU" sz="3600" i="1" dirty="0" err="1"/>
              <a:t>людини</a:t>
            </a:r>
            <a:r>
              <a:rPr lang="ru-RU" sz="3600" i="1" dirty="0"/>
              <a:t>, </a:t>
            </a:r>
            <a:r>
              <a:rPr lang="ru-RU" sz="3600" i="1" dirty="0" err="1"/>
              <a:t>забезпечує</a:t>
            </a:r>
            <a:r>
              <a:rPr lang="ru-RU" sz="3600" i="1" dirty="0"/>
              <a:t> </a:t>
            </a:r>
            <a:r>
              <a:rPr lang="ru-RU" sz="3600" i="1" dirty="0" err="1"/>
              <a:t>його</a:t>
            </a:r>
            <a:r>
              <a:rPr lang="ru-RU" sz="3600" i="1" dirty="0"/>
              <a:t> </a:t>
            </a:r>
            <a:r>
              <a:rPr lang="ru-RU" sz="3600" i="1" dirty="0" err="1"/>
              <a:t>впевнене</a:t>
            </a:r>
            <a:r>
              <a:rPr lang="ru-RU" sz="3600" i="1" dirty="0"/>
              <a:t> </a:t>
            </a:r>
            <a:r>
              <a:rPr lang="ru-RU" sz="3600" i="1" dirty="0" err="1"/>
              <a:t>просування</a:t>
            </a:r>
            <a:r>
              <a:rPr lang="ru-RU" sz="3600" i="1" dirty="0"/>
              <a:t> по шляху </a:t>
            </a:r>
            <a:r>
              <a:rPr lang="ru-RU" sz="3600" i="1" dirty="0" err="1"/>
              <a:t>технічного</a:t>
            </a:r>
            <a:r>
              <a:rPr lang="ru-RU" sz="3600" i="1" dirty="0"/>
              <a:t> </a:t>
            </a:r>
            <a:r>
              <a:rPr lang="ru-RU" sz="3600" i="1" dirty="0" err="1"/>
              <a:t>прогресу</a:t>
            </a:r>
            <a:r>
              <a:rPr lang="ru-RU" sz="3600" i="1" dirty="0"/>
              <a:t>.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14338" name="Picture 2" descr="http://cdn2.img22.ria.ru/images/95308/15/9530815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497"/>
            <a:ext cx="9144000" cy="400050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900igr.net/datai/fizika/Istorija-lampy-nakalivanija/0014-017-Na-samom-dele-lampa-byla-izobretena-v-raznykh-stranakh-pocht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2258"/>
            <a:ext cx="9144000" cy="68602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7554" y="285728"/>
            <a:ext cx="5786446" cy="6572272"/>
          </a:xfrm>
        </p:spPr>
        <p:txBody>
          <a:bodyPr>
            <a:normAutofit fontScale="90000"/>
          </a:bodyPr>
          <a:lstStyle/>
          <a:p>
            <a:r>
              <a:rPr lang="ru-RU" sz="3100" i="1" dirty="0" err="1">
                <a:solidFill>
                  <a:schemeClr val="bg1"/>
                </a:solidFill>
              </a:rPr>
              <a:t>По-третє</a:t>
            </a:r>
            <a:r>
              <a:rPr lang="ru-RU" sz="3100" i="1" dirty="0">
                <a:solidFill>
                  <a:schemeClr val="bg1"/>
                </a:solidFill>
              </a:rPr>
              <a:t>, </a:t>
            </a:r>
            <a:r>
              <a:rPr lang="ru-RU" sz="3100" i="1" dirty="0" err="1">
                <a:solidFill>
                  <a:schemeClr val="bg1"/>
                </a:solidFill>
              </a:rPr>
              <a:t>фізика</a:t>
            </a:r>
            <a:r>
              <a:rPr lang="ru-RU" sz="3100" i="1" dirty="0">
                <a:solidFill>
                  <a:schemeClr val="bg1"/>
                </a:solidFill>
              </a:rPr>
              <a:t> вносить </a:t>
            </a:r>
            <a:r>
              <a:rPr lang="ru-RU" sz="3100" i="1" dirty="0" err="1">
                <a:solidFill>
                  <a:schemeClr val="bg1"/>
                </a:solidFill>
              </a:rPr>
              <a:t>істотний</a:t>
            </a:r>
            <a:r>
              <a:rPr lang="ru-RU" sz="3100" i="1" dirty="0">
                <a:solidFill>
                  <a:schemeClr val="bg1"/>
                </a:solidFill>
              </a:rPr>
              <a:t> </a:t>
            </a:r>
            <a:r>
              <a:rPr lang="ru-RU" sz="3100" i="1" dirty="0" err="1">
                <a:solidFill>
                  <a:schemeClr val="bg1"/>
                </a:solidFill>
              </a:rPr>
              <a:t>внесок</a:t>
            </a:r>
            <a:r>
              <a:rPr lang="ru-RU" sz="3100" i="1" dirty="0">
                <a:solidFill>
                  <a:schemeClr val="bg1"/>
                </a:solidFill>
              </a:rPr>
              <a:t> у </a:t>
            </a:r>
            <a:r>
              <a:rPr lang="ru-RU" sz="3100" i="1" dirty="0" err="1">
                <a:solidFill>
                  <a:schemeClr val="bg1"/>
                </a:solidFill>
              </a:rPr>
              <a:t>розвитку</a:t>
            </a:r>
            <a:r>
              <a:rPr lang="ru-RU" sz="3100" i="1" dirty="0">
                <a:solidFill>
                  <a:schemeClr val="bg1"/>
                </a:solidFill>
              </a:rPr>
              <a:t> духовного </a:t>
            </a:r>
            <a:r>
              <a:rPr lang="ru-RU" sz="3100" i="1" dirty="0" err="1">
                <a:solidFill>
                  <a:schemeClr val="bg1"/>
                </a:solidFill>
              </a:rPr>
              <a:t>обличчя</a:t>
            </a:r>
            <a:r>
              <a:rPr lang="ru-RU" sz="3100" i="1" dirty="0">
                <a:solidFill>
                  <a:schemeClr val="bg1"/>
                </a:solidFill>
              </a:rPr>
              <a:t> </a:t>
            </a:r>
            <a:r>
              <a:rPr lang="ru-RU" sz="3100" i="1" dirty="0" err="1">
                <a:solidFill>
                  <a:schemeClr val="bg1"/>
                </a:solidFill>
              </a:rPr>
              <a:t>людини</a:t>
            </a:r>
            <a:r>
              <a:rPr lang="ru-RU" sz="3100" i="1" dirty="0">
                <a:solidFill>
                  <a:schemeClr val="bg1"/>
                </a:solidFill>
              </a:rPr>
              <a:t>, </a:t>
            </a:r>
            <a:r>
              <a:rPr lang="ru-RU" sz="3100" i="1" dirty="0" err="1">
                <a:solidFill>
                  <a:schemeClr val="bg1"/>
                </a:solidFill>
              </a:rPr>
              <a:t>формує</a:t>
            </a:r>
            <a:r>
              <a:rPr lang="ru-RU" sz="3100" i="1" dirty="0">
                <a:solidFill>
                  <a:schemeClr val="bg1"/>
                </a:solidFill>
              </a:rPr>
              <a:t> </a:t>
            </a:r>
            <a:r>
              <a:rPr lang="ru-RU" sz="3100" i="1" dirty="0" err="1">
                <a:solidFill>
                  <a:schemeClr val="bg1"/>
                </a:solidFill>
              </a:rPr>
              <a:t>його</a:t>
            </a:r>
            <a:r>
              <a:rPr lang="ru-RU" sz="3100" i="1" dirty="0">
                <a:solidFill>
                  <a:schemeClr val="bg1"/>
                </a:solidFill>
              </a:rPr>
              <a:t> </a:t>
            </a:r>
            <a:r>
              <a:rPr lang="ru-RU" sz="3100" i="1" dirty="0" err="1">
                <a:solidFill>
                  <a:schemeClr val="bg1"/>
                </a:solidFill>
              </a:rPr>
              <a:t>світогляд</a:t>
            </a:r>
            <a:r>
              <a:rPr lang="ru-RU" sz="3100" i="1" dirty="0">
                <a:solidFill>
                  <a:schemeClr val="bg1"/>
                </a:solidFill>
              </a:rPr>
              <a:t>, </a:t>
            </a:r>
            <a:r>
              <a:rPr lang="ru-RU" sz="3100" i="1" dirty="0" err="1">
                <a:solidFill>
                  <a:schemeClr val="bg1"/>
                </a:solidFill>
              </a:rPr>
              <a:t>вчить</a:t>
            </a:r>
            <a:r>
              <a:rPr lang="ru-RU" sz="3100" i="1" dirty="0">
                <a:solidFill>
                  <a:schemeClr val="bg1"/>
                </a:solidFill>
              </a:rPr>
              <a:t> </a:t>
            </a:r>
            <a:r>
              <a:rPr lang="ru-RU" sz="3100" i="1" dirty="0" err="1">
                <a:solidFill>
                  <a:schemeClr val="bg1"/>
                </a:solidFill>
              </a:rPr>
              <a:t>орієнтуватися</a:t>
            </a:r>
            <a:r>
              <a:rPr lang="ru-RU" sz="3100" i="1" dirty="0">
                <a:solidFill>
                  <a:schemeClr val="bg1"/>
                </a:solidFill>
              </a:rPr>
              <a:t> у </a:t>
            </a:r>
            <a:r>
              <a:rPr lang="ru-RU" sz="3100" i="1" dirty="0" err="1">
                <a:solidFill>
                  <a:schemeClr val="bg1"/>
                </a:solidFill>
              </a:rPr>
              <a:t>шкалі</a:t>
            </a:r>
            <a:r>
              <a:rPr lang="ru-RU" sz="3100" i="1" dirty="0">
                <a:solidFill>
                  <a:schemeClr val="bg1"/>
                </a:solidFill>
              </a:rPr>
              <a:t> </a:t>
            </a:r>
            <a:r>
              <a:rPr lang="ru-RU" sz="3100" i="1" dirty="0" err="1">
                <a:solidFill>
                  <a:schemeClr val="bg1"/>
                </a:solidFill>
              </a:rPr>
              <a:t>культурних</a:t>
            </a:r>
            <a:r>
              <a:rPr lang="ru-RU" sz="3100" i="1" dirty="0">
                <a:solidFill>
                  <a:schemeClr val="bg1"/>
                </a:solidFill>
              </a:rPr>
              <a:t> </a:t>
            </a:r>
            <a:r>
              <a:rPr lang="ru-RU" sz="3100" i="1" dirty="0" err="1">
                <a:solidFill>
                  <a:schemeClr val="bg1"/>
                </a:solidFill>
              </a:rPr>
              <a:t>цінностей</a:t>
            </a:r>
            <a:r>
              <a:rPr lang="ru-RU" sz="3100" i="1" dirty="0">
                <a:solidFill>
                  <a:schemeClr val="bg1"/>
                </a:solidFill>
              </a:rPr>
              <a:t>. Тому </a:t>
            </a:r>
            <a:r>
              <a:rPr lang="ru-RU" sz="3100" i="1" dirty="0" err="1">
                <a:solidFill>
                  <a:schemeClr val="bg1"/>
                </a:solidFill>
              </a:rPr>
              <a:t>можна</a:t>
            </a:r>
            <a:r>
              <a:rPr lang="ru-RU" sz="3100" i="1" dirty="0">
                <a:solidFill>
                  <a:schemeClr val="bg1"/>
                </a:solidFill>
              </a:rPr>
              <a:t> </a:t>
            </a:r>
            <a:r>
              <a:rPr lang="ru-RU" sz="3100" i="1" dirty="0" err="1">
                <a:solidFill>
                  <a:schemeClr val="bg1"/>
                </a:solidFill>
              </a:rPr>
              <a:t>говорити</a:t>
            </a:r>
            <a:r>
              <a:rPr lang="ru-RU" sz="3100" i="1" dirty="0">
                <a:solidFill>
                  <a:schemeClr val="bg1"/>
                </a:solidFill>
              </a:rPr>
              <a:t> </a:t>
            </a:r>
            <a:r>
              <a:rPr lang="ru-RU" sz="3100" i="1" dirty="0" err="1">
                <a:solidFill>
                  <a:schemeClr val="bg1"/>
                </a:solidFill>
              </a:rPr>
              <a:t>відповідно</a:t>
            </a:r>
            <a:r>
              <a:rPr lang="ru-RU" sz="3100" i="1" dirty="0">
                <a:solidFill>
                  <a:schemeClr val="bg1"/>
                </a:solidFill>
              </a:rPr>
              <a:t> про </a:t>
            </a:r>
            <a:r>
              <a:rPr lang="ru-RU" sz="3100" i="1" dirty="0" err="1">
                <a:solidFill>
                  <a:schemeClr val="bg1"/>
                </a:solidFill>
              </a:rPr>
              <a:t>наукове</a:t>
            </a:r>
            <a:r>
              <a:rPr lang="ru-RU" sz="3100" i="1" dirty="0">
                <a:solidFill>
                  <a:schemeClr val="bg1"/>
                </a:solidFill>
              </a:rPr>
              <a:t>, </a:t>
            </a:r>
            <a:r>
              <a:rPr lang="ru-RU" sz="3100" i="1" dirty="0" err="1">
                <a:solidFill>
                  <a:schemeClr val="bg1"/>
                </a:solidFill>
              </a:rPr>
              <a:t>технічне</a:t>
            </a:r>
            <a:r>
              <a:rPr lang="ru-RU" sz="3100" i="1" dirty="0">
                <a:solidFill>
                  <a:schemeClr val="bg1"/>
                </a:solidFill>
              </a:rPr>
              <a:t> та </a:t>
            </a:r>
            <a:r>
              <a:rPr lang="ru-RU" sz="3100" i="1" dirty="0" err="1">
                <a:solidFill>
                  <a:schemeClr val="bg1"/>
                </a:solidFill>
              </a:rPr>
              <a:t>гуманітарне</a:t>
            </a:r>
            <a:r>
              <a:rPr lang="ru-RU" sz="3100" i="1" dirty="0">
                <a:solidFill>
                  <a:schemeClr val="bg1"/>
                </a:solidFill>
              </a:rPr>
              <a:t> </a:t>
            </a:r>
            <a:r>
              <a:rPr lang="ru-RU" sz="3100" i="1" dirty="0" err="1">
                <a:solidFill>
                  <a:schemeClr val="bg1"/>
                </a:solidFill>
              </a:rPr>
              <a:t>потенціалах</a:t>
            </a:r>
            <a:r>
              <a:rPr lang="ru-RU" sz="3100" i="1" dirty="0">
                <a:solidFill>
                  <a:schemeClr val="bg1"/>
                </a:solidFill>
              </a:rPr>
              <a:t> </a:t>
            </a:r>
            <a:r>
              <a:rPr lang="ru-RU" sz="3100" i="1" dirty="0" err="1">
                <a:solidFill>
                  <a:schemeClr val="bg1"/>
                </a:solidFill>
              </a:rPr>
              <a:t>фізики</a:t>
            </a:r>
            <a:r>
              <a:rPr lang="ru-RU" sz="3100" i="1" dirty="0">
                <a:solidFill>
                  <a:schemeClr val="bg1"/>
                </a:solidFill>
              </a:rPr>
              <a:t>. </a:t>
            </a:r>
            <a:r>
              <a:rPr lang="ru-RU" sz="3100" i="1" dirty="0" err="1">
                <a:solidFill>
                  <a:schemeClr val="bg1"/>
                </a:solidFill>
              </a:rPr>
              <a:t>Ці</a:t>
            </a:r>
            <a:r>
              <a:rPr lang="ru-RU" sz="3100" i="1" dirty="0">
                <a:solidFill>
                  <a:schemeClr val="bg1"/>
                </a:solidFill>
              </a:rPr>
              <a:t> три </a:t>
            </a:r>
            <a:r>
              <a:rPr lang="ru-RU" sz="3100" i="1" dirty="0" err="1">
                <a:solidFill>
                  <a:schemeClr val="bg1"/>
                </a:solidFill>
              </a:rPr>
              <a:t>потенціалу</a:t>
            </a:r>
            <a:r>
              <a:rPr lang="ru-RU" sz="3100" i="1" dirty="0">
                <a:solidFill>
                  <a:schemeClr val="bg1"/>
                </a:solidFill>
              </a:rPr>
              <a:t> </a:t>
            </a:r>
            <a:r>
              <a:rPr lang="ru-RU" sz="3100" i="1" dirty="0" err="1">
                <a:solidFill>
                  <a:schemeClr val="bg1"/>
                </a:solidFill>
              </a:rPr>
              <a:t>містилися</a:t>
            </a:r>
            <a:r>
              <a:rPr lang="ru-RU" sz="3100" i="1" dirty="0">
                <a:solidFill>
                  <a:schemeClr val="bg1"/>
                </a:solidFill>
              </a:rPr>
              <a:t> у </a:t>
            </a:r>
            <a:r>
              <a:rPr lang="ru-RU" sz="3100" i="1" dirty="0" err="1">
                <a:solidFill>
                  <a:schemeClr val="bg1"/>
                </a:solidFill>
              </a:rPr>
              <a:t>фізиці</a:t>
            </a:r>
            <a:r>
              <a:rPr lang="ru-RU" sz="3100" i="1" dirty="0">
                <a:solidFill>
                  <a:schemeClr val="bg1"/>
                </a:solidFill>
              </a:rPr>
              <a:t> </a:t>
            </a:r>
            <a:r>
              <a:rPr lang="ru-RU" sz="3100" i="1" dirty="0" err="1">
                <a:solidFill>
                  <a:schemeClr val="bg1"/>
                </a:solidFill>
              </a:rPr>
              <a:t>завжди</a:t>
            </a:r>
            <a:r>
              <a:rPr lang="ru-RU" sz="3100" i="1" dirty="0">
                <a:solidFill>
                  <a:schemeClr val="bg1"/>
                </a:solidFill>
              </a:rPr>
              <a:t>. Але особливо </a:t>
            </a:r>
            <a:r>
              <a:rPr lang="ru-RU" sz="3100" i="1" dirty="0" err="1">
                <a:solidFill>
                  <a:schemeClr val="bg1"/>
                </a:solidFill>
              </a:rPr>
              <a:t>яскраво</a:t>
            </a:r>
            <a:r>
              <a:rPr lang="ru-RU" sz="3100" i="1" dirty="0">
                <a:solidFill>
                  <a:schemeClr val="bg1"/>
                </a:solidFill>
              </a:rPr>
              <a:t> </a:t>
            </a:r>
            <a:r>
              <a:rPr lang="ru-RU" sz="3100" i="1" dirty="0" err="1">
                <a:solidFill>
                  <a:schemeClr val="bg1"/>
                </a:solidFill>
              </a:rPr>
              <a:t>і</a:t>
            </a:r>
            <a:r>
              <a:rPr lang="ru-RU" sz="3100" i="1" dirty="0">
                <a:solidFill>
                  <a:schemeClr val="bg1"/>
                </a:solidFill>
              </a:rPr>
              <a:t> </a:t>
            </a:r>
            <a:r>
              <a:rPr lang="ru-RU" sz="3100" i="1" dirty="0" err="1">
                <a:solidFill>
                  <a:schemeClr val="bg1"/>
                </a:solidFill>
              </a:rPr>
              <a:t>вагомо</a:t>
            </a:r>
            <a:r>
              <a:rPr lang="ru-RU" sz="3100" i="1" dirty="0">
                <a:solidFill>
                  <a:schemeClr val="bg1"/>
                </a:solidFill>
              </a:rPr>
              <a:t> вони </a:t>
            </a:r>
            <a:r>
              <a:rPr lang="ru-RU" sz="3100" i="1" dirty="0" err="1">
                <a:solidFill>
                  <a:schemeClr val="bg1"/>
                </a:solidFill>
              </a:rPr>
              <a:t>проявилися</a:t>
            </a:r>
            <a:r>
              <a:rPr lang="ru-RU" sz="3100" i="1" dirty="0">
                <a:solidFill>
                  <a:schemeClr val="bg1"/>
                </a:solidFill>
              </a:rPr>
              <a:t> у </a:t>
            </a:r>
            <a:r>
              <a:rPr lang="ru-RU" sz="3100" i="1" dirty="0" err="1">
                <a:solidFill>
                  <a:schemeClr val="bg1"/>
                </a:solidFill>
              </a:rPr>
              <a:t>фізиці</a:t>
            </a:r>
            <a:r>
              <a:rPr lang="ru-RU" sz="3100" i="1" dirty="0">
                <a:solidFill>
                  <a:schemeClr val="bg1"/>
                </a:solidFill>
              </a:rPr>
              <a:t> ХХ </a:t>
            </a:r>
            <a:r>
              <a:rPr lang="ru-RU" sz="3100" i="1" dirty="0" err="1">
                <a:solidFill>
                  <a:schemeClr val="bg1"/>
                </a:solidFill>
              </a:rPr>
              <a:t>століття</a:t>
            </a:r>
            <a:r>
              <a:rPr lang="ru-RU" sz="3100" i="1" dirty="0">
                <a:solidFill>
                  <a:schemeClr val="bg1"/>
                </a:solidFill>
              </a:rPr>
              <a:t>, </a:t>
            </a:r>
            <a:r>
              <a:rPr lang="ru-RU" sz="3100" i="1" dirty="0" err="1">
                <a:solidFill>
                  <a:schemeClr val="bg1"/>
                </a:solidFill>
              </a:rPr>
              <a:t>що</a:t>
            </a:r>
            <a:r>
              <a:rPr lang="ru-RU" sz="3100" i="1" dirty="0">
                <a:solidFill>
                  <a:schemeClr val="bg1"/>
                </a:solidFill>
              </a:rPr>
              <a:t> </a:t>
            </a:r>
            <a:r>
              <a:rPr lang="ru-RU" sz="3100" i="1" dirty="0" err="1">
                <a:solidFill>
                  <a:schemeClr val="bg1"/>
                </a:solidFill>
              </a:rPr>
              <a:t>і</a:t>
            </a:r>
            <a:r>
              <a:rPr lang="ru-RU" sz="3100" i="1" dirty="0">
                <a:solidFill>
                  <a:schemeClr val="bg1"/>
                </a:solidFill>
              </a:rPr>
              <a:t> </a:t>
            </a:r>
            <a:r>
              <a:rPr lang="ru-RU" sz="3100" i="1" dirty="0" err="1">
                <a:solidFill>
                  <a:schemeClr val="bg1"/>
                </a:solidFill>
              </a:rPr>
              <a:t>зумовило</a:t>
            </a:r>
            <a:r>
              <a:rPr lang="ru-RU" sz="3100" i="1" dirty="0">
                <a:solidFill>
                  <a:schemeClr val="bg1"/>
                </a:solidFill>
              </a:rPr>
              <a:t> ту </a:t>
            </a:r>
            <a:r>
              <a:rPr lang="ru-RU" sz="3100" i="1" dirty="0" err="1">
                <a:solidFill>
                  <a:schemeClr val="bg1"/>
                </a:solidFill>
              </a:rPr>
              <a:t>винятково</a:t>
            </a:r>
            <a:r>
              <a:rPr lang="ru-RU" sz="3100" i="1" dirty="0">
                <a:solidFill>
                  <a:schemeClr val="bg1"/>
                </a:solidFill>
              </a:rPr>
              <a:t> </a:t>
            </a:r>
            <a:r>
              <a:rPr lang="ru-RU" sz="3100" i="1" dirty="0" err="1">
                <a:solidFill>
                  <a:schemeClr val="bg1"/>
                </a:solidFill>
              </a:rPr>
              <a:t>важливу</a:t>
            </a:r>
            <a:r>
              <a:rPr lang="ru-RU" sz="3100" i="1" dirty="0">
                <a:solidFill>
                  <a:schemeClr val="bg1"/>
                </a:solidFill>
              </a:rPr>
              <a:t> роль, яку стала </a:t>
            </a:r>
            <a:r>
              <a:rPr lang="ru-RU" sz="3100" i="1" dirty="0" err="1">
                <a:solidFill>
                  <a:schemeClr val="bg1"/>
                </a:solidFill>
              </a:rPr>
              <a:t>грати</a:t>
            </a:r>
            <a:r>
              <a:rPr lang="ru-RU" sz="3100" i="1" dirty="0">
                <a:solidFill>
                  <a:schemeClr val="bg1"/>
                </a:solidFill>
              </a:rPr>
              <a:t> </a:t>
            </a:r>
            <a:r>
              <a:rPr lang="ru-RU" sz="3100" i="1" dirty="0" err="1">
                <a:solidFill>
                  <a:schemeClr val="bg1"/>
                </a:solidFill>
              </a:rPr>
              <a:t>фізика</a:t>
            </a:r>
            <a:r>
              <a:rPr lang="ru-RU" sz="3100" i="1" dirty="0">
                <a:solidFill>
                  <a:schemeClr val="bg1"/>
                </a:solidFill>
              </a:rPr>
              <a:t> в </a:t>
            </a:r>
            <a:r>
              <a:rPr lang="ru-RU" sz="3100" i="1" dirty="0" err="1">
                <a:solidFill>
                  <a:schemeClr val="bg1"/>
                </a:solidFill>
              </a:rPr>
              <a:t>сучасному</a:t>
            </a:r>
            <a:r>
              <a:rPr lang="ru-RU" sz="3100" i="1" dirty="0">
                <a:solidFill>
                  <a:schemeClr val="bg1"/>
                </a:solidFill>
              </a:rPr>
              <a:t> </a:t>
            </a:r>
            <a:r>
              <a:rPr lang="ru-RU" sz="3100" i="1" dirty="0" err="1">
                <a:solidFill>
                  <a:schemeClr val="bg1"/>
                </a:solidFill>
              </a:rPr>
              <a:t>світі</a:t>
            </a:r>
            <a:r>
              <a:rPr lang="ru-RU" sz="3100" i="1" dirty="0">
                <a:solidFill>
                  <a:schemeClr val="bg1"/>
                </a:solidFill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spd="med" advClick="0" advTm="4000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6572264" cy="1143000"/>
          </a:xfrm>
        </p:spPr>
        <p:txBody>
          <a:bodyPr>
            <a:noAutofit/>
          </a:bodyPr>
          <a:lstStyle/>
          <a:p>
            <a:r>
              <a:rPr lang="ru-RU" sz="7200" i="1" dirty="0" err="1"/>
              <a:t>В</a:t>
            </a:r>
            <a:r>
              <a:rPr lang="ru-RU" sz="7200" i="1" dirty="0" err="1" smtClean="0"/>
              <a:t>идатні</a:t>
            </a:r>
            <a:r>
              <a:rPr lang="ru-RU" sz="7200" i="1" dirty="0" smtClean="0"/>
              <a:t> </a:t>
            </a:r>
            <a:r>
              <a:rPr lang="ru-RU" sz="7200" i="1" dirty="0" err="1" smtClean="0"/>
              <a:t>фізики</a:t>
            </a:r>
            <a:endParaRPr lang="ru-RU" sz="72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http://www.nocoshop.ru/images/news/images/news/news/201212111643062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8446"/>
            <a:ext cx="3786182" cy="5249554"/>
          </a:xfrm>
          <a:prstGeom prst="rect">
            <a:avLst/>
          </a:prstGeom>
          <a:noFill/>
        </p:spPr>
      </p:pic>
      <p:pic>
        <p:nvPicPr>
          <p:cNvPr id="12292" name="Picture 4" descr="http://www.ingelec.ru/images/News/O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2143117"/>
            <a:ext cx="3219450" cy="4714884"/>
          </a:xfrm>
          <a:prstGeom prst="rect">
            <a:avLst/>
          </a:prstGeom>
          <a:noFill/>
        </p:spPr>
      </p:pic>
      <p:pic>
        <p:nvPicPr>
          <p:cNvPr id="12294" name="Picture 6" descr="http://www.4uth.gov.ua/education/fizika/images/landau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3500438"/>
            <a:ext cx="2714612" cy="3357562"/>
          </a:xfrm>
          <a:prstGeom prst="rect">
            <a:avLst/>
          </a:prstGeom>
          <a:noFill/>
        </p:spPr>
      </p:pic>
      <p:pic>
        <p:nvPicPr>
          <p:cNvPr id="12296" name="Picture 8" descr="https://encrypted-tbn3.gstatic.com/images?q=tbn:ANd9GcRVeFPos0yAbxqMbEDz-YxInUjNrGD1rOd2PKMc4vYGBWb3nVu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0"/>
            <a:ext cx="2714612" cy="357187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143504" cy="6858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sz="1800" b="1" i="1" dirty="0" err="1"/>
              <a:t>Авогадро</a:t>
            </a:r>
            <a:r>
              <a:rPr lang="uk-UA" sz="1800" b="1" i="1" dirty="0"/>
              <a:t> (</a:t>
            </a:r>
            <a:r>
              <a:rPr lang="en-US" sz="1800" b="1" i="1" dirty="0"/>
              <a:t>Avogadro) </a:t>
            </a:r>
            <a:r>
              <a:rPr lang="uk-UA" sz="1800" b="1" i="1" dirty="0" err="1"/>
              <a:t>Амадео</a:t>
            </a:r>
            <a:r>
              <a:rPr lang="uk-UA" sz="1800" b="1" i="1" dirty="0"/>
              <a:t> (9.</a:t>
            </a:r>
            <a:r>
              <a:rPr lang="en-US" sz="1800" b="1" i="1" dirty="0"/>
              <a:t>VIII.1776-9.VII.1856)</a:t>
            </a:r>
          </a:p>
          <a:p>
            <a:pPr>
              <a:buNone/>
            </a:pPr>
            <a:r>
              <a:rPr lang="uk-UA" sz="1800" b="1" i="1" dirty="0"/>
              <a:t>Італійський фізик </a:t>
            </a:r>
            <a:r>
              <a:rPr lang="uk-UA" sz="1800" b="1" i="1" dirty="0" smtClean="0"/>
              <a:t>і</a:t>
            </a:r>
          </a:p>
          <a:p>
            <a:pPr>
              <a:buNone/>
            </a:pPr>
            <a:r>
              <a:rPr lang="uk-UA" sz="1800" b="1" i="1" dirty="0" smtClean="0"/>
              <a:t>хімік,член</a:t>
            </a:r>
            <a:r>
              <a:rPr lang="uk-UA" sz="1800" b="1" i="1" dirty="0"/>
              <a:t> Туринської </a:t>
            </a:r>
            <a:r>
              <a:rPr lang="uk-UA" sz="1800" b="1" i="1" dirty="0" smtClean="0"/>
              <a:t>Академії Наук </a:t>
            </a:r>
          </a:p>
          <a:p>
            <a:pPr>
              <a:buNone/>
            </a:pPr>
            <a:r>
              <a:rPr lang="uk-UA" sz="1800" b="1" i="1" dirty="0" smtClean="0"/>
              <a:t>(з</a:t>
            </a:r>
            <a:r>
              <a:rPr lang="uk-UA" sz="1800" b="1" i="1" dirty="0"/>
              <a:t> 1819). Народився в </a:t>
            </a:r>
            <a:r>
              <a:rPr lang="uk-UA" sz="1800" b="1" i="1" dirty="0" err="1"/>
              <a:t>Турині</a:t>
            </a:r>
            <a:r>
              <a:rPr lang="uk-UA" sz="1800" b="1" i="1" dirty="0"/>
              <a:t>. Закінчив </a:t>
            </a:r>
            <a:r>
              <a:rPr lang="uk-UA" sz="1800" b="1" i="1" dirty="0" smtClean="0"/>
              <a:t>юридичний</a:t>
            </a:r>
          </a:p>
          <a:p>
            <a:pPr>
              <a:buNone/>
            </a:pPr>
            <a:r>
              <a:rPr lang="uk-UA" sz="1800" b="1" i="1" dirty="0" smtClean="0"/>
              <a:t>факультет</a:t>
            </a:r>
            <a:r>
              <a:rPr lang="uk-UA" sz="1800" b="1" i="1" dirty="0"/>
              <a:t> Туринського </a:t>
            </a:r>
            <a:r>
              <a:rPr lang="uk-UA" sz="1800" b="1" i="1" dirty="0" smtClean="0"/>
              <a:t>університету(1792</a:t>
            </a:r>
            <a:r>
              <a:rPr lang="uk-UA" sz="1800" b="1" i="1" dirty="0"/>
              <a:t>). </a:t>
            </a:r>
            <a:endParaRPr lang="uk-UA" sz="1800" b="1" i="1" dirty="0" smtClean="0"/>
          </a:p>
          <a:p>
            <a:pPr>
              <a:buNone/>
            </a:pPr>
            <a:r>
              <a:rPr lang="uk-UA" sz="1800" b="1" i="1" dirty="0" smtClean="0"/>
              <a:t>З</a:t>
            </a:r>
            <a:r>
              <a:rPr lang="uk-UA" sz="1800" b="1" i="1" dirty="0"/>
              <a:t> </a:t>
            </a:r>
            <a:r>
              <a:rPr lang="uk-UA" sz="1800" b="1" i="1" dirty="0" smtClean="0"/>
              <a:t>1800 самостійно </a:t>
            </a:r>
          </a:p>
          <a:p>
            <a:pPr>
              <a:buNone/>
            </a:pPr>
            <a:r>
              <a:rPr lang="uk-UA" sz="1800" b="1" i="1" dirty="0" smtClean="0"/>
              <a:t>вивчав</a:t>
            </a:r>
            <a:r>
              <a:rPr lang="uk-UA" sz="1800" b="1" i="1" dirty="0"/>
              <a:t> математикові й </a:t>
            </a:r>
            <a:r>
              <a:rPr lang="uk-UA" sz="1800" b="1" i="1" dirty="0" smtClean="0"/>
              <a:t>фізикові.</a:t>
            </a:r>
          </a:p>
          <a:p>
            <a:pPr>
              <a:buNone/>
            </a:pPr>
            <a:r>
              <a:rPr lang="uk-UA" sz="1800" b="1" i="1" dirty="0" smtClean="0"/>
              <a:t>Праці</a:t>
            </a:r>
            <a:r>
              <a:rPr lang="uk-UA" sz="1800" b="1" i="1" dirty="0"/>
              <a:t> ставляться до різних областей фізики й </a:t>
            </a:r>
            <a:endParaRPr lang="uk-UA" sz="1800" b="1" i="1" dirty="0" smtClean="0"/>
          </a:p>
          <a:p>
            <a:pPr>
              <a:buNone/>
            </a:pPr>
            <a:r>
              <a:rPr lang="uk-UA" sz="1800" b="1" i="1" dirty="0" smtClean="0"/>
              <a:t>хімії.</a:t>
            </a:r>
          </a:p>
          <a:p>
            <a:pPr>
              <a:buNone/>
            </a:pPr>
            <a:r>
              <a:rPr lang="uk-UA" sz="1800" b="1" i="1" dirty="0" smtClean="0"/>
              <a:t>Заклав основи </a:t>
            </a:r>
            <a:r>
              <a:rPr lang="uk-UA" sz="1800" b="1" i="1" dirty="0"/>
              <a:t>молекулярної </a:t>
            </a:r>
            <a:r>
              <a:rPr lang="uk-UA" sz="1800" b="1" i="1" dirty="0" smtClean="0"/>
              <a:t>теорії </a:t>
            </a:r>
          </a:p>
          <a:p>
            <a:pPr>
              <a:buNone/>
            </a:pPr>
            <a:r>
              <a:rPr lang="uk-UA" sz="1800" b="1" i="1" dirty="0" smtClean="0"/>
              <a:t>(1811</a:t>
            </a:r>
            <a:r>
              <a:rPr lang="uk-UA" sz="1800" b="1" i="1" dirty="0"/>
              <a:t>). Відкрив (1811) </a:t>
            </a:r>
            <a:r>
              <a:rPr lang="uk-UA" sz="1800" b="1" i="1" dirty="0" smtClean="0"/>
              <a:t>закон, відповідно </a:t>
            </a:r>
            <a:r>
              <a:rPr lang="uk-UA" sz="1800" b="1" i="1" dirty="0"/>
              <a:t>до якого в </a:t>
            </a:r>
            <a:endParaRPr lang="uk-UA" sz="1800" b="1" i="1" dirty="0" smtClean="0"/>
          </a:p>
          <a:p>
            <a:pPr>
              <a:buNone/>
            </a:pPr>
            <a:r>
              <a:rPr lang="uk-UA" sz="1800" b="1" i="1" dirty="0" smtClean="0"/>
              <a:t>однакових</a:t>
            </a:r>
            <a:r>
              <a:rPr lang="uk-UA" sz="1800" b="1" i="1" dirty="0"/>
              <a:t> об'ємах газів </a:t>
            </a:r>
            <a:r>
              <a:rPr lang="uk-UA" sz="1800" b="1" i="1" dirty="0" smtClean="0"/>
              <a:t>при однакових </a:t>
            </a:r>
          </a:p>
          <a:p>
            <a:pPr>
              <a:buNone/>
            </a:pPr>
            <a:r>
              <a:rPr lang="uk-UA" sz="1800" b="1" i="1" dirty="0" smtClean="0"/>
              <a:t>температурах </a:t>
            </a:r>
            <a:r>
              <a:rPr lang="uk-UA" sz="1800" b="1" i="1" dirty="0"/>
              <a:t>і тисках утримується </a:t>
            </a:r>
            <a:r>
              <a:rPr lang="uk-UA" sz="1800" b="1" i="1" dirty="0" smtClean="0"/>
              <a:t>однакова</a:t>
            </a:r>
          </a:p>
          <a:p>
            <a:pPr>
              <a:buNone/>
            </a:pPr>
            <a:r>
              <a:rPr lang="uk-UA" sz="1800" b="1" i="1" dirty="0" smtClean="0"/>
              <a:t>кількість молекул (закон </a:t>
            </a:r>
            <a:r>
              <a:rPr lang="uk-UA" sz="1800" b="1" i="1" dirty="0" err="1" smtClean="0"/>
              <a:t>Авогадро</a:t>
            </a:r>
            <a:r>
              <a:rPr lang="uk-UA" sz="1800" b="1" i="1" dirty="0" smtClean="0"/>
              <a:t>).</a:t>
            </a:r>
          </a:p>
          <a:p>
            <a:pPr>
              <a:buNone/>
            </a:pPr>
            <a:r>
              <a:rPr lang="uk-UA" sz="1800" b="1" i="1" dirty="0" smtClean="0"/>
              <a:t> Ім'ям </a:t>
            </a:r>
            <a:r>
              <a:rPr lang="uk-UA" sz="1800" b="1" i="1" dirty="0" err="1" smtClean="0"/>
              <a:t>Авогадро</a:t>
            </a:r>
            <a:r>
              <a:rPr lang="uk-UA" sz="1800" b="1" i="1" dirty="0" smtClean="0"/>
              <a:t> названа універсальна стала – </a:t>
            </a:r>
          </a:p>
          <a:p>
            <a:pPr>
              <a:buNone/>
            </a:pPr>
            <a:r>
              <a:rPr lang="uk-UA" sz="1800" b="1" i="1" dirty="0" smtClean="0"/>
              <a:t>число молекул в 1 моль ідеального газу. </a:t>
            </a:r>
          </a:p>
          <a:p>
            <a:pPr>
              <a:buNone/>
            </a:pPr>
            <a:r>
              <a:rPr lang="uk-UA" sz="1800" b="1" i="1" dirty="0" smtClean="0"/>
              <a:t>Створив (1811) метод визначення молекулярної </a:t>
            </a:r>
          </a:p>
          <a:p>
            <a:pPr>
              <a:buNone/>
            </a:pPr>
            <a:r>
              <a:rPr lang="uk-UA" sz="1800" b="1" i="1" dirty="0" smtClean="0"/>
              <a:t>маси. </a:t>
            </a:r>
          </a:p>
          <a:p>
            <a:pPr>
              <a:buNone/>
            </a:pPr>
            <a:r>
              <a:rPr lang="uk-UA" sz="1800" b="1" i="1" dirty="0" smtClean="0"/>
              <a:t>Установив</a:t>
            </a:r>
            <a:r>
              <a:rPr lang="uk-UA" sz="1800" b="1" i="1" dirty="0"/>
              <a:t> </a:t>
            </a:r>
            <a:r>
              <a:rPr lang="uk-UA" sz="1800" b="1" i="1" dirty="0" smtClean="0"/>
              <a:t>точну кількісну </a:t>
            </a:r>
          </a:p>
          <a:p>
            <a:pPr>
              <a:buNone/>
            </a:pPr>
            <a:r>
              <a:rPr lang="uk-UA" sz="1800" b="1" i="1" dirty="0" smtClean="0"/>
              <a:t>атомну сполуку молекул</a:t>
            </a:r>
          </a:p>
          <a:p>
            <a:pPr>
              <a:buNone/>
            </a:pPr>
            <a:r>
              <a:rPr lang="uk-UA" sz="1800" b="1" i="1" dirty="0" smtClean="0"/>
              <a:t>багатьох речовин, а також (1814) </a:t>
            </a:r>
          </a:p>
          <a:p>
            <a:pPr>
              <a:buNone/>
            </a:pPr>
            <a:r>
              <a:rPr lang="uk-UA" sz="1800" b="1" i="1" dirty="0" smtClean="0"/>
              <a:t>ряду сполук лужних і </a:t>
            </a:r>
            <a:r>
              <a:rPr lang="uk-UA" sz="1800" b="1" i="1" dirty="0" err="1" smtClean="0"/>
              <a:t>луго-земельних</a:t>
            </a:r>
            <a:r>
              <a:rPr lang="uk-UA" sz="1800" b="1" i="1" dirty="0" smtClean="0"/>
              <a:t> металів, </a:t>
            </a:r>
          </a:p>
          <a:p>
            <a:pPr>
              <a:buNone/>
            </a:pPr>
            <a:r>
              <a:rPr lang="uk-UA" sz="1800" b="1" i="1" dirty="0" smtClean="0"/>
              <a:t>метану, етилового спирту, </a:t>
            </a:r>
            <a:r>
              <a:rPr lang="uk-UA" sz="1800" b="1" i="1" dirty="0" err="1" smtClean="0"/>
              <a:t>этилену</a:t>
            </a:r>
            <a:r>
              <a:rPr lang="uk-UA" sz="1800" b="1" i="1" dirty="0" smtClean="0"/>
              <a:t>.</a:t>
            </a:r>
          </a:p>
          <a:p>
            <a:pPr>
              <a:buNone/>
            </a:pPr>
            <a:r>
              <a:rPr lang="uk-UA" sz="1400" dirty="0" smtClean="0"/>
              <a:t/>
            </a:r>
            <a:br>
              <a:rPr lang="uk-UA" sz="1400" dirty="0" smtClean="0"/>
            </a:br>
            <a:endParaRPr lang="ru-RU" sz="1400" dirty="0"/>
          </a:p>
        </p:txBody>
      </p:sp>
      <p:pic>
        <p:nvPicPr>
          <p:cNvPr id="15362" name="Picture 2" descr="http://makoveya1.narod.ru/proektu/bodnar/fizuku/Fizuku.files/image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32" y="0"/>
            <a:ext cx="2571768" cy="3171849"/>
          </a:xfrm>
          <a:prstGeom prst="rect">
            <a:avLst/>
          </a:prstGeom>
          <a:noFill/>
        </p:spPr>
      </p:pic>
      <p:pic>
        <p:nvPicPr>
          <p:cNvPr id="15364" name="Picture 4" descr="http://golbis.com/wp-content/uploads/2013/12/1408547768n8kg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0"/>
            <a:ext cx="428624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71546"/>
            <a:ext cx="5786446" cy="5786454"/>
          </a:xfrm>
        </p:spPr>
        <p:txBody>
          <a:bodyPr>
            <a:normAutofit fontScale="90000"/>
          </a:bodyPr>
          <a:lstStyle/>
          <a:p>
            <a:r>
              <a:rPr lang="uk-UA" sz="3100" b="1" i="1" dirty="0"/>
              <a:t>Жоліо-Кюрі</a:t>
            </a:r>
            <a:r>
              <a:rPr lang="uk-UA" sz="3100" i="1" dirty="0"/>
              <a:t> (</a:t>
            </a:r>
            <a:r>
              <a:rPr lang="en-US" sz="3100" i="1" dirty="0"/>
              <a:t>Joliot-Curie) </a:t>
            </a:r>
            <a:r>
              <a:rPr lang="uk-UA" sz="3100" i="1" dirty="0" err="1"/>
              <a:t>Ирен</a:t>
            </a:r>
            <a:r>
              <a:rPr lang="uk-UA" sz="3100" i="1" dirty="0"/>
              <a:t> (12.</a:t>
            </a:r>
            <a:r>
              <a:rPr lang="en-US" sz="3100" i="1" dirty="0"/>
              <a:t>IX.1897-17.III.1956)</a:t>
            </a:r>
            <a:br>
              <a:rPr lang="en-US" sz="3100" i="1" dirty="0"/>
            </a:br>
            <a:r>
              <a:rPr lang="uk-UA" sz="3100" i="1" dirty="0"/>
              <a:t>Французький хімік, радіохімік. Дочка П. Кюрі й М. </a:t>
            </a:r>
            <a:r>
              <a:rPr lang="uk-UA" sz="3100" i="1" dirty="0" err="1"/>
              <a:t>Склодовской-Кюри</a:t>
            </a:r>
            <a:r>
              <a:rPr lang="uk-UA" sz="3100" i="1" dirty="0"/>
              <a:t>. Основні роботи, присвячені вивченню радіоактивності, проводила разом із чоловіком Ф. Жоліо-Кюрі. Відкрила (1934) разом з Ф. Жоліо-Кюрі явище штучної радіоактивності. Вивчала продукти опромінення урану повільними нейтронами. Нобелівська премія (1935, разом з Ф. Жоліо-Кюрі).</a:t>
            </a:r>
            <a:br>
              <a:rPr lang="uk-UA" sz="3100" i="1" dirty="0"/>
            </a:br>
            <a:r>
              <a:rPr lang="uk-UA" sz="2700" b="1" i="1" dirty="0"/>
              <a:t> </a:t>
            </a:r>
            <a:r>
              <a:rPr lang="uk-UA" b="1" i="1" dirty="0"/>
              <a:t/>
            </a:r>
            <a:br>
              <a:rPr lang="uk-UA" b="1" i="1" dirty="0"/>
            </a:br>
            <a:endParaRPr lang="ru-RU" i="1" dirty="0"/>
          </a:p>
        </p:txBody>
      </p:sp>
      <p:pic>
        <p:nvPicPr>
          <p:cNvPr id="11266" name="Picture 2" descr="http://makoveya1.narod.ru/proektu/bodnar/fizuku/Fizuku.files/image0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0"/>
            <a:ext cx="350043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173</Words>
  <Application>Microsoft Office PowerPoint</Application>
  <PresentationFormat>Экран (4:3)</PresentationFormat>
  <Paragraphs>54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  Роль фізики в розвитку наук про природу надзвичайно велика. Досліджуючи найбільш загальні форми руху матерії, саме фізика створює основу для вивчення різноманітних конкретних явищ і закономірностей, які становлять предмет інших природничих наук. </vt:lpstr>
      <vt:lpstr>Говорячи про роль фізики, виділимо три основні моменти. </vt:lpstr>
      <vt:lpstr>По-перше, фізика є для людини найважливішим джерелом знання про навколишній світ. </vt:lpstr>
      <vt:lpstr>По-друге, фізика, не безперервно розширюючи і багаторазово множачи можливості людини, забезпечує його впевнене просування по шляху технічного прогресу. </vt:lpstr>
      <vt:lpstr>По-третє, фізика вносить істотний внесок у розвитку духовного обличчя людини, формує його світогляд, вчить орієнтуватися у шкалі культурних цінностей. Тому можна говорити відповідно про наукове, технічне та гуманітарне потенціалах фізики. Ці три потенціалу містилися у фізиці завжди. Але особливо яскраво і вагомо вони проявилися у фізиці ХХ століття, що і зумовило ту винятково важливу роль, яку стала грати фізика в сучасному світі. </vt:lpstr>
      <vt:lpstr>Видатні фізики</vt:lpstr>
      <vt:lpstr>Слайд 8</vt:lpstr>
      <vt:lpstr>Жоліо-Кюрі (Joliot-Curie) Ирен (12.IX.1897-17.III.1956) Французький хімік, радіохімік. Дочка П. Кюрі й М. Склодовской-Кюри. Основні роботи, присвячені вивченню радіоактивності, проводила разом із чоловіком Ф. Жоліо-Кюрі. Відкрила (1934) разом з Ф. Жоліо-Кюрі явище штучної радіоактивності. Вивчала продукти опромінення урану повільними нейтронами. Нобелівська премія (1935, разом з Ф. Жоліо-Кюрі).   </vt:lpstr>
      <vt:lpstr>Коперник (Kopernik, Copernicus) Микола (1473–1543) Великий польський астроном. Творець геліоцентричної системи світу. Зробив переворот у природознавстві, відмовившись від прийнятого протягом багатьох столітьнавчання про центральне положення Землі. Пояснив видимі рухи небесних світил обертанням Землі навколо осі й обертанням планет (у т.ч. Землі) навколо Сонця. Своєнавчання виклав у творі «Про обертання небесних сфер» (1543), забороненому католицькою церквою з 1616 по 1828 роки.   </vt:lpstr>
      <vt:lpstr>Гук (Hooke) Роберт (1635–1703) Англійський натураліст, різнобічний учений і експериментатор, архітектор. Відкрив (1660) закон, названий його ім'ям. Висловив гіпотезу тяжіння. Прихильник хвильової теорії світла. Поліпшив і винайшов багатоприладів. Удосконалив мікроскоп і встановив клітинну будову тканин, увів термін «клітка».   </vt:lpstr>
      <vt:lpstr>Слайд 12</vt:lpstr>
      <vt:lpstr>Слайд 13</vt:lpstr>
      <vt:lpstr>Слайд 14</vt:lpstr>
      <vt:lpstr>Слайд 15</vt:lpstr>
      <vt:lpstr>Слайд 16</vt:lpstr>
      <vt:lpstr>Головні ідеї та цілі: 1. Сказати, що без знання фізики людина не зможе робити найпростіші речі (наприклад: варити яйця). 2. Знання фізики сприяє уникненню різних життєвих проблем (наприклад: провітрювання кімнати). 3. Фізика просто корисна для мізків - багато думаємо. 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10</cp:revision>
  <dcterms:created xsi:type="dcterms:W3CDTF">2014-12-07T15:41:32Z</dcterms:created>
  <dcterms:modified xsi:type="dcterms:W3CDTF">2014-12-07T17:17:40Z</dcterms:modified>
</cp:coreProperties>
</file>