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28" autoAdjust="0"/>
  </p:normalViewPr>
  <p:slideViewPr>
    <p:cSldViewPr>
      <p:cViewPr>
        <p:scale>
          <a:sx n="100" d="100"/>
          <a:sy n="100" d="100"/>
        </p:scale>
        <p:origin x="-32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3C533-D8B8-4718-84BE-CF9192E2027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58C55674-C711-4F31-9799-186385C8DE43}">
      <dgm:prSet phldrT="[Текст]"/>
      <dgm:spPr/>
      <dgm:t>
        <a:bodyPr/>
        <a:lstStyle/>
        <a:p>
          <a:r>
            <a:rPr lang="ru-RU" dirty="0" err="1" smtClean="0"/>
            <a:t>Контакти</a:t>
          </a:r>
          <a:r>
            <a:rPr lang="ru-RU" dirty="0" smtClean="0"/>
            <a:t> з </a:t>
          </a:r>
          <a:r>
            <a:rPr lang="ru-RU" dirty="0" err="1" smtClean="0"/>
            <a:t>іншими</a:t>
          </a:r>
          <a:r>
            <a:rPr lang="ru-RU" dirty="0" smtClean="0"/>
            <a:t> </a:t>
          </a:r>
          <a:r>
            <a:rPr lang="ru-RU" dirty="0" err="1" smtClean="0"/>
            <a:t>цивілізаціями</a:t>
          </a:r>
          <a:r>
            <a:rPr lang="ru-RU" dirty="0" smtClean="0"/>
            <a:t> </a:t>
          </a:r>
          <a:r>
            <a:rPr lang="ru-RU" dirty="0" err="1" smtClean="0"/>
            <a:t>можуть</a:t>
          </a:r>
          <a:r>
            <a:rPr lang="ru-RU" dirty="0" smtClean="0"/>
            <a:t> бути </a:t>
          </a:r>
          <a:r>
            <a:rPr lang="ru-RU" dirty="0" err="1" smtClean="0"/>
            <a:t>трьох</a:t>
          </a:r>
          <a:r>
            <a:rPr lang="ru-RU" dirty="0" smtClean="0"/>
            <a:t> </a:t>
          </a:r>
          <a:r>
            <a:rPr lang="ru-RU" dirty="0" err="1" smtClean="0"/>
            <a:t>типів</a:t>
          </a:r>
          <a:r>
            <a:rPr lang="ru-RU" dirty="0" smtClean="0"/>
            <a:t>:</a:t>
          </a:r>
          <a:endParaRPr lang="ru-RU" dirty="0"/>
        </a:p>
      </dgm:t>
    </dgm:pt>
    <dgm:pt modelId="{10C7676F-8D6C-4F49-8477-D12C4BCFE39C}" type="parTrans" cxnId="{8AAACA5B-DF67-447F-A8B9-ACD0E06EA9B5}">
      <dgm:prSet/>
      <dgm:spPr/>
      <dgm:t>
        <a:bodyPr/>
        <a:lstStyle/>
        <a:p>
          <a:endParaRPr lang="ru-RU"/>
        </a:p>
      </dgm:t>
    </dgm:pt>
    <dgm:pt modelId="{E9749B8A-CE8C-4D0B-AFA7-229DAC4C74B8}" type="sibTrans" cxnId="{8AAACA5B-DF67-447F-A8B9-ACD0E06EA9B5}">
      <dgm:prSet/>
      <dgm:spPr/>
      <dgm:t>
        <a:bodyPr/>
        <a:lstStyle/>
        <a:p>
          <a:endParaRPr lang="ru-RU"/>
        </a:p>
      </dgm:t>
    </dgm:pt>
    <dgm:pt modelId="{265E344E-9D63-41E8-9422-03C8A384ACB3}">
      <dgm:prSet phldrT="[Текст]" custT="1"/>
      <dgm:spPr/>
      <dgm:t>
        <a:bodyPr/>
        <a:lstStyle/>
        <a:p>
          <a:r>
            <a:rPr lang="ru-RU" sz="2000" dirty="0" err="1" smtClean="0"/>
            <a:t>Обмін</a:t>
          </a:r>
          <a:r>
            <a:rPr lang="ru-RU" sz="2000" dirty="0" smtClean="0"/>
            <a:t> </a:t>
          </a:r>
          <a:r>
            <a:rPr lang="ru-RU" sz="2000" dirty="0" err="1" smtClean="0"/>
            <a:t>інформацією</a:t>
          </a:r>
          <a:r>
            <a:rPr lang="ru-RU" sz="2000" dirty="0" smtClean="0"/>
            <a:t> за </a:t>
          </a:r>
          <a:r>
            <a:rPr lang="ru-RU" sz="2000" dirty="0" err="1" smtClean="0"/>
            <a:t>допомогою</a:t>
          </a:r>
          <a:r>
            <a:rPr lang="ru-RU" sz="2000" dirty="0" smtClean="0"/>
            <a:t> </a:t>
          </a:r>
          <a:r>
            <a:rPr lang="ru-RU" sz="2000" dirty="0" err="1" smtClean="0"/>
            <a:t>електромагнітних</a:t>
          </a:r>
          <a:r>
            <a:rPr lang="ru-RU" sz="2000" dirty="0" smtClean="0"/>
            <a:t> </a:t>
          </a:r>
          <a:r>
            <a:rPr lang="ru-RU" sz="2000" dirty="0" err="1" smtClean="0"/>
            <a:t>хвиль</a:t>
          </a:r>
          <a:r>
            <a:rPr lang="ru-RU" sz="2000" dirty="0" smtClean="0"/>
            <a:t> </a:t>
          </a:r>
          <a:r>
            <a:rPr lang="ru-RU" sz="2000" dirty="0" err="1" smtClean="0"/>
            <a:t>або</a:t>
          </a:r>
          <a:r>
            <a:rPr lang="ru-RU" sz="2000" dirty="0" smtClean="0"/>
            <a:t> </a:t>
          </a:r>
          <a:r>
            <a:rPr lang="ru-RU" sz="2000" dirty="0" err="1" smtClean="0"/>
            <a:t>іншого</a:t>
          </a:r>
          <a:r>
            <a:rPr lang="ru-RU" sz="2000" dirty="0" smtClean="0"/>
            <a:t> </a:t>
          </a:r>
          <a:r>
            <a:rPr lang="ru-RU" sz="2000" dirty="0" err="1" smtClean="0"/>
            <a:t>випромінювання</a:t>
          </a:r>
          <a:r>
            <a:rPr lang="ru-RU" sz="2000" dirty="0" smtClean="0"/>
            <a:t>, яке </a:t>
          </a:r>
          <a:r>
            <a:rPr lang="ru-RU" sz="2000" dirty="0" err="1" smtClean="0"/>
            <a:t>може</a:t>
          </a:r>
          <a:r>
            <a:rPr lang="ru-RU" sz="2000" dirty="0" smtClean="0"/>
            <a:t> бути </a:t>
          </a:r>
          <a:r>
            <a:rPr lang="ru-RU" sz="2000" dirty="0" err="1" smtClean="0"/>
            <a:t>носієм</a:t>
          </a:r>
          <a:r>
            <a:rPr lang="ru-RU" sz="2000" dirty="0" smtClean="0"/>
            <a:t> </a:t>
          </a:r>
          <a:r>
            <a:rPr lang="ru-RU" sz="2000" dirty="0" err="1" smtClean="0"/>
            <a:t>інформації</a:t>
          </a:r>
          <a:endParaRPr lang="ru-RU" sz="2000" dirty="0"/>
        </a:p>
      </dgm:t>
    </dgm:pt>
    <dgm:pt modelId="{3B317A34-3C5F-49F8-9BF0-1F2C4528EB41}" type="parTrans" cxnId="{2E4D2BDA-B00C-458A-9462-DE6726D83E17}">
      <dgm:prSet/>
      <dgm:spPr>
        <a:solidFill>
          <a:srgbClr val="FF0000"/>
        </a:solidFill>
      </dgm:spPr>
      <dgm:t>
        <a:bodyPr/>
        <a:lstStyle/>
        <a:p>
          <a:endParaRPr lang="ru-RU"/>
        </a:p>
      </dgm:t>
    </dgm:pt>
    <dgm:pt modelId="{B8F8A7AE-DB5F-45E3-9990-F8AB0C3C52FE}" type="sibTrans" cxnId="{2E4D2BDA-B00C-458A-9462-DE6726D83E17}">
      <dgm:prSet/>
      <dgm:spPr/>
      <dgm:t>
        <a:bodyPr/>
        <a:lstStyle/>
        <a:p>
          <a:endParaRPr lang="ru-RU"/>
        </a:p>
      </dgm:t>
    </dgm:pt>
    <dgm:pt modelId="{4008E8FF-6D9B-4262-B3E1-73271CE09BCB}">
      <dgm:prSet phldrT="[Текст]"/>
      <dgm:spPr/>
      <dgm:t>
        <a:bodyPr/>
        <a:lstStyle/>
        <a:p>
          <a:r>
            <a:rPr lang="ru-RU" dirty="0" err="1" smtClean="0"/>
            <a:t>Зустріч</a:t>
          </a:r>
          <a:r>
            <a:rPr lang="ru-RU" dirty="0" smtClean="0"/>
            <a:t> </a:t>
          </a:r>
          <a:r>
            <a:rPr lang="ru-RU" dirty="0" err="1" smtClean="0"/>
            <a:t>живих</a:t>
          </a:r>
          <a:r>
            <a:rPr lang="ru-RU" dirty="0" smtClean="0"/>
            <a:t> </a:t>
          </a:r>
          <a:r>
            <a:rPr lang="ru-RU" dirty="0" err="1" smtClean="0"/>
            <a:t>представників</a:t>
          </a:r>
          <a:r>
            <a:rPr lang="ru-RU" dirty="0" smtClean="0"/>
            <a:t> </a:t>
          </a:r>
          <a:r>
            <a:rPr lang="ru-RU" dirty="0" err="1" smtClean="0"/>
            <a:t>інопланетних</a:t>
          </a:r>
          <a:r>
            <a:rPr lang="ru-RU" dirty="0" smtClean="0"/>
            <a:t> </a:t>
          </a:r>
          <a:r>
            <a:rPr lang="ru-RU" dirty="0" err="1" smtClean="0"/>
            <a:t>цивілізацій</a:t>
          </a:r>
          <a:endParaRPr lang="ru-RU" dirty="0"/>
        </a:p>
      </dgm:t>
    </dgm:pt>
    <dgm:pt modelId="{312A2741-F7D9-4AB0-AC0A-3FBE0EA61429}" type="parTrans" cxnId="{5D400285-D83B-4B9A-B10F-F5BFD9722255}">
      <dgm:prSet/>
      <dgm:spPr>
        <a:solidFill>
          <a:srgbClr val="FF0000"/>
        </a:solidFill>
      </dgm:spPr>
      <dgm:t>
        <a:bodyPr/>
        <a:lstStyle/>
        <a:p>
          <a:endParaRPr lang="ru-RU">
            <a:solidFill>
              <a:schemeClr val="tx1"/>
            </a:solidFill>
          </a:endParaRPr>
        </a:p>
      </dgm:t>
    </dgm:pt>
    <dgm:pt modelId="{54076D79-55BF-464B-BC20-D3C9B50B23D6}" type="sibTrans" cxnId="{5D400285-D83B-4B9A-B10F-F5BFD9722255}">
      <dgm:prSet/>
      <dgm:spPr/>
      <dgm:t>
        <a:bodyPr/>
        <a:lstStyle/>
        <a:p>
          <a:endParaRPr lang="ru-RU"/>
        </a:p>
      </dgm:t>
    </dgm:pt>
    <dgm:pt modelId="{B23AD339-FF95-4A3C-A37F-F507CBDB0DE2}">
      <dgm:prSet phldrT="[Текст]"/>
      <dgm:spPr/>
      <dgm:t>
        <a:bodyPr/>
        <a:lstStyle/>
        <a:p>
          <a:r>
            <a:rPr lang="ru-RU" dirty="0" err="1" smtClean="0"/>
            <a:t>Обмін</a:t>
          </a:r>
          <a:r>
            <a:rPr lang="ru-RU" dirty="0" smtClean="0"/>
            <a:t> </a:t>
          </a:r>
          <a:r>
            <a:rPr lang="ru-RU" dirty="0" err="1" smtClean="0"/>
            <a:t>інформацією</a:t>
          </a:r>
          <a:r>
            <a:rPr lang="ru-RU" dirty="0" smtClean="0"/>
            <a:t> за </a:t>
          </a:r>
          <a:r>
            <a:rPr lang="ru-RU" dirty="0" err="1" smtClean="0"/>
            <a:t>допомогою</a:t>
          </a:r>
          <a:r>
            <a:rPr lang="ru-RU" dirty="0" smtClean="0"/>
            <a:t> </a:t>
          </a:r>
          <a:r>
            <a:rPr lang="ru-RU" dirty="0" err="1" smtClean="0"/>
            <a:t>автоматичних</a:t>
          </a:r>
          <a:r>
            <a:rPr lang="ru-RU" dirty="0" smtClean="0"/>
            <a:t> си­стем, </a:t>
          </a:r>
          <a:r>
            <a:rPr lang="ru-RU" dirty="0" err="1" smtClean="0"/>
            <a:t>керувати</a:t>
          </a:r>
          <a:r>
            <a:rPr lang="ru-RU" dirty="0" smtClean="0"/>
            <a:t> </a:t>
          </a:r>
          <a:r>
            <a:rPr lang="ru-RU" dirty="0" err="1" smtClean="0"/>
            <a:t>якими</a:t>
          </a:r>
          <a:r>
            <a:rPr lang="ru-RU" dirty="0" smtClean="0"/>
            <a:t> </a:t>
          </a:r>
          <a:r>
            <a:rPr lang="ru-RU" dirty="0" err="1" smtClean="0"/>
            <a:t>будуть</a:t>
          </a:r>
          <a:r>
            <a:rPr lang="ru-RU" dirty="0" smtClean="0"/>
            <a:t> </a:t>
          </a:r>
          <a:r>
            <a:rPr lang="ru-RU" dirty="0" err="1" smtClean="0"/>
            <a:t>комп’ютери</a:t>
          </a:r>
          <a:r>
            <a:rPr lang="ru-RU" dirty="0" smtClean="0"/>
            <a:t> і </a:t>
          </a:r>
          <a:r>
            <a:rPr lang="ru-RU" dirty="0" err="1" smtClean="0"/>
            <a:t>роботи</a:t>
          </a:r>
          <a:endParaRPr lang="ru-RU" dirty="0"/>
        </a:p>
      </dgm:t>
    </dgm:pt>
    <dgm:pt modelId="{93C8A159-058E-4539-BB18-F866030B4993}" type="parTrans" cxnId="{12E6234D-0A88-4D69-9CBF-CEDEA11A8234}">
      <dgm:prSet/>
      <dgm:spPr>
        <a:solidFill>
          <a:srgbClr val="FF0000"/>
        </a:solidFill>
      </dgm:spPr>
      <dgm:t>
        <a:bodyPr/>
        <a:lstStyle/>
        <a:p>
          <a:endParaRPr lang="ru-RU"/>
        </a:p>
      </dgm:t>
    </dgm:pt>
    <dgm:pt modelId="{FD72C56C-EABD-4D0B-B6B2-2483B7FF76E6}" type="sibTrans" cxnId="{12E6234D-0A88-4D69-9CBF-CEDEA11A8234}">
      <dgm:prSet/>
      <dgm:spPr/>
      <dgm:t>
        <a:bodyPr/>
        <a:lstStyle/>
        <a:p>
          <a:endParaRPr lang="ru-RU"/>
        </a:p>
      </dgm:t>
    </dgm:pt>
    <dgm:pt modelId="{61AF2DED-0AF2-4C9F-BD7F-81A42956BFDF}" type="pres">
      <dgm:prSet presAssocID="{B723C533-D8B8-4718-84BE-CF9192E2027E}" presName="Name0" presStyleCnt="0">
        <dgm:presLayoutVars>
          <dgm:chMax val="1"/>
          <dgm:dir/>
          <dgm:animLvl val="ctr"/>
          <dgm:resizeHandles val="exact"/>
        </dgm:presLayoutVars>
      </dgm:prSet>
      <dgm:spPr/>
      <dgm:t>
        <a:bodyPr/>
        <a:lstStyle/>
        <a:p>
          <a:endParaRPr lang="ru-RU"/>
        </a:p>
      </dgm:t>
    </dgm:pt>
    <dgm:pt modelId="{9598A817-7A2A-4939-B960-98A0924FD74A}" type="pres">
      <dgm:prSet presAssocID="{58C55674-C711-4F31-9799-186385C8DE43}" presName="centerShape" presStyleLbl="node0" presStyleIdx="0" presStyleCnt="1" custScaleX="140275" custScaleY="124242" custLinFactNeighborX="-3489" custLinFactNeighborY="-22187"/>
      <dgm:spPr/>
      <dgm:t>
        <a:bodyPr/>
        <a:lstStyle/>
        <a:p>
          <a:endParaRPr lang="ru-RU"/>
        </a:p>
      </dgm:t>
    </dgm:pt>
    <dgm:pt modelId="{FC66DF64-DEDC-4DCF-939C-DB366860F484}" type="pres">
      <dgm:prSet presAssocID="{3B317A34-3C5F-49F8-9BF0-1F2C4528EB41}" presName="parTrans" presStyleLbl="sibTrans2D1" presStyleIdx="0" presStyleCnt="3"/>
      <dgm:spPr/>
      <dgm:t>
        <a:bodyPr/>
        <a:lstStyle/>
        <a:p>
          <a:endParaRPr lang="ru-RU"/>
        </a:p>
      </dgm:t>
    </dgm:pt>
    <dgm:pt modelId="{9E8B4CF9-B585-4705-B4A4-329494C495D6}" type="pres">
      <dgm:prSet presAssocID="{3B317A34-3C5F-49F8-9BF0-1F2C4528EB41}" presName="connectorText" presStyleLbl="sibTrans2D1" presStyleIdx="0" presStyleCnt="3"/>
      <dgm:spPr/>
      <dgm:t>
        <a:bodyPr/>
        <a:lstStyle/>
        <a:p>
          <a:endParaRPr lang="ru-RU"/>
        </a:p>
      </dgm:t>
    </dgm:pt>
    <dgm:pt modelId="{4149E688-0DF6-4969-99C2-F910832BB2DF}" type="pres">
      <dgm:prSet presAssocID="{265E344E-9D63-41E8-9422-03C8A384ACB3}" presName="node" presStyleLbl="node1" presStyleIdx="0" presStyleCnt="3" custScaleX="126268" custScaleY="143541" custRadScaleRad="154486" custRadScaleInc="-93317">
        <dgm:presLayoutVars>
          <dgm:bulletEnabled val="1"/>
        </dgm:presLayoutVars>
      </dgm:prSet>
      <dgm:spPr/>
      <dgm:t>
        <a:bodyPr/>
        <a:lstStyle/>
        <a:p>
          <a:endParaRPr lang="ru-RU"/>
        </a:p>
      </dgm:t>
    </dgm:pt>
    <dgm:pt modelId="{49656A9A-F510-4B00-A590-7683039BAC62}" type="pres">
      <dgm:prSet presAssocID="{312A2741-F7D9-4AB0-AC0A-3FBE0EA61429}" presName="parTrans" presStyleLbl="sibTrans2D1" presStyleIdx="1" presStyleCnt="3" custLinFactNeighborX="-9638" custLinFactNeighborY="-10672"/>
      <dgm:spPr/>
      <dgm:t>
        <a:bodyPr/>
        <a:lstStyle/>
        <a:p>
          <a:endParaRPr lang="ru-RU"/>
        </a:p>
      </dgm:t>
    </dgm:pt>
    <dgm:pt modelId="{7C6ADA2C-50A6-492B-AD65-DB4501A27B5E}" type="pres">
      <dgm:prSet presAssocID="{312A2741-F7D9-4AB0-AC0A-3FBE0EA61429}" presName="connectorText" presStyleLbl="sibTrans2D1" presStyleIdx="1" presStyleCnt="3"/>
      <dgm:spPr/>
      <dgm:t>
        <a:bodyPr/>
        <a:lstStyle/>
        <a:p>
          <a:endParaRPr lang="ru-RU"/>
        </a:p>
      </dgm:t>
    </dgm:pt>
    <dgm:pt modelId="{1AF16F6F-B0DA-495F-8BBB-12738666AA03}" type="pres">
      <dgm:prSet presAssocID="{4008E8FF-6D9B-4262-B3E1-73271CE09BCB}" presName="node" presStyleLbl="node1" presStyleIdx="1" presStyleCnt="3" custRadScaleRad="134337" custRadScaleInc="-133011">
        <dgm:presLayoutVars>
          <dgm:bulletEnabled val="1"/>
        </dgm:presLayoutVars>
      </dgm:prSet>
      <dgm:spPr/>
      <dgm:t>
        <a:bodyPr/>
        <a:lstStyle/>
        <a:p>
          <a:endParaRPr lang="ru-RU"/>
        </a:p>
      </dgm:t>
    </dgm:pt>
    <dgm:pt modelId="{855240B3-C2C1-420D-8062-DCCFABC9A4F8}" type="pres">
      <dgm:prSet presAssocID="{93C8A159-058E-4539-BB18-F866030B4993}" presName="parTrans" presStyleLbl="sibTrans2D1" presStyleIdx="2" presStyleCnt="3"/>
      <dgm:spPr/>
      <dgm:t>
        <a:bodyPr/>
        <a:lstStyle/>
        <a:p>
          <a:endParaRPr lang="ru-RU"/>
        </a:p>
      </dgm:t>
    </dgm:pt>
    <dgm:pt modelId="{B134715A-6FF5-42E3-B4D0-E809FB96D169}" type="pres">
      <dgm:prSet presAssocID="{93C8A159-058E-4539-BB18-F866030B4993}" presName="connectorText" presStyleLbl="sibTrans2D1" presStyleIdx="2" presStyleCnt="3"/>
      <dgm:spPr/>
      <dgm:t>
        <a:bodyPr/>
        <a:lstStyle/>
        <a:p>
          <a:endParaRPr lang="ru-RU"/>
        </a:p>
      </dgm:t>
    </dgm:pt>
    <dgm:pt modelId="{907F68C4-74FF-4820-8A66-A5F2E70201D0}" type="pres">
      <dgm:prSet presAssocID="{B23AD339-FF95-4A3C-A37F-F507CBDB0DE2}" presName="node" presStyleLbl="node1" presStyleIdx="2" presStyleCnt="3" custScaleX="218678" custScaleY="76296" custRadScaleRad="63440" custRadScaleInc="-163200">
        <dgm:presLayoutVars>
          <dgm:bulletEnabled val="1"/>
        </dgm:presLayoutVars>
      </dgm:prSet>
      <dgm:spPr/>
      <dgm:t>
        <a:bodyPr/>
        <a:lstStyle/>
        <a:p>
          <a:endParaRPr lang="ru-RU"/>
        </a:p>
      </dgm:t>
    </dgm:pt>
  </dgm:ptLst>
  <dgm:cxnLst>
    <dgm:cxn modelId="{A6D880D0-2413-4235-A198-AABB75692A4D}" type="presOf" srcId="{B23AD339-FF95-4A3C-A37F-F507CBDB0DE2}" destId="{907F68C4-74FF-4820-8A66-A5F2E70201D0}" srcOrd="0" destOrd="0" presId="urn:microsoft.com/office/officeart/2005/8/layout/radial5"/>
    <dgm:cxn modelId="{12E6234D-0A88-4D69-9CBF-CEDEA11A8234}" srcId="{58C55674-C711-4F31-9799-186385C8DE43}" destId="{B23AD339-FF95-4A3C-A37F-F507CBDB0DE2}" srcOrd="2" destOrd="0" parTransId="{93C8A159-058E-4539-BB18-F866030B4993}" sibTransId="{FD72C56C-EABD-4D0B-B6B2-2483B7FF76E6}"/>
    <dgm:cxn modelId="{14C04F7E-74E3-4E1E-8043-17929F023069}" type="presOf" srcId="{3B317A34-3C5F-49F8-9BF0-1F2C4528EB41}" destId="{FC66DF64-DEDC-4DCF-939C-DB366860F484}" srcOrd="0" destOrd="0" presId="urn:microsoft.com/office/officeart/2005/8/layout/radial5"/>
    <dgm:cxn modelId="{E9CC95D3-F09B-4E05-8CA9-E83A66FB8700}" type="presOf" srcId="{312A2741-F7D9-4AB0-AC0A-3FBE0EA61429}" destId="{49656A9A-F510-4B00-A590-7683039BAC62}" srcOrd="0" destOrd="0" presId="urn:microsoft.com/office/officeart/2005/8/layout/radial5"/>
    <dgm:cxn modelId="{78820504-62BF-47BE-99E4-86841DFE98D1}" type="presOf" srcId="{58C55674-C711-4F31-9799-186385C8DE43}" destId="{9598A817-7A2A-4939-B960-98A0924FD74A}" srcOrd="0" destOrd="0" presId="urn:microsoft.com/office/officeart/2005/8/layout/radial5"/>
    <dgm:cxn modelId="{5D400285-D83B-4B9A-B10F-F5BFD9722255}" srcId="{58C55674-C711-4F31-9799-186385C8DE43}" destId="{4008E8FF-6D9B-4262-B3E1-73271CE09BCB}" srcOrd="1" destOrd="0" parTransId="{312A2741-F7D9-4AB0-AC0A-3FBE0EA61429}" sibTransId="{54076D79-55BF-464B-BC20-D3C9B50B23D6}"/>
    <dgm:cxn modelId="{2E4D2BDA-B00C-458A-9462-DE6726D83E17}" srcId="{58C55674-C711-4F31-9799-186385C8DE43}" destId="{265E344E-9D63-41E8-9422-03C8A384ACB3}" srcOrd="0" destOrd="0" parTransId="{3B317A34-3C5F-49F8-9BF0-1F2C4528EB41}" sibTransId="{B8F8A7AE-DB5F-45E3-9990-F8AB0C3C52FE}"/>
    <dgm:cxn modelId="{84CCE757-877D-4662-B67E-17C547F97C2E}" type="presOf" srcId="{B723C533-D8B8-4718-84BE-CF9192E2027E}" destId="{61AF2DED-0AF2-4C9F-BD7F-81A42956BFDF}" srcOrd="0" destOrd="0" presId="urn:microsoft.com/office/officeart/2005/8/layout/radial5"/>
    <dgm:cxn modelId="{B90E25C5-4496-4252-A895-12CF6034E5FF}" type="presOf" srcId="{265E344E-9D63-41E8-9422-03C8A384ACB3}" destId="{4149E688-0DF6-4969-99C2-F910832BB2DF}" srcOrd="0" destOrd="0" presId="urn:microsoft.com/office/officeart/2005/8/layout/radial5"/>
    <dgm:cxn modelId="{3CF18C2D-A8DA-4D1F-9EE0-2C601A643478}" type="presOf" srcId="{4008E8FF-6D9B-4262-B3E1-73271CE09BCB}" destId="{1AF16F6F-B0DA-495F-8BBB-12738666AA03}" srcOrd="0" destOrd="0" presId="urn:microsoft.com/office/officeart/2005/8/layout/radial5"/>
    <dgm:cxn modelId="{8AAACA5B-DF67-447F-A8B9-ACD0E06EA9B5}" srcId="{B723C533-D8B8-4718-84BE-CF9192E2027E}" destId="{58C55674-C711-4F31-9799-186385C8DE43}" srcOrd="0" destOrd="0" parTransId="{10C7676F-8D6C-4F49-8477-D12C4BCFE39C}" sibTransId="{E9749B8A-CE8C-4D0B-AFA7-229DAC4C74B8}"/>
    <dgm:cxn modelId="{43E20BFA-0C20-45B2-9EEB-EFD7A6FC455B}" type="presOf" srcId="{93C8A159-058E-4539-BB18-F866030B4993}" destId="{855240B3-C2C1-420D-8062-DCCFABC9A4F8}" srcOrd="0" destOrd="0" presId="urn:microsoft.com/office/officeart/2005/8/layout/radial5"/>
    <dgm:cxn modelId="{A138F888-FEE8-4BE2-9E51-464B7CBF6C9F}" type="presOf" srcId="{3B317A34-3C5F-49F8-9BF0-1F2C4528EB41}" destId="{9E8B4CF9-B585-4705-B4A4-329494C495D6}" srcOrd="1" destOrd="0" presId="urn:microsoft.com/office/officeart/2005/8/layout/radial5"/>
    <dgm:cxn modelId="{0030EB10-9BA5-4EF4-A982-C6EEEB658C35}" type="presOf" srcId="{93C8A159-058E-4539-BB18-F866030B4993}" destId="{B134715A-6FF5-42E3-B4D0-E809FB96D169}" srcOrd="1" destOrd="0" presId="urn:microsoft.com/office/officeart/2005/8/layout/radial5"/>
    <dgm:cxn modelId="{3A62A130-EF0F-4FD2-8970-8D9598C4080B}" type="presOf" srcId="{312A2741-F7D9-4AB0-AC0A-3FBE0EA61429}" destId="{7C6ADA2C-50A6-492B-AD65-DB4501A27B5E}" srcOrd="1" destOrd="0" presId="urn:microsoft.com/office/officeart/2005/8/layout/radial5"/>
    <dgm:cxn modelId="{E7B1A300-ED0E-405F-86D0-27B9BB409464}" type="presParOf" srcId="{61AF2DED-0AF2-4C9F-BD7F-81A42956BFDF}" destId="{9598A817-7A2A-4939-B960-98A0924FD74A}" srcOrd="0" destOrd="0" presId="urn:microsoft.com/office/officeart/2005/8/layout/radial5"/>
    <dgm:cxn modelId="{E7214851-497D-48D3-BE00-A854AAEB1640}" type="presParOf" srcId="{61AF2DED-0AF2-4C9F-BD7F-81A42956BFDF}" destId="{FC66DF64-DEDC-4DCF-939C-DB366860F484}" srcOrd="1" destOrd="0" presId="urn:microsoft.com/office/officeart/2005/8/layout/radial5"/>
    <dgm:cxn modelId="{749F2DD3-4389-4790-AF28-67F25BA18D6F}" type="presParOf" srcId="{FC66DF64-DEDC-4DCF-939C-DB366860F484}" destId="{9E8B4CF9-B585-4705-B4A4-329494C495D6}" srcOrd="0" destOrd="0" presId="urn:microsoft.com/office/officeart/2005/8/layout/radial5"/>
    <dgm:cxn modelId="{44F9DC39-482F-4232-981E-2AD4552254A0}" type="presParOf" srcId="{61AF2DED-0AF2-4C9F-BD7F-81A42956BFDF}" destId="{4149E688-0DF6-4969-99C2-F910832BB2DF}" srcOrd="2" destOrd="0" presId="urn:microsoft.com/office/officeart/2005/8/layout/radial5"/>
    <dgm:cxn modelId="{9DED0729-796A-48E8-9D90-5F9BCAEDA558}" type="presParOf" srcId="{61AF2DED-0AF2-4C9F-BD7F-81A42956BFDF}" destId="{49656A9A-F510-4B00-A590-7683039BAC62}" srcOrd="3" destOrd="0" presId="urn:microsoft.com/office/officeart/2005/8/layout/radial5"/>
    <dgm:cxn modelId="{D89D0B3B-03C8-4823-9AFB-3B610CEC32BC}" type="presParOf" srcId="{49656A9A-F510-4B00-A590-7683039BAC62}" destId="{7C6ADA2C-50A6-492B-AD65-DB4501A27B5E}" srcOrd="0" destOrd="0" presId="urn:microsoft.com/office/officeart/2005/8/layout/radial5"/>
    <dgm:cxn modelId="{D13291C8-301D-4614-A94F-547EF66A4D7D}" type="presParOf" srcId="{61AF2DED-0AF2-4C9F-BD7F-81A42956BFDF}" destId="{1AF16F6F-B0DA-495F-8BBB-12738666AA03}" srcOrd="4" destOrd="0" presId="urn:microsoft.com/office/officeart/2005/8/layout/radial5"/>
    <dgm:cxn modelId="{C6E881B5-5F2F-411B-B880-4716CC6DA842}" type="presParOf" srcId="{61AF2DED-0AF2-4C9F-BD7F-81A42956BFDF}" destId="{855240B3-C2C1-420D-8062-DCCFABC9A4F8}" srcOrd="5" destOrd="0" presId="urn:microsoft.com/office/officeart/2005/8/layout/radial5"/>
    <dgm:cxn modelId="{A762CC5C-1387-4AC6-8D7D-6C5DC11442CB}" type="presParOf" srcId="{855240B3-C2C1-420D-8062-DCCFABC9A4F8}" destId="{B134715A-6FF5-42E3-B4D0-E809FB96D169}" srcOrd="0" destOrd="0" presId="urn:microsoft.com/office/officeart/2005/8/layout/radial5"/>
    <dgm:cxn modelId="{C659478A-46AC-4145-BAAB-F8145C236CE4}" type="presParOf" srcId="{61AF2DED-0AF2-4C9F-BD7F-81A42956BFDF}" destId="{907F68C4-74FF-4820-8A66-A5F2E70201D0}"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8A817-7A2A-4939-B960-98A0924FD74A}">
      <dsp:nvSpPr>
        <dsp:cNvPr id="0" name=""/>
        <dsp:cNvSpPr/>
      </dsp:nvSpPr>
      <dsp:spPr>
        <a:xfrm>
          <a:off x="3779886" y="1916829"/>
          <a:ext cx="2717155" cy="240659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ru-RU" sz="2200" kern="1200" dirty="0" err="1" smtClean="0"/>
            <a:t>Контакти</a:t>
          </a:r>
          <a:r>
            <a:rPr lang="ru-RU" sz="2200" kern="1200" dirty="0" smtClean="0"/>
            <a:t> з </a:t>
          </a:r>
          <a:r>
            <a:rPr lang="ru-RU" sz="2200" kern="1200" dirty="0" err="1" smtClean="0"/>
            <a:t>іншими</a:t>
          </a:r>
          <a:r>
            <a:rPr lang="ru-RU" sz="2200" kern="1200" dirty="0" smtClean="0"/>
            <a:t> </a:t>
          </a:r>
          <a:r>
            <a:rPr lang="ru-RU" sz="2200" kern="1200" dirty="0" err="1" smtClean="0"/>
            <a:t>цивілізаціями</a:t>
          </a:r>
          <a:r>
            <a:rPr lang="ru-RU" sz="2200" kern="1200" dirty="0" smtClean="0"/>
            <a:t> </a:t>
          </a:r>
          <a:r>
            <a:rPr lang="ru-RU" sz="2200" kern="1200" dirty="0" err="1" smtClean="0"/>
            <a:t>можуть</a:t>
          </a:r>
          <a:r>
            <a:rPr lang="ru-RU" sz="2200" kern="1200" dirty="0" smtClean="0"/>
            <a:t> бути </a:t>
          </a:r>
          <a:r>
            <a:rPr lang="ru-RU" sz="2200" kern="1200" dirty="0" err="1" smtClean="0"/>
            <a:t>трьох</a:t>
          </a:r>
          <a:r>
            <a:rPr lang="ru-RU" sz="2200" kern="1200" dirty="0" smtClean="0"/>
            <a:t> </a:t>
          </a:r>
          <a:r>
            <a:rPr lang="ru-RU" sz="2200" kern="1200" dirty="0" err="1" smtClean="0"/>
            <a:t>типів</a:t>
          </a:r>
          <a:r>
            <a:rPr lang="ru-RU" sz="2200" kern="1200" dirty="0" smtClean="0"/>
            <a:t>:</a:t>
          </a:r>
          <a:endParaRPr lang="ru-RU" sz="2200" kern="1200" dirty="0"/>
        </a:p>
      </dsp:txBody>
      <dsp:txXfrm>
        <a:off x="4177804" y="2269266"/>
        <a:ext cx="1921319" cy="1701718"/>
      </dsp:txXfrm>
    </dsp:sp>
    <dsp:sp modelId="{FC66DF64-DEDC-4DCF-939C-DB366860F484}">
      <dsp:nvSpPr>
        <dsp:cNvPr id="0" name=""/>
        <dsp:cNvSpPr/>
      </dsp:nvSpPr>
      <dsp:spPr>
        <a:xfrm rot="11948712">
          <a:off x="3222368" y="2208475"/>
          <a:ext cx="477261" cy="658586"/>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3361586" y="2363671"/>
        <a:ext cx="334083" cy="395152"/>
      </dsp:txXfrm>
    </dsp:sp>
    <dsp:sp modelId="{4149E688-0DF6-4969-99C2-F910832BB2DF}">
      <dsp:nvSpPr>
        <dsp:cNvPr id="0" name=""/>
        <dsp:cNvSpPr/>
      </dsp:nvSpPr>
      <dsp:spPr>
        <a:xfrm>
          <a:off x="32254" y="140360"/>
          <a:ext cx="3057296" cy="34755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t>Обмін</a:t>
          </a:r>
          <a:r>
            <a:rPr lang="ru-RU" sz="2000" kern="1200" dirty="0" smtClean="0"/>
            <a:t> </a:t>
          </a:r>
          <a:r>
            <a:rPr lang="ru-RU" sz="2000" kern="1200" dirty="0" err="1" smtClean="0"/>
            <a:t>інформацією</a:t>
          </a:r>
          <a:r>
            <a:rPr lang="ru-RU" sz="2000" kern="1200" dirty="0" smtClean="0"/>
            <a:t> за </a:t>
          </a:r>
          <a:r>
            <a:rPr lang="ru-RU" sz="2000" kern="1200" dirty="0" err="1" smtClean="0"/>
            <a:t>допомогою</a:t>
          </a:r>
          <a:r>
            <a:rPr lang="ru-RU" sz="2000" kern="1200" dirty="0" smtClean="0"/>
            <a:t> </a:t>
          </a:r>
          <a:r>
            <a:rPr lang="ru-RU" sz="2000" kern="1200" dirty="0" err="1" smtClean="0"/>
            <a:t>електромагнітних</a:t>
          </a:r>
          <a:r>
            <a:rPr lang="ru-RU" sz="2000" kern="1200" dirty="0" smtClean="0"/>
            <a:t> </a:t>
          </a:r>
          <a:r>
            <a:rPr lang="ru-RU" sz="2000" kern="1200" dirty="0" err="1" smtClean="0"/>
            <a:t>хвиль</a:t>
          </a:r>
          <a:r>
            <a:rPr lang="ru-RU" sz="2000" kern="1200" dirty="0" smtClean="0"/>
            <a:t> </a:t>
          </a:r>
          <a:r>
            <a:rPr lang="ru-RU" sz="2000" kern="1200" dirty="0" err="1" smtClean="0"/>
            <a:t>або</a:t>
          </a:r>
          <a:r>
            <a:rPr lang="ru-RU" sz="2000" kern="1200" dirty="0" smtClean="0"/>
            <a:t> </a:t>
          </a:r>
          <a:r>
            <a:rPr lang="ru-RU" sz="2000" kern="1200" dirty="0" err="1" smtClean="0"/>
            <a:t>іншого</a:t>
          </a:r>
          <a:r>
            <a:rPr lang="ru-RU" sz="2000" kern="1200" dirty="0" smtClean="0"/>
            <a:t> </a:t>
          </a:r>
          <a:r>
            <a:rPr lang="ru-RU" sz="2000" kern="1200" dirty="0" err="1" smtClean="0"/>
            <a:t>випромінювання</a:t>
          </a:r>
          <a:r>
            <a:rPr lang="ru-RU" sz="2000" kern="1200" dirty="0" smtClean="0"/>
            <a:t>, яке </a:t>
          </a:r>
          <a:r>
            <a:rPr lang="ru-RU" sz="2000" kern="1200" dirty="0" err="1" smtClean="0"/>
            <a:t>може</a:t>
          </a:r>
          <a:r>
            <a:rPr lang="ru-RU" sz="2000" kern="1200" dirty="0" smtClean="0"/>
            <a:t> бути </a:t>
          </a:r>
          <a:r>
            <a:rPr lang="ru-RU" sz="2000" kern="1200" dirty="0" err="1" smtClean="0"/>
            <a:t>носієм</a:t>
          </a:r>
          <a:r>
            <a:rPr lang="ru-RU" sz="2000" kern="1200" dirty="0" smtClean="0"/>
            <a:t> </a:t>
          </a:r>
          <a:r>
            <a:rPr lang="ru-RU" sz="2000" kern="1200" dirty="0" err="1" smtClean="0"/>
            <a:t>інформації</a:t>
          </a:r>
          <a:endParaRPr lang="ru-RU" sz="2000" kern="1200" dirty="0"/>
        </a:p>
      </dsp:txBody>
      <dsp:txXfrm>
        <a:off x="479985" y="649339"/>
        <a:ext cx="2161834" cy="2457565"/>
      </dsp:txXfrm>
    </dsp:sp>
    <dsp:sp modelId="{49656A9A-F510-4B00-A590-7683039BAC62}">
      <dsp:nvSpPr>
        <dsp:cNvPr id="0" name=""/>
        <dsp:cNvSpPr/>
      </dsp:nvSpPr>
      <dsp:spPr>
        <a:xfrm rot="19687733">
          <a:off x="6321227" y="1839911"/>
          <a:ext cx="391744" cy="658586"/>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solidFill>
              <a:schemeClr val="tx1"/>
            </a:solidFill>
          </a:endParaRPr>
        </a:p>
      </dsp:txBody>
      <dsp:txXfrm>
        <a:off x="6330086" y="2002655"/>
        <a:ext cx="274221" cy="395152"/>
      </dsp:txXfrm>
    </dsp:sp>
    <dsp:sp modelId="{1AF16F6F-B0DA-495F-8BBB-12738666AA03}">
      <dsp:nvSpPr>
        <dsp:cNvPr id="0" name=""/>
        <dsp:cNvSpPr/>
      </dsp:nvSpPr>
      <dsp:spPr>
        <a:xfrm>
          <a:off x="6695606" y="188631"/>
          <a:ext cx="2421275" cy="24212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err="1" smtClean="0"/>
            <a:t>Зустріч</a:t>
          </a:r>
          <a:r>
            <a:rPr lang="ru-RU" sz="2000" kern="1200" dirty="0" smtClean="0"/>
            <a:t> </a:t>
          </a:r>
          <a:r>
            <a:rPr lang="ru-RU" sz="2000" kern="1200" dirty="0" err="1" smtClean="0"/>
            <a:t>живих</a:t>
          </a:r>
          <a:r>
            <a:rPr lang="ru-RU" sz="2000" kern="1200" dirty="0" smtClean="0"/>
            <a:t> </a:t>
          </a:r>
          <a:r>
            <a:rPr lang="ru-RU" sz="2000" kern="1200" dirty="0" err="1" smtClean="0"/>
            <a:t>представників</a:t>
          </a:r>
          <a:r>
            <a:rPr lang="ru-RU" sz="2000" kern="1200" dirty="0" smtClean="0"/>
            <a:t> </a:t>
          </a:r>
          <a:r>
            <a:rPr lang="ru-RU" sz="2000" kern="1200" dirty="0" err="1" smtClean="0"/>
            <a:t>інопланетних</a:t>
          </a:r>
          <a:r>
            <a:rPr lang="ru-RU" sz="2000" kern="1200" dirty="0" smtClean="0"/>
            <a:t> </a:t>
          </a:r>
          <a:r>
            <a:rPr lang="ru-RU" sz="2000" kern="1200" dirty="0" err="1" smtClean="0"/>
            <a:t>цивілізацій</a:t>
          </a:r>
          <a:endParaRPr lang="ru-RU" sz="2000" kern="1200" dirty="0"/>
        </a:p>
      </dsp:txBody>
      <dsp:txXfrm>
        <a:off x="7050194" y="543219"/>
        <a:ext cx="1712099" cy="1712099"/>
      </dsp:txXfrm>
    </dsp:sp>
    <dsp:sp modelId="{855240B3-C2C1-420D-8062-DCCFABC9A4F8}">
      <dsp:nvSpPr>
        <dsp:cNvPr id="0" name=""/>
        <dsp:cNvSpPr/>
      </dsp:nvSpPr>
      <dsp:spPr>
        <a:xfrm rot="3842528">
          <a:off x="5630994" y="4271279"/>
          <a:ext cx="456368" cy="658586"/>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5669486" y="4341447"/>
        <a:ext cx="319458" cy="395152"/>
      </dsp:txXfrm>
    </dsp:sp>
    <dsp:sp modelId="{907F68C4-74FF-4820-8A66-A5F2E70201D0}">
      <dsp:nvSpPr>
        <dsp:cNvPr id="0" name=""/>
        <dsp:cNvSpPr/>
      </dsp:nvSpPr>
      <dsp:spPr>
        <a:xfrm>
          <a:off x="3849197" y="4986246"/>
          <a:ext cx="5294797" cy="18473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kern="1200" dirty="0" err="1" smtClean="0"/>
            <a:t>Обмін</a:t>
          </a:r>
          <a:r>
            <a:rPr lang="ru-RU" sz="1900" kern="1200" dirty="0" smtClean="0"/>
            <a:t> </a:t>
          </a:r>
          <a:r>
            <a:rPr lang="ru-RU" sz="1900" kern="1200" dirty="0" err="1" smtClean="0"/>
            <a:t>інформацією</a:t>
          </a:r>
          <a:r>
            <a:rPr lang="ru-RU" sz="1900" kern="1200" dirty="0" smtClean="0"/>
            <a:t> за </a:t>
          </a:r>
          <a:r>
            <a:rPr lang="ru-RU" sz="1900" kern="1200" dirty="0" err="1" smtClean="0"/>
            <a:t>допомогою</a:t>
          </a:r>
          <a:r>
            <a:rPr lang="ru-RU" sz="1900" kern="1200" dirty="0" smtClean="0"/>
            <a:t> </a:t>
          </a:r>
          <a:r>
            <a:rPr lang="ru-RU" sz="1900" kern="1200" dirty="0" err="1" smtClean="0"/>
            <a:t>автоматичних</a:t>
          </a:r>
          <a:r>
            <a:rPr lang="ru-RU" sz="1900" kern="1200" dirty="0" smtClean="0"/>
            <a:t> си­стем, </a:t>
          </a:r>
          <a:r>
            <a:rPr lang="ru-RU" sz="1900" kern="1200" dirty="0" err="1" smtClean="0"/>
            <a:t>керувати</a:t>
          </a:r>
          <a:r>
            <a:rPr lang="ru-RU" sz="1900" kern="1200" dirty="0" smtClean="0"/>
            <a:t> </a:t>
          </a:r>
          <a:r>
            <a:rPr lang="ru-RU" sz="1900" kern="1200" dirty="0" err="1" smtClean="0"/>
            <a:t>якими</a:t>
          </a:r>
          <a:r>
            <a:rPr lang="ru-RU" sz="1900" kern="1200" dirty="0" smtClean="0"/>
            <a:t> </a:t>
          </a:r>
          <a:r>
            <a:rPr lang="ru-RU" sz="1900" kern="1200" dirty="0" err="1" smtClean="0"/>
            <a:t>будуть</a:t>
          </a:r>
          <a:r>
            <a:rPr lang="ru-RU" sz="1900" kern="1200" dirty="0" smtClean="0"/>
            <a:t> </a:t>
          </a:r>
          <a:r>
            <a:rPr lang="ru-RU" sz="1900" kern="1200" dirty="0" err="1" smtClean="0"/>
            <a:t>комп’ютери</a:t>
          </a:r>
          <a:r>
            <a:rPr lang="ru-RU" sz="1900" kern="1200" dirty="0" smtClean="0"/>
            <a:t> і </a:t>
          </a:r>
          <a:r>
            <a:rPr lang="ru-RU" sz="1900" kern="1200" dirty="0" err="1" smtClean="0"/>
            <a:t>роботи</a:t>
          </a:r>
          <a:endParaRPr lang="ru-RU" sz="1900" kern="1200" dirty="0"/>
        </a:p>
      </dsp:txBody>
      <dsp:txXfrm>
        <a:off x="4624602" y="5256782"/>
        <a:ext cx="3743987" cy="130626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lt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ltLang="ru-RU"/>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2EF25039-9D7C-4B4D-8BC6-C018685699EB}" type="slidenum">
              <a:rPr lang="ru-RU" altLang="ru-RU"/>
              <a:pPr/>
              <a:t>‹#›</a:t>
            </a:fld>
            <a:endParaRPr lang="ru-RU" altLang="ru-RU"/>
          </a:p>
        </p:txBody>
      </p:sp>
    </p:spTree>
    <p:extLst>
      <p:ext uri="{BB962C8B-B14F-4D97-AF65-F5344CB8AC3E}">
        <p14:creationId xmlns:p14="http://schemas.microsoft.com/office/powerpoint/2010/main" val="151205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28.04.2014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28.04.2014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28.04.2014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6000" dirty="0" smtClean="0">
                <a:solidFill>
                  <a:schemeClr val="tx2">
                    <a:lumMod val="50000"/>
                  </a:schemeClr>
                </a:solidFill>
                <a:latin typeface="Consolas" panose="020B0609020204030204" pitchFamily="49" charset="0"/>
                <a:cs typeface="Consolas" panose="020B0609020204030204" pitchFamily="49" charset="0"/>
              </a:rPr>
              <a:t>Життя у Всесвіті</a:t>
            </a:r>
            <a:endParaRPr lang="ru-RU" sz="6000" dirty="0">
              <a:solidFill>
                <a:schemeClr val="tx2">
                  <a:lumMod val="50000"/>
                </a:schemeClr>
              </a:solidFill>
              <a:latin typeface="Consolas" panose="020B0609020204030204" pitchFamily="49" charset="0"/>
              <a:cs typeface="Consolas" panose="020B0609020204030204" pitchFamily="49" charset="0"/>
            </a:endParaRPr>
          </a:p>
        </p:txBody>
      </p:sp>
      <p:sp>
        <p:nvSpPr>
          <p:cNvPr id="3" name="Прямоугольник 2"/>
          <p:cNvSpPr/>
          <p:nvPr/>
        </p:nvSpPr>
        <p:spPr>
          <a:xfrm>
            <a:off x="5652120" y="5085184"/>
            <a:ext cx="331236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Виконували</a:t>
            </a:r>
            <a:r>
              <a:rPr lang="ru-RU" dirty="0" smtClean="0"/>
              <a:t> </a:t>
            </a:r>
            <a:r>
              <a:rPr lang="ru-RU" dirty="0" err="1" smtClean="0"/>
              <a:t>учн</a:t>
            </a:r>
            <a:r>
              <a:rPr lang="uk-UA" dirty="0" smtClean="0"/>
              <a:t>і 11-Б класу</a:t>
            </a:r>
          </a:p>
          <a:p>
            <a:pPr algn="ctr"/>
            <a:r>
              <a:rPr lang="uk-UA" dirty="0" err="1" smtClean="0"/>
              <a:t>Петраков</a:t>
            </a:r>
            <a:r>
              <a:rPr lang="uk-UA" dirty="0" smtClean="0"/>
              <a:t> Данило</a:t>
            </a:r>
          </a:p>
          <a:p>
            <a:pPr algn="ctr"/>
            <a:r>
              <a:rPr lang="uk-UA" dirty="0" err="1" smtClean="0"/>
              <a:t>Тертична</a:t>
            </a:r>
            <a:r>
              <a:rPr lang="uk-UA" dirty="0" smtClean="0"/>
              <a:t> Катерина</a:t>
            </a:r>
          </a:p>
          <a:p>
            <a:pPr algn="ctr"/>
            <a:r>
              <a:rPr lang="uk-UA" dirty="0" smtClean="0"/>
              <a:t>Петренко Іван</a:t>
            </a:r>
            <a:endParaRPr lang="ru-RU" dirty="0"/>
          </a:p>
        </p:txBody>
      </p:sp>
    </p:spTree>
    <p:extLst>
      <p:ext uri="{BB962C8B-B14F-4D97-AF65-F5344CB8AC3E}">
        <p14:creationId xmlns:p14="http://schemas.microsoft.com/office/powerpoint/2010/main" val="20420638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vanya\Desktop\1249056678_ufo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 y="0"/>
            <a:ext cx="9141087" cy="68666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Схема 4"/>
          <p:cNvGraphicFramePr/>
          <p:nvPr>
            <p:extLst>
              <p:ext uri="{D42A27DB-BD31-4B8C-83A1-F6EECF244321}">
                <p14:modId xmlns:p14="http://schemas.microsoft.com/office/powerpoint/2010/main" val="2820776034"/>
              </p:ext>
            </p:extLst>
          </p:nvPr>
        </p:nvGraphicFramePr>
        <p:xfrm>
          <a:off x="0" y="0"/>
          <a:ext cx="925252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127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4393735"/>
            <a:ext cx="7920880" cy="1815882"/>
          </a:xfrm>
          <a:prstGeom prst="rect">
            <a:avLst/>
          </a:prstGeom>
        </p:spPr>
        <p:txBody>
          <a:bodyPr wrap="square">
            <a:spAutoFit/>
          </a:bodyPr>
          <a:lstStyle/>
          <a:p>
            <a:pPr fontAlgn="base"/>
            <a:r>
              <a:rPr lang="ru-RU" sz="2400" dirty="0" smtClean="0"/>
              <a:t>	</a:t>
            </a:r>
            <a:r>
              <a:rPr lang="ru-RU" sz="2800" dirty="0" err="1" smtClean="0"/>
              <a:t>Аналіз</a:t>
            </a:r>
            <a:r>
              <a:rPr lang="ru-RU" sz="2800" dirty="0" smtClean="0"/>
              <a:t> </a:t>
            </a:r>
            <a:r>
              <a:rPr lang="ru-RU" sz="2800" dirty="0" err="1"/>
              <a:t>сигналів</a:t>
            </a:r>
            <a:r>
              <a:rPr lang="ru-RU" sz="2800" dirty="0"/>
              <a:t> показав, </a:t>
            </a:r>
            <a:r>
              <a:rPr lang="ru-RU" sz="2800" dirty="0" err="1"/>
              <a:t>що</a:t>
            </a:r>
            <a:r>
              <a:rPr lang="ru-RU" sz="2800" dirty="0"/>
              <a:t> </a:t>
            </a:r>
            <a:r>
              <a:rPr lang="ru-RU" sz="2800" dirty="0" err="1"/>
              <a:t>пульсари</a:t>
            </a:r>
            <a:r>
              <a:rPr lang="ru-RU" sz="2800" dirty="0"/>
              <a:t> </a:t>
            </a:r>
            <a:r>
              <a:rPr lang="ru-RU" sz="2800" dirty="0" err="1"/>
              <a:t>ніякого</a:t>
            </a:r>
            <a:r>
              <a:rPr lang="ru-RU" sz="2800" dirty="0"/>
              <a:t> </a:t>
            </a:r>
            <a:r>
              <a:rPr lang="ru-RU" sz="2800" dirty="0" err="1"/>
              <a:t>відношення</a:t>
            </a:r>
            <a:r>
              <a:rPr lang="ru-RU" sz="2800" dirty="0"/>
              <a:t> до </a:t>
            </a:r>
            <a:r>
              <a:rPr lang="ru-RU" sz="2800" dirty="0" err="1"/>
              <a:t>інопланетних</a:t>
            </a:r>
            <a:r>
              <a:rPr lang="ru-RU" sz="2800" dirty="0"/>
              <a:t> </a:t>
            </a:r>
            <a:r>
              <a:rPr lang="ru-RU" sz="2800" dirty="0" err="1"/>
              <a:t>цивілізацій</a:t>
            </a:r>
            <a:r>
              <a:rPr lang="ru-RU" sz="2800" dirty="0"/>
              <a:t> не </a:t>
            </a:r>
            <a:r>
              <a:rPr lang="ru-RU" sz="2800" dirty="0" err="1"/>
              <a:t>мають</a:t>
            </a:r>
            <a:r>
              <a:rPr lang="ru-RU" sz="2800" dirty="0"/>
              <a:t>, </a:t>
            </a:r>
            <a:r>
              <a:rPr lang="ru-RU" sz="2800" dirty="0" err="1"/>
              <a:t>бо</a:t>
            </a:r>
            <a:r>
              <a:rPr lang="ru-RU" sz="2800" dirty="0"/>
              <a:t> </a:t>
            </a:r>
            <a:r>
              <a:rPr lang="ru-RU" sz="2800" dirty="0" err="1"/>
              <a:t>періодичні</a:t>
            </a:r>
            <a:r>
              <a:rPr lang="ru-RU" sz="2800" dirty="0"/>
              <a:t> </a:t>
            </a:r>
            <a:r>
              <a:rPr lang="ru-RU" sz="2800" dirty="0" err="1"/>
              <a:t>сигнали</a:t>
            </a:r>
            <a:r>
              <a:rPr lang="ru-RU" sz="2800" dirty="0"/>
              <a:t> </a:t>
            </a:r>
            <a:r>
              <a:rPr lang="ru-RU" sz="2800" dirty="0" err="1"/>
              <a:t>випромінюють</a:t>
            </a:r>
            <a:r>
              <a:rPr lang="ru-RU" sz="2800" dirty="0"/>
              <a:t> </a:t>
            </a:r>
            <a:r>
              <a:rPr lang="ru-RU" sz="2800" dirty="0" err="1"/>
              <a:t>нейтронні</a:t>
            </a:r>
            <a:r>
              <a:rPr lang="ru-RU" sz="2800" dirty="0"/>
              <a:t> </a:t>
            </a:r>
            <a:r>
              <a:rPr lang="ru-RU" sz="2800" dirty="0" err="1"/>
              <a:t>зорі</a:t>
            </a:r>
            <a:r>
              <a:rPr lang="ru-RU" sz="2800" dirty="0"/>
              <a:t>.</a:t>
            </a:r>
          </a:p>
        </p:txBody>
      </p:sp>
      <p:pic>
        <p:nvPicPr>
          <p:cNvPr id="8195" name="Picture 3" descr="C:\Users\vanya\Desktop\1_html_m2042947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5231" y="0"/>
            <a:ext cx="3708769" cy="414908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80372" y="548680"/>
            <a:ext cx="4572000" cy="2246769"/>
          </a:xfrm>
          <a:prstGeom prst="rect">
            <a:avLst/>
          </a:prstGeom>
        </p:spPr>
        <p:txBody>
          <a:bodyPr>
            <a:spAutoFit/>
          </a:bodyPr>
          <a:lstStyle/>
          <a:p>
            <a:r>
              <a:rPr lang="ru-RU" sz="2800" dirty="0" smtClean="0"/>
              <a:t>	У </a:t>
            </a:r>
            <a:r>
              <a:rPr lang="ru-RU" sz="2800" dirty="0"/>
              <a:t>1967 р. </a:t>
            </a:r>
            <a:r>
              <a:rPr lang="ru-RU" sz="2800" dirty="0" err="1"/>
              <a:t>вперше</a:t>
            </a:r>
            <a:r>
              <a:rPr lang="ru-RU" sz="2800" dirty="0"/>
              <a:t> </a:t>
            </a:r>
            <a:r>
              <a:rPr lang="ru-RU" sz="2800" dirty="0" err="1"/>
              <a:t>зареєстрували</a:t>
            </a:r>
            <a:r>
              <a:rPr lang="ru-RU" sz="2800" dirty="0"/>
              <a:t> </a:t>
            </a:r>
            <a:r>
              <a:rPr lang="ru-RU" sz="2800" dirty="0" err="1"/>
              <a:t>періодичні</a:t>
            </a:r>
            <a:r>
              <a:rPr lang="ru-RU" sz="2800" dirty="0"/>
              <a:t> </a:t>
            </a:r>
            <a:r>
              <a:rPr lang="ru-RU" sz="2800" dirty="0" err="1"/>
              <a:t>сигнали</a:t>
            </a:r>
            <a:r>
              <a:rPr lang="ru-RU" sz="2800" dirty="0"/>
              <a:t>, </a:t>
            </a:r>
            <a:r>
              <a:rPr lang="ru-RU" sz="2800" dirty="0" err="1"/>
              <a:t>які</a:t>
            </a:r>
            <a:r>
              <a:rPr lang="ru-RU" sz="2800" dirty="0"/>
              <a:t> </a:t>
            </a:r>
            <a:r>
              <a:rPr lang="ru-RU" sz="2800" dirty="0" err="1"/>
              <a:t>надходили</a:t>
            </a:r>
            <a:r>
              <a:rPr lang="ru-RU" sz="2800" dirty="0"/>
              <a:t> з </a:t>
            </a:r>
            <a:r>
              <a:rPr lang="ru-RU" sz="2800" dirty="0" err="1"/>
              <a:t>міжзоряного</a:t>
            </a:r>
            <a:r>
              <a:rPr lang="ru-RU" sz="2800" dirty="0"/>
              <a:t> простору, і </a:t>
            </a:r>
            <a:r>
              <a:rPr lang="ru-RU" sz="2800" dirty="0" err="1"/>
              <a:t>їх</a:t>
            </a:r>
            <a:r>
              <a:rPr lang="ru-RU" sz="2800" dirty="0"/>
              <a:t> на­ звали </a:t>
            </a:r>
            <a:r>
              <a:rPr lang="ru-RU" sz="2800" b="1" i="1" u="sng" dirty="0">
                <a:solidFill>
                  <a:srgbClr val="006820"/>
                </a:solidFill>
              </a:rPr>
              <a:t>пульсарами</a:t>
            </a:r>
            <a:r>
              <a:rPr lang="ru-RU" sz="2800" dirty="0"/>
              <a:t>. </a:t>
            </a:r>
          </a:p>
        </p:txBody>
      </p:sp>
    </p:spTree>
    <p:extLst>
      <p:ext uri="{BB962C8B-B14F-4D97-AF65-F5344CB8AC3E}">
        <p14:creationId xmlns:p14="http://schemas.microsoft.com/office/powerpoint/2010/main" val="244482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vanya\Desktop\1365566060_2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68848" cy="623731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259632" y="2204864"/>
            <a:ext cx="6408712" cy="2123658"/>
          </a:xfrm>
          <a:prstGeom prst="rect">
            <a:avLst/>
          </a:prstGeom>
        </p:spPr>
        <p:txBody>
          <a:bodyPr wrap="square">
            <a:spAutoFit/>
          </a:bodyPr>
          <a:lstStyle/>
          <a:p>
            <a:pPr lvl="0" algn="ctr" fontAlgn="base"/>
            <a:r>
              <a:rPr lang="ru-RU" sz="4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Можливі</a:t>
            </a:r>
            <a:r>
              <a:rPr lang="ru-RU"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наслідки</a:t>
            </a:r>
            <a:r>
              <a:rPr lang="ru-RU"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контактів</a:t>
            </a:r>
            <a:r>
              <a:rPr lang="ru-RU"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 чужими </a:t>
            </a:r>
            <a:r>
              <a:rPr lang="ru-RU" sz="4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цивілізаціями</a:t>
            </a:r>
            <a:r>
              <a:rPr lang="ru-RU" sz="4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4634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vanya\Desktop\071012_telescope_hmed_3p_Allen_SETI-720x4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64088" cy="356115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vanya\Desktop\viata_extraterestra_453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5" y="2064838"/>
            <a:ext cx="4809193" cy="4793162"/>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vanya\Desktop\arecibo-pedro_tor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
            <a:ext cx="6012161" cy="476039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vanya\Desktop\fermip.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6992"/>
            <a:ext cx="5302561" cy="35209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vanya\Desktop\3ant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863442"/>
            <a:ext cx="6840760" cy="513057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07008" y="1133814"/>
            <a:ext cx="2746008" cy="186204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115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SЕТІ</a:t>
            </a:r>
          </a:p>
        </p:txBody>
      </p:sp>
      <p:sp>
        <p:nvSpPr>
          <p:cNvPr id="5" name="Прямоугольник 4"/>
          <p:cNvSpPr/>
          <p:nvPr/>
        </p:nvSpPr>
        <p:spPr>
          <a:xfrm>
            <a:off x="839401" y="4239686"/>
            <a:ext cx="7519559" cy="1754326"/>
          </a:xfrm>
          <a:prstGeom prst="rect">
            <a:avLst/>
          </a:prstGeom>
          <a:noFill/>
        </p:spPr>
        <p:txBody>
          <a:bodyPr wrap="none" lIns="91440" tIns="45720" rIns="91440" bIns="45720">
            <a:spAutoFit/>
          </a:bodyPr>
          <a:lstStyle/>
          <a:p>
            <a:pPr algn="ctr"/>
            <a:r>
              <a:rPr lang="ru-RU"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Програма</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пошуку</a:t>
            </a: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життя</a:t>
            </a:r>
            <a:endPar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uk-U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 Всесвіті</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2739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fade">
                                      <p:cBhvr>
                                        <p:cTn id="12" dur="500"/>
                                        <p:tgtEl>
                                          <p:spTgt spid="102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5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6"/>
                                        </p:tgtEl>
                                        <p:attrNameLst>
                                          <p:attrName>style.visibility</p:attrName>
                                        </p:attrNameLst>
                                      </p:cBhvr>
                                      <p:to>
                                        <p:strVal val="visible"/>
                                      </p:to>
                                    </p:set>
                                    <p:animEffect transition="in" filter="fade">
                                      <p:cBhvr>
                                        <p:cTn id="22" dur="500"/>
                                        <p:tgtEl>
                                          <p:spTgt spid="102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1270" y="1052736"/>
            <a:ext cx="6748963" cy="2585323"/>
          </a:xfrm>
          <a:prstGeom prst="rect">
            <a:avLst/>
          </a:prstGeom>
          <a:noFill/>
        </p:spPr>
        <p:txBody>
          <a:bodyPr wrap="none" lIns="91440" tIns="45720" rIns="91440" bIns="45720">
            <a:spAutoFit/>
          </a:bodyPr>
          <a:lstStyle/>
          <a:p>
            <a:pPr algn="ctr"/>
            <a:r>
              <a:rPr lang="ru-RU" sz="5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Міжзоряній</a:t>
            </a:r>
            <a:r>
              <a:rPr lang="ru-RU"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ru-RU" sz="5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конфлікт</a:t>
            </a:r>
            <a:endParaRPr lang="ru-RU"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algn="ctr"/>
            <a:r>
              <a:rPr lang="uk-UA"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я</a:t>
            </a:r>
            <a:r>
              <a:rPr lang="uk-UA"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к варіант розвитку</a:t>
            </a:r>
          </a:p>
          <a:p>
            <a:pPr algn="ctr"/>
            <a:r>
              <a:rPr lang="uk-UA"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подій</a:t>
            </a:r>
            <a:endParaRPr lang="ru-RU"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Прямоугольник 4"/>
          <p:cNvSpPr/>
          <p:nvPr/>
        </p:nvSpPr>
        <p:spPr>
          <a:xfrm>
            <a:off x="1125947" y="4522282"/>
            <a:ext cx="6999609" cy="923330"/>
          </a:xfrm>
          <a:prstGeom prst="rect">
            <a:avLst/>
          </a:prstGeom>
          <a:noFill/>
        </p:spPr>
        <p:txBody>
          <a:bodyPr wrap="none" lIns="91440" tIns="45720" rIns="91440" bIns="45720">
            <a:spAutoFit/>
          </a:bodyPr>
          <a:lstStyle/>
          <a:p>
            <a:pPr algn="ct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(контакт </a:t>
            </a:r>
            <a:r>
              <a:rPr lang="ru-RU" sz="5400"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третього</a:t>
            </a: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типу)</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266" name="Picture 2" descr="C:\Users\vanya\Desktop\Battleofbozpi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586"/>
            <a:ext cx="8604448" cy="689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16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vanya\Desktop\1332494792_b1d1e5a393d91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754"/>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18745" y="2564904"/>
            <a:ext cx="8678465" cy="1323439"/>
          </a:xfrm>
          <a:prstGeom prst="rect">
            <a:avLst/>
          </a:prstGeom>
          <a:noFill/>
        </p:spPr>
        <p:txBody>
          <a:bodyPr wrap="none" lIns="91440" tIns="45720" rIns="91440" bIns="45720">
            <a:spAutoFit/>
          </a:bodyPr>
          <a:lstStyle/>
          <a:p>
            <a:pPr algn="ctr" fontAlgn="base"/>
            <a:r>
              <a:rPr lang="ru-RU"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Основні</a:t>
            </a:r>
            <a:r>
              <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причини, </a:t>
            </a:r>
            <a:r>
              <a:rPr lang="ru-RU"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які</a:t>
            </a:r>
            <a:r>
              <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можуть</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fontAlgn="base"/>
            <a:r>
              <a:rPr lang="ru-RU"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викликати</a:t>
            </a:r>
            <a: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загибель</a:t>
            </a:r>
            <a:r>
              <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нашої</a:t>
            </a:r>
            <a:r>
              <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цивілізації</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9139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1885" y="764704"/>
            <a:ext cx="8263780" cy="1200329"/>
          </a:xfrm>
          <a:prstGeom prst="rect">
            <a:avLst/>
          </a:prstGeom>
        </p:spPr>
        <p:txBody>
          <a:bodyPr wrap="square">
            <a:spAutoFit/>
          </a:bodyPr>
          <a:lstStyle/>
          <a:p>
            <a:pPr marL="88900" lvl="1" indent="633413" fontAlgn="base">
              <a:buFont typeface="Wingdings" pitchFamily="2" charset="2"/>
              <a:buChar char="v"/>
            </a:pPr>
            <a:r>
              <a:rPr lang="ru-RU" sz="2400" dirty="0" err="1"/>
              <a:t>Екологічна</a:t>
            </a:r>
            <a:r>
              <a:rPr lang="ru-RU" sz="2400" dirty="0"/>
              <a:t> катастрофа, яка </a:t>
            </a:r>
            <a:r>
              <a:rPr lang="ru-RU" sz="2400" dirty="0" err="1"/>
              <a:t>може</a:t>
            </a:r>
            <a:r>
              <a:rPr lang="ru-RU" sz="2400" dirty="0"/>
              <a:t> </a:t>
            </a:r>
            <a:r>
              <a:rPr lang="ru-RU" sz="2400" dirty="0" err="1"/>
              <a:t>виникнути</a:t>
            </a:r>
            <a:r>
              <a:rPr lang="ru-RU" sz="2400" dirty="0"/>
              <a:t> </a:t>
            </a:r>
            <a:r>
              <a:rPr lang="ru-RU" sz="2400" dirty="0" err="1"/>
              <a:t>внаслідок</a:t>
            </a:r>
            <a:r>
              <a:rPr lang="ru-RU" sz="2400" dirty="0"/>
              <a:t> </a:t>
            </a:r>
            <a:r>
              <a:rPr lang="ru-RU" sz="2400" dirty="0" err="1"/>
              <a:t>забруднення</a:t>
            </a:r>
            <a:r>
              <a:rPr lang="ru-RU" sz="2400" dirty="0"/>
              <a:t> </a:t>
            </a:r>
            <a:r>
              <a:rPr lang="ru-RU" sz="2400" dirty="0" err="1"/>
              <a:t>навколиш­нього</a:t>
            </a:r>
            <a:r>
              <a:rPr lang="ru-RU" sz="2400" dirty="0"/>
              <a:t> </a:t>
            </a:r>
            <a:r>
              <a:rPr lang="ru-RU" sz="2400" dirty="0" err="1"/>
              <a:t>середовища</a:t>
            </a:r>
            <a:r>
              <a:rPr lang="ru-RU" sz="2400" dirty="0"/>
              <a:t> </a:t>
            </a:r>
            <a:r>
              <a:rPr lang="ru-RU" sz="2400" dirty="0" err="1"/>
              <a:t>промисловими</a:t>
            </a:r>
            <a:r>
              <a:rPr lang="ru-RU" sz="2400" dirty="0"/>
              <a:t> </a:t>
            </a:r>
            <a:r>
              <a:rPr lang="ru-RU" sz="2400" dirty="0" err="1"/>
              <a:t>відходами</a:t>
            </a:r>
            <a:r>
              <a:rPr lang="ru-RU" sz="2400" dirty="0"/>
              <a:t> наших </a:t>
            </a:r>
            <a:r>
              <a:rPr lang="ru-RU" sz="2400" dirty="0" err="1"/>
              <a:t>підприємств</a:t>
            </a:r>
            <a:r>
              <a:rPr lang="ru-RU" sz="2400" dirty="0" smtClean="0"/>
              <a:t>.</a:t>
            </a:r>
            <a:endParaRPr lang="ru-RU" sz="2400" dirty="0"/>
          </a:p>
        </p:txBody>
      </p:sp>
      <p:sp>
        <p:nvSpPr>
          <p:cNvPr id="5" name="Прямоугольник 4"/>
          <p:cNvSpPr/>
          <p:nvPr/>
        </p:nvSpPr>
        <p:spPr>
          <a:xfrm>
            <a:off x="181885" y="2420888"/>
            <a:ext cx="8263780" cy="1200329"/>
          </a:xfrm>
          <a:prstGeom prst="rect">
            <a:avLst/>
          </a:prstGeom>
        </p:spPr>
        <p:txBody>
          <a:bodyPr wrap="square">
            <a:spAutoFit/>
          </a:bodyPr>
          <a:lstStyle/>
          <a:p>
            <a:pPr marL="88900" lvl="1" indent="633413" fontAlgn="base">
              <a:buFont typeface="Wingdings" pitchFamily="2" charset="2"/>
              <a:buChar char="v"/>
            </a:pPr>
            <a:r>
              <a:rPr lang="ru-RU" sz="2400" dirty="0" err="1"/>
              <a:t>Зміна</a:t>
            </a:r>
            <a:r>
              <a:rPr lang="ru-RU" sz="2400" dirty="0"/>
              <a:t> </a:t>
            </a:r>
            <a:r>
              <a:rPr lang="ru-RU" sz="2400" dirty="0" err="1"/>
              <a:t>клімату</a:t>
            </a:r>
            <a:r>
              <a:rPr lang="ru-RU" sz="2400" dirty="0"/>
              <a:t> на </a:t>
            </a:r>
            <a:r>
              <a:rPr lang="ru-RU" sz="2400" dirty="0" err="1"/>
              <a:t>Землі</a:t>
            </a:r>
            <a:r>
              <a:rPr lang="ru-RU" sz="2400" dirty="0"/>
              <a:t> через </a:t>
            </a:r>
            <a:r>
              <a:rPr lang="ru-RU" sz="2400" dirty="0" err="1"/>
              <a:t>збільшення</a:t>
            </a:r>
            <a:r>
              <a:rPr lang="ru-RU" sz="2400" dirty="0"/>
              <a:t> </a:t>
            </a:r>
            <a:r>
              <a:rPr lang="ru-RU" sz="2400" dirty="0" err="1"/>
              <a:t>кількості</a:t>
            </a:r>
            <a:r>
              <a:rPr lang="ru-RU" sz="2400" dirty="0"/>
              <a:t> </a:t>
            </a:r>
            <a:r>
              <a:rPr lang="ru-RU" sz="2400" dirty="0" err="1"/>
              <a:t>вуглекислого</a:t>
            </a:r>
            <a:r>
              <a:rPr lang="ru-RU" sz="2400" dirty="0"/>
              <a:t> газу в </a:t>
            </a:r>
            <a:r>
              <a:rPr lang="ru-RU" sz="2400" dirty="0" err="1"/>
              <a:t>атмосфері</a:t>
            </a:r>
            <a:r>
              <a:rPr lang="ru-RU" sz="2400" dirty="0"/>
              <a:t>, </a:t>
            </a:r>
            <a:r>
              <a:rPr lang="ru-RU" sz="2400" dirty="0" err="1"/>
              <a:t>збільшення</a:t>
            </a:r>
            <a:r>
              <a:rPr lang="ru-RU" sz="2400" dirty="0"/>
              <a:t> парникового </a:t>
            </a:r>
            <a:r>
              <a:rPr lang="ru-RU" sz="2400" dirty="0" err="1"/>
              <a:t>ефекту</a:t>
            </a:r>
            <a:r>
              <a:rPr lang="ru-RU" sz="2400" dirty="0"/>
              <a:t> та </a:t>
            </a:r>
            <a:r>
              <a:rPr lang="ru-RU" sz="2400" dirty="0" err="1"/>
              <a:t>підвищення</a:t>
            </a:r>
            <a:r>
              <a:rPr lang="ru-RU" sz="2400" dirty="0"/>
              <a:t> </a:t>
            </a:r>
            <a:r>
              <a:rPr lang="ru-RU" sz="2400" dirty="0" err="1"/>
              <a:t>температури</a:t>
            </a:r>
            <a:r>
              <a:rPr lang="ru-RU" sz="2400" dirty="0" smtClean="0"/>
              <a:t>.</a:t>
            </a:r>
            <a:endParaRPr lang="ru-RU" sz="2400" dirty="0"/>
          </a:p>
        </p:txBody>
      </p:sp>
      <p:sp>
        <p:nvSpPr>
          <p:cNvPr id="6" name="Прямоугольник 5"/>
          <p:cNvSpPr/>
          <p:nvPr/>
        </p:nvSpPr>
        <p:spPr>
          <a:xfrm>
            <a:off x="181885" y="4293096"/>
            <a:ext cx="8263780" cy="1569660"/>
          </a:xfrm>
          <a:prstGeom prst="rect">
            <a:avLst/>
          </a:prstGeom>
        </p:spPr>
        <p:txBody>
          <a:bodyPr wrap="square">
            <a:spAutoFit/>
          </a:bodyPr>
          <a:lstStyle/>
          <a:p>
            <a:pPr marL="88900" lvl="1" indent="633413" fontAlgn="base">
              <a:buFont typeface="Wingdings" pitchFamily="2" charset="2"/>
              <a:buChar char="v"/>
            </a:pPr>
            <a:r>
              <a:rPr lang="ru-RU" sz="2400" dirty="0" err="1" smtClean="0"/>
              <a:t>Збільшення</a:t>
            </a:r>
            <a:r>
              <a:rPr lang="ru-RU" sz="2400" dirty="0" smtClean="0"/>
              <a:t> </a:t>
            </a:r>
            <a:r>
              <a:rPr lang="ru-RU" sz="2400" dirty="0" err="1"/>
              <a:t>озонових</a:t>
            </a:r>
            <a:r>
              <a:rPr lang="ru-RU" sz="2400" dirty="0"/>
              <a:t> </a:t>
            </a:r>
            <a:r>
              <a:rPr lang="ru-RU" sz="2400" dirty="0" err="1"/>
              <a:t>дір</a:t>
            </a:r>
            <a:r>
              <a:rPr lang="ru-RU" sz="2400" dirty="0"/>
              <a:t> в </a:t>
            </a:r>
            <a:r>
              <a:rPr lang="ru-RU" sz="2400" dirty="0" err="1"/>
              <a:t>атмосфері</a:t>
            </a:r>
            <a:r>
              <a:rPr lang="ru-RU" sz="2400" dirty="0"/>
              <a:t> </a:t>
            </a:r>
            <a:r>
              <a:rPr lang="ru-RU" sz="2400" dirty="0" err="1"/>
              <a:t>може</a:t>
            </a:r>
            <a:r>
              <a:rPr lang="ru-RU" sz="2400" dirty="0"/>
              <a:t> </a:t>
            </a:r>
            <a:r>
              <a:rPr lang="ru-RU" sz="2400" dirty="0" err="1"/>
              <a:t>викликати</a:t>
            </a:r>
            <a:r>
              <a:rPr lang="ru-RU" sz="2400" dirty="0"/>
              <a:t> </a:t>
            </a:r>
            <a:r>
              <a:rPr lang="ru-RU" sz="2400" dirty="0" err="1"/>
              <a:t>підвищення</a:t>
            </a:r>
            <a:r>
              <a:rPr lang="ru-RU" sz="2400" dirty="0"/>
              <a:t> </a:t>
            </a:r>
            <a:r>
              <a:rPr lang="ru-RU" sz="2400" dirty="0" err="1"/>
              <a:t>частки</a:t>
            </a:r>
            <a:r>
              <a:rPr lang="ru-RU" sz="2400" dirty="0"/>
              <a:t> </a:t>
            </a:r>
            <a:r>
              <a:rPr lang="ru-RU" sz="2400" dirty="0" smtClean="0"/>
              <a:t>ультра­ </a:t>
            </a:r>
            <a:r>
              <a:rPr lang="ru-RU" sz="2400" dirty="0" err="1" smtClean="0"/>
              <a:t>фіолетового</a:t>
            </a:r>
            <a:r>
              <a:rPr lang="ru-RU" sz="2400" dirty="0" smtClean="0"/>
              <a:t> </a:t>
            </a:r>
            <a:r>
              <a:rPr lang="ru-RU" sz="2400" dirty="0" err="1"/>
              <a:t>випромінювання</a:t>
            </a:r>
            <a:r>
              <a:rPr lang="ru-RU" sz="2400" dirty="0"/>
              <a:t> </a:t>
            </a:r>
            <a:r>
              <a:rPr lang="ru-RU" sz="2400" dirty="0" err="1" smtClean="0"/>
              <a:t>Сонця</a:t>
            </a:r>
            <a:r>
              <a:rPr lang="ru-RU" sz="2400" dirty="0" smtClean="0"/>
              <a:t>, </a:t>
            </a:r>
            <a:r>
              <a:rPr lang="ru-RU" sz="2400" dirty="0" err="1"/>
              <a:t>внаслідок</a:t>
            </a:r>
            <a:r>
              <a:rPr lang="ru-RU" sz="2400" dirty="0"/>
              <a:t> </a:t>
            </a:r>
            <a:r>
              <a:rPr lang="ru-RU" sz="2400" dirty="0" err="1"/>
              <a:t>чого</a:t>
            </a:r>
            <a:r>
              <a:rPr lang="ru-RU" sz="2400" dirty="0"/>
              <a:t> </a:t>
            </a:r>
            <a:r>
              <a:rPr lang="ru-RU" sz="2400" dirty="0" err="1"/>
              <a:t>можуть</a:t>
            </a:r>
            <a:r>
              <a:rPr lang="ru-RU" sz="2400" dirty="0"/>
              <a:t> </a:t>
            </a:r>
            <a:r>
              <a:rPr lang="ru-RU" sz="2400" dirty="0" err="1"/>
              <a:t>загинути</a:t>
            </a:r>
            <a:r>
              <a:rPr lang="ru-RU" sz="2400" dirty="0"/>
              <a:t> флора і фауна </a:t>
            </a:r>
            <a:r>
              <a:rPr lang="ru-RU" sz="2400" dirty="0" err="1"/>
              <a:t>нашої</a:t>
            </a:r>
            <a:r>
              <a:rPr lang="ru-RU" sz="2400" dirty="0"/>
              <a:t> </a:t>
            </a:r>
            <a:r>
              <a:rPr lang="ru-RU" sz="2400" dirty="0" err="1" smtClean="0"/>
              <a:t>планети</a:t>
            </a:r>
            <a:r>
              <a:rPr lang="ru-RU" sz="2400" dirty="0" smtClean="0"/>
              <a:t>.</a:t>
            </a:r>
            <a:endParaRPr lang="ru-RU" sz="2400" dirty="0"/>
          </a:p>
        </p:txBody>
      </p:sp>
    </p:spTree>
    <p:extLst>
      <p:ext uri="{BB962C8B-B14F-4D97-AF65-F5344CB8AC3E}">
        <p14:creationId xmlns:p14="http://schemas.microsoft.com/office/powerpoint/2010/main" val="373855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5546" y="595915"/>
            <a:ext cx="8300910" cy="1200329"/>
          </a:xfrm>
          <a:prstGeom prst="rect">
            <a:avLst/>
          </a:prstGeom>
        </p:spPr>
        <p:txBody>
          <a:bodyPr wrap="square">
            <a:spAutoFit/>
          </a:bodyPr>
          <a:lstStyle/>
          <a:p>
            <a:pPr marL="88900" lvl="1" indent="633413" fontAlgn="base">
              <a:buFont typeface="Wingdings" pitchFamily="2" charset="2"/>
              <a:buChar char="v"/>
            </a:pPr>
            <a:r>
              <a:rPr lang="ru-RU" sz="2400" dirty="0" err="1"/>
              <a:t>Катастрофічне</a:t>
            </a:r>
            <a:r>
              <a:rPr lang="ru-RU" sz="2400" dirty="0"/>
              <a:t> </a:t>
            </a:r>
            <a:r>
              <a:rPr lang="ru-RU" sz="2400" dirty="0" err="1"/>
              <a:t>зіткнення</a:t>
            </a:r>
            <a:r>
              <a:rPr lang="ru-RU" sz="2400" dirty="0"/>
              <a:t> з </a:t>
            </a:r>
            <a:r>
              <a:rPr lang="ru-RU" sz="2400" dirty="0" err="1"/>
              <a:t>астероїдом</a:t>
            </a:r>
            <a:r>
              <a:rPr lang="ru-RU" sz="2400" dirty="0"/>
              <a:t> </a:t>
            </a:r>
            <a:r>
              <a:rPr lang="ru-RU" sz="2400" dirty="0" err="1"/>
              <a:t>або</a:t>
            </a:r>
            <a:r>
              <a:rPr lang="ru-RU" sz="2400" dirty="0"/>
              <a:t> кометою </a:t>
            </a:r>
            <a:r>
              <a:rPr lang="ru-RU" sz="2400" dirty="0" err="1"/>
              <a:t>може</a:t>
            </a:r>
            <a:r>
              <a:rPr lang="ru-RU" sz="2400" dirty="0"/>
              <a:t> </a:t>
            </a:r>
            <a:r>
              <a:rPr lang="ru-RU" sz="2400" dirty="0" err="1"/>
              <a:t>призвести</a:t>
            </a:r>
            <a:r>
              <a:rPr lang="ru-RU" sz="2400" dirty="0"/>
              <a:t> до </a:t>
            </a:r>
            <a:r>
              <a:rPr lang="ru-RU" sz="2400" dirty="0" err="1" smtClean="0"/>
              <a:t>різкого</a:t>
            </a:r>
            <a:r>
              <a:rPr lang="ru-RU" sz="2400" dirty="0" smtClean="0"/>
              <a:t> </a:t>
            </a:r>
            <a:r>
              <a:rPr lang="ru-RU" sz="2400" dirty="0" err="1" smtClean="0"/>
              <a:t>зниження</a:t>
            </a:r>
            <a:r>
              <a:rPr lang="ru-RU" sz="2400" dirty="0" smtClean="0"/>
              <a:t> </a:t>
            </a:r>
            <a:r>
              <a:rPr lang="ru-RU" sz="2400" dirty="0" err="1"/>
              <a:t>температури</a:t>
            </a:r>
            <a:r>
              <a:rPr lang="ru-RU" sz="2400" dirty="0"/>
              <a:t> та </a:t>
            </a:r>
            <a:r>
              <a:rPr lang="ru-RU" sz="2400" dirty="0" err="1"/>
              <a:t>виникнення</a:t>
            </a:r>
            <a:r>
              <a:rPr lang="ru-RU" sz="2400" dirty="0"/>
              <a:t> нового </a:t>
            </a:r>
            <a:r>
              <a:rPr lang="ru-RU" sz="2400" dirty="0" err="1"/>
              <a:t>льодовикового</a:t>
            </a:r>
            <a:r>
              <a:rPr lang="ru-RU" sz="2400" dirty="0"/>
              <a:t> </a:t>
            </a:r>
            <a:r>
              <a:rPr lang="ru-RU" sz="2400" dirty="0" err="1"/>
              <a:t>періоду</a:t>
            </a:r>
            <a:r>
              <a:rPr lang="ru-RU" sz="2400" dirty="0" smtClean="0"/>
              <a:t>.</a:t>
            </a:r>
            <a:endParaRPr lang="ru-RU" sz="2400" dirty="0"/>
          </a:p>
        </p:txBody>
      </p:sp>
      <p:sp>
        <p:nvSpPr>
          <p:cNvPr id="5" name="Прямоугольник 4"/>
          <p:cNvSpPr/>
          <p:nvPr/>
        </p:nvSpPr>
        <p:spPr>
          <a:xfrm>
            <a:off x="375546" y="2636912"/>
            <a:ext cx="8300910" cy="1569660"/>
          </a:xfrm>
          <a:prstGeom prst="rect">
            <a:avLst/>
          </a:prstGeom>
        </p:spPr>
        <p:txBody>
          <a:bodyPr wrap="square">
            <a:spAutoFit/>
          </a:bodyPr>
          <a:lstStyle/>
          <a:p>
            <a:pPr marL="88900" lvl="1" indent="633413" fontAlgn="base">
              <a:buFont typeface="Wingdings" pitchFamily="2" charset="2"/>
              <a:buChar char="v"/>
            </a:pPr>
            <a:r>
              <a:rPr lang="ru-RU" sz="2400" dirty="0" err="1"/>
              <a:t>Цивілізація</a:t>
            </a:r>
            <a:r>
              <a:rPr lang="ru-RU" sz="2400" dirty="0"/>
              <a:t> </a:t>
            </a:r>
            <a:r>
              <a:rPr lang="ru-RU" sz="2400" dirty="0" err="1"/>
              <a:t>може</a:t>
            </a:r>
            <a:r>
              <a:rPr lang="ru-RU" sz="2400" dirty="0"/>
              <a:t> </a:t>
            </a:r>
            <a:r>
              <a:rPr lang="ru-RU" sz="2400" dirty="0" err="1"/>
              <a:t>закінчити</a:t>
            </a:r>
            <a:r>
              <a:rPr lang="ru-RU" sz="2400" dirty="0"/>
              <a:t> </a:t>
            </a:r>
            <a:r>
              <a:rPr lang="ru-RU" sz="2400" dirty="0" err="1"/>
              <a:t>життя</a:t>
            </a:r>
            <a:r>
              <a:rPr lang="ru-RU" sz="2400" dirty="0"/>
              <a:t> </a:t>
            </a:r>
            <a:r>
              <a:rPr lang="ru-RU" sz="2400" dirty="0" err="1"/>
              <a:t>самогубством</a:t>
            </a:r>
            <a:r>
              <a:rPr lang="ru-RU" sz="2400" dirty="0"/>
              <a:t> через </a:t>
            </a:r>
            <a:r>
              <a:rPr lang="ru-RU" sz="2400" dirty="0" err="1"/>
              <a:t>атомну</a:t>
            </a:r>
            <a:r>
              <a:rPr lang="ru-RU" sz="2400" dirty="0"/>
              <a:t> </a:t>
            </a:r>
            <a:r>
              <a:rPr lang="ru-RU" sz="2400" dirty="0" err="1"/>
              <a:t>війну</a:t>
            </a:r>
            <a:r>
              <a:rPr lang="ru-RU" sz="2400" dirty="0"/>
              <a:t>. </a:t>
            </a:r>
            <a:r>
              <a:rPr lang="ru-RU" sz="2400" dirty="0" err="1" smtClean="0"/>
              <a:t>Події</a:t>
            </a:r>
            <a:r>
              <a:rPr lang="ru-RU" sz="2400" dirty="0" smtClean="0"/>
              <a:t> </a:t>
            </a:r>
            <a:r>
              <a:rPr lang="ru-RU" sz="2400" dirty="0" err="1" smtClean="0"/>
              <a:t>останніх</a:t>
            </a:r>
            <a:r>
              <a:rPr lang="ru-RU" sz="2400" dirty="0" smtClean="0"/>
              <a:t> </a:t>
            </a:r>
            <a:r>
              <a:rPr lang="ru-RU" sz="2400" dirty="0" err="1"/>
              <a:t>років</a:t>
            </a:r>
            <a:r>
              <a:rPr lang="ru-RU" sz="2400" dirty="0"/>
              <a:t> </a:t>
            </a:r>
            <a:r>
              <a:rPr lang="ru-RU" sz="2400" dirty="0" err="1"/>
              <a:t>показують</a:t>
            </a:r>
            <a:r>
              <a:rPr lang="ru-RU" sz="2400" dirty="0"/>
              <a:t>, </a:t>
            </a:r>
            <a:r>
              <a:rPr lang="ru-RU" sz="2400" dirty="0" err="1"/>
              <a:t>що</a:t>
            </a:r>
            <a:r>
              <a:rPr lang="ru-RU" sz="2400" dirty="0"/>
              <a:t> </a:t>
            </a:r>
            <a:r>
              <a:rPr lang="ru-RU" sz="2400" dirty="0" err="1"/>
              <a:t>така</a:t>
            </a:r>
            <a:r>
              <a:rPr lang="ru-RU" sz="2400" dirty="0"/>
              <a:t> </a:t>
            </a:r>
            <a:r>
              <a:rPr lang="ru-RU" sz="2400" dirty="0" err="1"/>
              <a:t>загроза</a:t>
            </a:r>
            <a:r>
              <a:rPr lang="ru-RU" sz="2400" dirty="0"/>
              <a:t> </a:t>
            </a:r>
            <a:r>
              <a:rPr lang="ru-RU" sz="2400" dirty="0" err="1"/>
              <a:t>існує</a:t>
            </a:r>
            <a:r>
              <a:rPr lang="ru-RU" sz="2400" dirty="0"/>
              <a:t>, </a:t>
            </a:r>
            <a:r>
              <a:rPr lang="ru-RU" sz="2400" dirty="0" err="1"/>
              <a:t>поки</a:t>
            </a:r>
            <a:r>
              <a:rPr lang="ru-RU" sz="2400" dirty="0"/>
              <a:t> </a:t>
            </a:r>
            <a:r>
              <a:rPr lang="ru-RU" sz="2400" dirty="0" err="1"/>
              <a:t>атомна</a:t>
            </a:r>
            <a:r>
              <a:rPr lang="ru-RU" sz="2400" dirty="0"/>
              <a:t> </a:t>
            </a:r>
            <a:r>
              <a:rPr lang="ru-RU" sz="2400" dirty="0" err="1"/>
              <a:t>зброя</a:t>
            </a:r>
            <a:r>
              <a:rPr lang="ru-RU" sz="2400" dirty="0"/>
              <a:t> </a:t>
            </a:r>
            <a:r>
              <a:rPr lang="ru-RU" sz="2400" dirty="0" err="1" smtClean="0"/>
              <a:t>поширюється</a:t>
            </a:r>
            <a:r>
              <a:rPr lang="ru-RU" sz="2400" dirty="0" smtClean="0"/>
              <a:t> </a:t>
            </a:r>
            <a:r>
              <a:rPr lang="ru-RU" sz="2400" dirty="0" err="1" smtClean="0"/>
              <a:t>серед</a:t>
            </a:r>
            <a:r>
              <a:rPr lang="ru-RU" sz="2400" dirty="0" smtClean="0"/>
              <a:t> </a:t>
            </a:r>
            <a:r>
              <a:rPr lang="ru-RU" sz="2400" dirty="0"/>
              <a:t>держав, </a:t>
            </a:r>
            <a:r>
              <a:rPr lang="ru-RU" sz="2400" dirty="0" err="1"/>
              <a:t>які</a:t>
            </a:r>
            <a:r>
              <a:rPr lang="ru-RU" sz="2400" dirty="0"/>
              <a:t> не в </a:t>
            </a:r>
            <a:r>
              <a:rPr lang="ru-RU" sz="2400" dirty="0" err="1"/>
              <a:t>змозі</a:t>
            </a:r>
            <a:r>
              <a:rPr lang="ru-RU" sz="2400" dirty="0"/>
              <a:t> ЇЇ </a:t>
            </a:r>
            <a:r>
              <a:rPr lang="ru-RU" sz="2400" dirty="0" err="1"/>
              <a:t>належним</a:t>
            </a:r>
            <a:r>
              <a:rPr lang="ru-RU" sz="2400" dirty="0"/>
              <a:t> чином </a:t>
            </a:r>
            <a:r>
              <a:rPr lang="ru-RU" sz="2400" dirty="0" err="1"/>
              <a:t>контролювати</a:t>
            </a:r>
            <a:r>
              <a:rPr lang="ru-RU" sz="2400" dirty="0" smtClean="0"/>
              <a:t>.</a:t>
            </a:r>
            <a:endParaRPr lang="ru-RU" sz="2400" dirty="0"/>
          </a:p>
        </p:txBody>
      </p:sp>
      <p:sp>
        <p:nvSpPr>
          <p:cNvPr id="6" name="Прямоугольник 5"/>
          <p:cNvSpPr/>
          <p:nvPr/>
        </p:nvSpPr>
        <p:spPr>
          <a:xfrm>
            <a:off x="385073" y="4961636"/>
            <a:ext cx="7796854" cy="461665"/>
          </a:xfrm>
          <a:prstGeom prst="rect">
            <a:avLst/>
          </a:prstGeom>
        </p:spPr>
        <p:txBody>
          <a:bodyPr wrap="square">
            <a:spAutoFit/>
          </a:bodyPr>
          <a:lstStyle/>
          <a:p>
            <a:pPr marL="88900" lvl="1" indent="633413" fontAlgn="base">
              <a:buFont typeface="Wingdings" pitchFamily="2" charset="2"/>
              <a:buChar char="v"/>
            </a:pPr>
            <a:r>
              <a:rPr lang="ru-RU" sz="2400" dirty="0" err="1"/>
              <a:t>Інтелектуальна</a:t>
            </a:r>
            <a:r>
              <a:rPr lang="ru-RU" sz="2400" dirty="0"/>
              <a:t> </a:t>
            </a:r>
            <a:r>
              <a:rPr lang="ru-RU" sz="2400" dirty="0" err="1"/>
              <a:t>деградація</a:t>
            </a:r>
            <a:r>
              <a:rPr lang="ru-RU" sz="2400" dirty="0"/>
              <a:t> </a:t>
            </a:r>
            <a:r>
              <a:rPr lang="ru-RU" sz="2400" dirty="0" err="1"/>
              <a:t>людства</a:t>
            </a:r>
            <a:r>
              <a:rPr lang="ru-RU" sz="2400" dirty="0"/>
              <a:t>.</a:t>
            </a:r>
          </a:p>
        </p:txBody>
      </p:sp>
    </p:spTree>
    <p:extLst>
      <p:ext uri="{BB962C8B-B14F-4D97-AF65-F5344CB8AC3E}">
        <p14:creationId xmlns:p14="http://schemas.microsoft.com/office/powerpoint/2010/main" val="27927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57822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ВИСНОВКИ</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рямоугольник 4"/>
          <p:cNvSpPr/>
          <p:nvPr/>
        </p:nvSpPr>
        <p:spPr>
          <a:xfrm>
            <a:off x="107504" y="1124744"/>
            <a:ext cx="8784976" cy="1569660"/>
          </a:xfrm>
          <a:prstGeom prst="rect">
            <a:avLst/>
          </a:prstGeom>
        </p:spPr>
        <p:txBody>
          <a:bodyPr wrap="square">
            <a:spAutoFit/>
          </a:bodyPr>
          <a:lstStyle/>
          <a:p>
            <a:pPr fontAlgn="base"/>
            <a:r>
              <a:rPr lang="ru-RU" sz="2000" dirty="0" smtClean="0"/>
              <a:t>	</a:t>
            </a:r>
            <a:r>
              <a:rPr lang="ru-RU" sz="2400" dirty="0" err="1" smtClean="0"/>
              <a:t>Життя</a:t>
            </a:r>
            <a:r>
              <a:rPr lang="ru-RU" sz="2400" dirty="0" smtClean="0"/>
              <a:t> </a:t>
            </a:r>
            <a:r>
              <a:rPr lang="ru-RU" sz="2400" dirty="0"/>
              <a:t>— </a:t>
            </a:r>
            <a:r>
              <a:rPr lang="ru-RU" sz="2400" dirty="0" err="1"/>
              <a:t>це</a:t>
            </a:r>
            <a:r>
              <a:rPr lang="ru-RU" sz="2400" dirty="0"/>
              <a:t> складна </a:t>
            </a:r>
            <a:r>
              <a:rPr lang="ru-RU" sz="2400" dirty="0" err="1"/>
              <a:t>відчинена</a:t>
            </a:r>
            <a:r>
              <a:rPr lang="ru-RU" sz="2400" dirty="0"/>
              <a:t> система </a:t>
            </a:r>
            <a:r>
              <a:rPr lang="ru-RU" sz="2400" dirty="0" err="1"/>
              <a:t>хімічних</a:t>
            </a:r>
            <a:r>
              <a:rPr lang="ru-RU" sz="2400" dirty="0"/>
              <a:t> та </a:t>
            </a:r>
            <a:r>
              <a:rPr lang="ru-RU" sz="2400" dirty="0" err="1"/>
              <a:t>біологічних</a:t>
            </a:r>
            <a:r>
              <a:rPr lang="ru-RU" sz="2400" dirty="0"/>
              <a:t> </a:t>
            </a:r>
            <a:r>
              <a:rPr lang="ru-RU" sz="2400" dirty="0" err="1"/>
              <a:t>сполук</a:t>
            </a:r>
            <a:r>
              <a:rPr lang="ru-RU" sz="2400" dirty="0"/>
              <a:t> з </a:t>
            </a:r>
            <a:r>
              <a:rPr lang="ru-RU" sz="2400" dirty="0" err="1"/>
              <a:t>ви­соким</a:t>
            </a:r>
            <a:r>
              <a:rPr lang="ru-RU" sz="2400" dirty="0"/>
              <a:t> </a:t>
            </a:r>
            <a:r>
              <a:rPr lang="ru-RU" sz="2400" dirty="0" err="1"/>
              <a:t>ступенем</a:t>
            </a:r>
            <a:r>
              <a:rPr lang="ru-RU" sz="2400" dirty="0"/>
              <a:t> </a:t>
            </a:r>
            <a:r>
              <a:rPr lang="ru-RU" sz="2400" dirty="0" err="1"/>
              <a:t>упорядкованості</a:t>
            </a:r>
            <a:r>
              <a:rPr lang="ru-RU" sz="2400" dirty="0"/>
              <a:t>, яка </a:t>
            </a:r>
            <a:r>
              <a:rPr lang="ru-RU" sz="2400" dirty="0" err="1"/>
              <a:t>зберігає</a:t>
            </a:r>
            <a:r>
              <a:rPr lang="ru-RU" sz="2400" dirty="0"/>
              <a:t> </a:t>
            </a:r>
            <a:r>
              <a:rPr lang="ru-RU" sz="2400" dirty="0" err="1"/>
              <a:t>величезний</a:t>
            </a:r>
            <a:r>
              <a:rPr lang="ru-RU" sz="2400" dirty="0"/>
              <a:t> </a:t>
            </a:r>
            <a:r>
              <a:rPr lang="ru-RU" sz="2400" dirty="0" err="1"/>
              <a:t>об’єм</a:t>
            </a:r>
            <a:r>
              <a:rPr lang="ru-RU" sz="2400" dirty="0"/>
              <a:t> </a:t>
            </a:r>
            <a:r>
              <a:rPr lang="ru-RU" sz="2400" dirty="0" err="1"/>
              <a:t>інформації</a:t>
            </a:r>
            <a:r>
              <a:rPr lang="ru-RU" sz="2400" dirty="0"/>
              <a:t> про себе і </a:t>
            </a:r>
            <a:r>
              <a:rPr lang="ru-RU" sz="2400" dirty="0" err="1"/>
              <a:t>навколишній</a:t>
            </a:r>
            <a:r>
              <a:rPr lang="ru-RU" sz="2400" dirty="0"/>
              <a:t> </a:t>
            </a:r>
            <a:r>
              <a:rPr lang="ru-RU" sz="2400" dirty="0" err="1" smtClean="0"/>
              <a:t>світ</a:t>
            </a:r>
            <a:r>
              <a:rPr lang="ru-RU" sz="2400" dirty="0" smtClean="0"/>
              <a:t>.</a:t>
            </a:r>
          </a:p>
        </p:txBody>
      </p:sp>
      <p:sp>
        <p:nvSpPr>
          <p:cNvPr id="6" name="Прямоугольник 5"/>
          <p:cNvSpPr/>
          <p:nvPr/>
        </p:nvSpPr>
        <p:spPr>
          <a:xfrm>
            <a:off x="107504" y="2852936"/>
            <a:ext cx="8784976" cy="1200329"/>
          </a:xfrm>
          <a:prstGeom prst="rect">
            <a:avLst/>
          </a:prstGeom>
        </p:spPr>
        <p:txBody>
          <a:bodyPr wrap="square">
            <a:spAutoFit/>
          </a:bodyPr>
          <a:lstStyle/>
          <a:p>
            <a:pPr fontAlgn="base"/>
            <a:r>
              <a:rPr lang="ru-RU" sz="2400" dirty="0" smtClean="0"/>
              <a:t>	За </a:t>
            </a:r>
            <a:r>
              <a:rPr lang="ru-RU" sz="2400" dirty="0" err="1"/>
              <a:t>рахунок</a:t>
            </a:r>
            <a:r>
              <a:rPr lang="ru-RU" sz="2400" dirty="0"/>
              <a:t> </a:t>
            </a:r>
            <a:r>
              <a:rPr lang="ru-RU" sz="2400" dirty="0" err="1"/>
              <a:t>збільшення</a:t>
            </a:r>
            <a:r>
              <a:rPr lang="ru-RU" sz="2400" dirty="0"/>
              <a:t> хаосу в </a:t>
            </a:r>
            <a:r>
              <a:rPr lang="ru-RU" sz="2400" dirty="0" err="1"/>
              <a:t>довкіллі</a:t>
            </a:r>
            <a:r>
              <a:rPr lang="ru-RU" sz="2400" dirty="0"/>
              <a:t> </a:t>
            </a:r>
            <a:r>
              <a:rPr lang="ru-RU" sz="2400" dirty="0" err="1"/>
              <a:t>зростає</a:t>
            </a:r>
            <a:r>
              <a:rPr lang="ru-RU" sz="2400" dirty="0"/>
              <a:t> </a:t>
            </a:r>
            <a:r>
              <a:rPr lang="ru-RU" sz="2400" dirty="0" err="1"/>
              <a:t>об’єм</a:t>
            </a:r>
            <a:r>
              <a:rPr lang="ru-RU" sz="2400" dirty="0"/>
              <a:t> </a:t>
            </a:r>
            <a:r>
              <a:rPr lang="ru-RU" sz="2400" dirty="0" err="1"/>
              <a:t>інформації</a:t>
            </a:r>
            <a:r>
              <a:rPr lang="ru-RU" sz="2400" dirty="0"/>
              <a:t> </a:t>
            </a:r>
            <a:r>
              <a:rPr lang="ru-RU" sz="2400" dirty="0" err="1"/>
              <a:t>всередині</a:t>
            </a:r>
            <a:r>
              <a:rPr lang="ru-RU" sz="2400" dirty="0"/>
              <a:t> живого </a:t>
            </a:r>
            <a:r>
              <a:rPr lang="ru-RU" sz="2400" dirty="0" err="1"/>
              <a:t>організму</a:t>
            </a:r>
            <a:r>
              <a:rPr lang="ru-RU" sz="2400" dirty="0"/>
              <a:t>, а </a:t>
            </a:r>
            <a:r>
              <a:rPr lang="ru-RU" sz="2400" dirty="0" err="1"/>
              <a:t>потім</a:t>
            </a:r>
            <a:r>
              <a:rPr lang="ru-RU" sz="2400" dirty="0"/>
              <a:t> </a:t>
            </a:r>
            <a:r>
              <a:rPr lang="ru-RU" sz="2400" dirty="0" err="1"/>
              <a:t>ця</a:t>
            </a:r>
            <a:r>
              <a:rPr lang="ru-RU" sz="2400" dirty="0"/>
              <a:t> </a:t>
            </a:r>
            <a:r>
              <a:rPr lang="ru-RU" sz="2400" dirty="0" err="1"/>
              <a:t>інформація</a:t>
            </a:r>
            <a:r>
              <a:rPr lang="ru-RU" sz="2400" dirty="0"/>
              <a:t> </a:t>
            </a:r>
            <a:r>
              <a:rPr lang="ru-RU" sz="2400" dirty="0" err="1"/>
              <a:t>передається</a:t>
            </a:r>
            <a:r>
              <a:rPr lang="ru-RU" sz="2400" dirty="0"/>
              <a:t> </a:t>
            </a:r>
            <a:r>
              <a:rPr lang="ru-RU" sz="2400" dirty="0" err="1"/>
              <a:t>нащадкам</a:t>
            </a:r>
            <a:r>
              <a:rPr lang="ru-RU" sz="2400" dirty="0"/>
              <a:t> у </a:t>
            </a:r>
            <a:r>
              <a:rPr lang="ru-RU" sz="2400" dirty="0" err="1"/>
              <a:t>майбутнє</a:t>
            </a:r>
            <a:r>
              <a:rPr lang="ru-RU" sz="2400" dirty="0"/>
              <a:t>. </a:t>
            </a:r>
          </a:p>
        </p:txBody>
      </p:sp>
      <p:sp>
        <p:nvSpPr>
          <p:cNvPr id="7" name="Прямоугольник 6"/>
          <p:cNvSpPr/>
          <p:nvPr/>
        </p:nvSpPr>
        <p:spPr>
          <a:xfrm>
            <a:off x="107504" y="4221088"/>
            <a:ext cx="8784976" cy="2308324"/>
          </a:xfrm>
          <a:prstGeom prst="rect">
            <a:avLst/>
          </a:prstGeom>
        </p:spPr>
        <p:txBody>
          <a:bodyPr wrap="square">
            <a:spAutoFit/>
          </a:bodyPr>
          <a:lstStyle/>
          <a:p>
            <a:pPr fontAlgn="base"/>
            <a:r>
              <a:rPr lang="ru-RU" sz="2400" dirty="0" smtClean="0"/>
              <a:t>	Земля </a:t>
            </a:r>
            <a:r>
              <a:rPr lang="ru-RU" sz="2400" dirty="0"/>
              <a:t>за </a:t>
            </a:r>
            <a:r>
              <a:rPr lang="ru-RU" sz="2400" dirty="0" err="1"/>
              <a:t>багатьма</a:t>
            </a:r>
            <a:r>
              <a:rPr lang="ru-RU" sz="2400" dirty="0"/>
              <a:t> параметрами є </a:t>
            </a:r>
            <a:r>
              <a:rPr lang="ru-RU" sz="2400" dirty="0" err="1"/>
              <a:t>зачиненою</a:t>
            </a:r>
            <a:r>
              <a:rPr lang="ru-RU" sz="2400" dirty="0"/>
              <a:t> системою, тому проблема </a:t>
            </a:r>
            <a:r>
              <a:rPr lang="ru-RU" sz="2400" dirty="0" err="1"/>
              <a:t>виживання</a:t>
            </a:r>
            <a:r>
              <a:rPr lang="ru-RU" sz="2400" dirty="0"/>
              <a:t> </a:t>
            </a:r>
            <a:r>
              <a:rPr lang="ru-RU" sz="2400" dirty="0" err="1"/>
              <a:t>людства</a:t>
            </a:r>
            <a:r>
              <a:rPr lang="ru-RU" sz="2400" dirty="0"/>
              <a:t> </a:t>
            </a:r>
            <a:r>
              <a:rPr lang="ru-RU" sz="2400" dirty="0" err="1"/>
              <a:t>пов’язана</a:t>
            </a:r>
            <a:r>
              <a:rPr lang="ru-RU" sz="2400" dirty="0"/>
              <a:t> з </a:t>
            </a:r>
            <a:r>
              <a:rPr lang="ru-RU" sz="2400" dirty="0" err="1"/>
              <a:t>освоєнням</a:t>
            </a:r>
            <a:r>
              <a:rPr lang="ru-RU" sz="2400" dirty="0"/>
              <a:t> космосу. Наша </a:t>
            </a:r>
            <a:r>
              <a:rPr lang="ru-RU" sz="2400" dirty="0" err="1"/>
              <a:t>цивілізація</a:t>
            </a:r>
            <a:r>
              <a:rPr lang="ru-RU" sz="2400" dirty="0"/>
              <a:t> </a:t>
            </a:r>
            <a:r>
              <a:rPr lang="ru-RU" sz="2400" dirty="0" err="1"/>
              <a:t>зробила</a:t>
            </a:r>
            <a:r>
              <a:rPr lang="ru-RU" sz="2400" dirty="0"/>
              <a:t> </a:t>
            </a:r>
            <a:r>
              <a:rPr lang="ru-RU" sz="2400" dirty="0" err="1"/>
              <a:t>перші</a:t>
            </a:r>
            <a:r>
              <a:rPr lang="ru-RU" sz="2400" dirty="0"/>
              <a:t> кроки в </a:t>
            </a:r>
            <a:r>
              <a:rPr lang="ru-RU" sz="2400" dirty="0" err="1"/>
              <a:t>цьому</a:t>
            </a:r>
            <a:r>
              <a:rPr lang="ru-RU" sz="2400" dirty="0"/>
              <a:t> </a:t>
            </a:r>
            <a:r>
              <a:rPr lang="ru-RU" sz="2400" dirty="0" err="1"/>
              <a:t>напрямку</a:t>
            </a:r>
            <a:r>
              <a:rPr lang="ru-RU" sz="2400" dirty="0"/>
              <a:t> — ми почали </a:t>
            </a:r>
            <a:r>
              <a:rPr lang="ru-RU" sz="2400" dirty="0" err="1"/>
              <a:t>дослідження</a:t>
            </a:r>
            <a:r>
              <a:rPr lang="ru-RU" sz="2400" dirty="0"/>
              <a:t> </a:t>
            </a:r>
            <a:r>
              <a:rPr lang="ru-RU" sz="2400" dirty="0" err="1"/>
              <a:t>Сонячної</a:t>
            </a:r>
            <a:r>
              <a:rPr lang="ru-RU" sz="2400" dirty="0"/>
              <a:t> </a:t>
            </a:r>
            <a:r>
              <a:rPr lang="ru-RU" sz="2400" dirty="0" err="1"/>
              <a:t>системи</a:t>
            </a:r>
            <a:r>
              <a:rPr lang="ru-RU" sz="2400" dirty="0"/>
              <a:t>. Але при </a:t>
            </a:r>
            <a:r>
              <a:rPr lang="ru-RU" sz="2400" dirty="0" err="1"/>
              <a:t>експансії</a:t>
            </a:r>
            <a:r>
              <a:rPr lang="ru-RU" sz="2400" dirty="0"/>
              <a:t> </a:t>
            </a:r>
            <a:r>
              <a:rPr lang="ru-RU" sz="2400" dirty="0" err="1"/>
              <a:t>людства</a:t>
            </a:r>
            <a:r>
              <a:rPr lang="ru-RU" sz="2400" dirty="0"/>
              <a:t> в космос </a:t>
            </a:r>
            <a:r>
              <a:rPr lang="ru-RU" sz="2400" dirty="0" err="1"/>
              <a:t>виникають</a:t>
            </a:r>
            <a:r>
              <a:rPr lang="ru-RU" sz="2400" dirty="0"/>
              <a:t> </a:t>
            </a:r>
            <a:r>
              <a:rPr lang="ru-RU" sz="2400" dirty="0" err="1"/>
              <a:t>проблеми</a:t>
            </a:r>
            <a:r>
              <a:rPr lang="ru-RU" sz="2400" dirty="0"/>
              <a:t> </a:t>
            </a:r>
            <a:r>
              <a:rPr lang="ru-RU" sz="2400" dirty="0" err="1"/>
              <a:t>контактів</a:t>
            </a:r>
            <a:r>
              <a:rPr lang="ru-RU" sz="2400" dirty="0"/>
              <a:t> з чужими </a:t>
            </a:r>
            <a:r>
              <a:rPr lang="ru-RU" sz="2400" dirty="0" err="1"/>
              <a:t>цивілізаціями</a:t>
            </a:r>
            <a:r>
              <a:rPr lang="ru-RU" sz="2400" dirty="0"/>
              <a:t>.</a:t>
            </a:r>
          </a:p>
        </p:txBody>
      </p:sp>
    </p:spTree>
    <p:extLst>
      <p:ext uri="{BB962C8B-B14F-4D97-AF65-F5344CB8AC3E}">
        <p14:creationId xmlns:p14="http://schemas.microsoft.com/office/powerpoint/2010/main" val="183067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onlo.net/uploads/posts/1184871665_sol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877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5536" y="2996952"/>
            <a:ext cx="8229600" cy="1143000"/>
          </a:xfrm>
        </p:spPr>
        <p:txBody>
          <a:bodyPr>
            <a:normAutofit fontScale="90000"/>
          </a:bodyPr>
          <a:lstStyle/>
          <a:p>
            <a:r>
              <a:rPr lang="ru-RU" dirty="0" err="1"/>
              <a:t>Ймовірність</a:t>
            </a:r>
            <a:r>
              <a:rPr lang="ru-RU" dirty="0"/>
              <a:t> </a:t>
            </a:r>
            <a:r>
              <a:rPr lang="ru-RU" dirty="0" err="1"/>
              <a:t>існування</a:t>
            </a:r>
            <a:r>
              <a:rPr lang="ru-RU" dirty="0"/>
              <a:t> </a:t>
            </a:r>
            <a:r>
              <a:rPr lang="ru-RU" dirty="0" err="1"/>
              <a:t>життя</a:t>
            </a:r>
            <a:r>
              <a:rPr lang="ru-RU" dirty="0"/>
              <a:t> на </a:t>
            </a:r>
            <a:r>
              <a:rPr lang="ru-RU" dirty="0" err="1"/>
              <a:t>інших</a:t>
            </a:r>
            <a:r>
              <a:rPr lang="ru-RU" dirty="0"/>
              <a:t> планетах</a:t>
            </a:r>
          </a:p>
        </p:txBody>
      </p:sp>
      <p:sp>
        <p:nvSpPr>
          <p:cNvPr id="4" name="Прямоугольник 3"/>
          <p:cNvSpPr/>
          <p:nvPr/>
        </p:nvSpPr>
        <p:spPr>
          <a:xfrm>
            <a:off x="1363717" y="4241651"/>
            <a:ext cx="6416565" cy="707886"/>
          </a:xfrm>
          <a:prstGeom prst="rect">
            <a:avLst/>
          </a:prstGeom>
        </p:spPr>
        <p:txBody>
          <a:bodyPr wrap="none">
            <a:spAutoFit/>
          </a:bodyPr>
          <a:lstStyle/>
          <a:p>
            <a:pPr algn="ctr">
              <a:spcBef>
                <a:spcPct val="0"/>
              </a:spcBef>
            </a:pPr>
            <a:r>
              <a:rPr lang="uk-UA" sz="4000" dirty="0">
                <a:latin typeface="+mj-lt"/>
                <a:ea typeface="+mj-ea"/>
                <a:cs typeface="+mj-cs"/>
              </a:rPr>
              <a:t>Унікальність нашого всесвіту</a:t>
            </a:r>
          </a:p>
        </p:txBody>
      </p:sp>
    </p:spTree>
    <p:extLst>
      <p:ext uri="{BB962C8B-B14F-4D97-AF65-F5344CB8AC3E}">
        <p14:creationId xmlns:p14="http://schemas.microsoft.com/office/powerpoint/2010/main" val="132511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7200" dirty="0" smtClean="0">
                <a:solidFill>
                  <a:schemeClr val="tx2">
                    <a:lumMod val="50000"/>
                  </a:schemeClr>
                </a:solidFill>
              </a:rPr>
              <a:t>План</a:t>
            </a:r>
            <a:endParaRPr lang="ru-RU" sz="7200" dirty="0">
              <a:solidFill>
                <a:schemeClr val="tx2">
                  <a:lumMod val="50000"/>
                </a:schemeClr>
              </a:solidFill>
            </a:endParaRPr>
          </a:p>
        </p:txBody>
      </p:sp>
      <p:sp>
        <p:nvSpPr>
          <p:cNvPr id="3" name="Объект 2"/>
          <p:cNvSpPr>
            <a:spLocks noGrp="1"/>
          </p:cNvSpPr>
          <p:nvPr>
            <p:ph idx="1"/>
          </p:nvPr>
        </p:nvSpPr>
        <p:spPr/>
        <p:txBody>
          <a:bodyPr/>
          <a:lstStyle/>
          <a:p>
            <a:r>
              <a:rPr lang="uk-UA" b="1" dirty="0">
                <a:ln w="1905"/>
                <a:solidFill>
                  <a:schemeClr val="tx2"/>
                </a:solidFill>
                <a:effectLst>
                  <a:innerShdw blurRad="69850" dist="43180" dir="5400000">
                    <a:srgbClr val="000000">
                      <a:alpha val="65000"/>
                    </a:srgbClr>
                  </a:innerShdw>
                </a:effectLst>
              </a:rPr>
              <a:t>Людина у всесвіті</a:t>
            </a:r>
            <a:endParaRPr lang="ru-RU" b="1" dirty="0">
              <a:ln w="1905"/>
              <a:solidFill>
                <a:schemeClr val="tx2"/>
              </a:solidFill>
              <a:effectLst>
                <a:innerShdw blurRad="69850" dist="43180" dir="5400000">
                  <a:srgbClr val="000000">
                    <a:alpha val="65000"/>
                  </a:srgbClr>
                </a:innerShdw>
              </a:effectLst>
            </a:endParaRPr>
          </a:p>
          <a:p>
            <a:r>
              <a:rPr lang="uk-UA" b="1" dirty="0">
                <a:ln w="1905"/>
                <a:solidFill>
                  <a:schemeClr val="tx2"/>
                </a:solidFill>
                <a:effectLst>
                  <a:innerShdw blurRad="69850" dist="43180" dir="5400000">
                    <a:srgbClr val="000000">
                      <a:alpha val="65000"/>
                    </a:srgbClr>
                  </a:innerShdw>
                </a:effectLst>
              </a:rPr>
              <a:t>Антропний принцип</a:t>
            </a:r>
            <a:endParaRPr lang="ru-RU" b="1" dirty="0">
              <a:ln w="1905"/>
              <a:solidFill>
                <a:schemeClr val="tx2"/>
              </a:solidFill>
              <a:effectLst>
                <a:innerShdw blurRad="69850" dist="43180" dir="5400000">
                  <a:srgbClr val="000000">
                    <a:alpha val="65000"/>
                  </a:srgbClr>
                </a:innerShdw>
              </a:effectLst>
            </a:endParaRPr>
          </a:p>
          <a:p>
            <a:r>
              <a:rPr lang="ru-RU" b="1" dirty="0" err="1">
                <a:ln w="1905"/>
                <a:solidFill>
                  <a:schemeClr val="tx2"/>
                </a:solidFill>
                <a:effectLst>
                  <a:innerShdw blurRad="69850" dist="43180" dir="5400000">
                    <a:srgbClr val="000000">
                      <a:alpha val="65000"/>
                    </a:srgbClr>
                  </a:innerShdw>
                </a:effectLst>
              </a:rPr>
              <a:t>Ймовірність</a:t>
            </a:r>
            <a:r>
              <a:rPr lang="ru-RU" b="1" dirty="0">
                <a:ln w="1905"/>
                <a:solidFill>
                  <a:schemeClr val="tx2"/>
                </a:solidFill>
                <a:effectLst>
                  <a:innerShdw blurRad="69850" dist="43180" dir="5400000">
                    <a:srgbClr val="000000">
                      <a:alpha val="65000"/>
                    </a:srgbClr>
                  </a:innerShdw>
                </a:effectLst>
              </a:rPr>
              <a:t> </a:t>
            </a:r>
            <a:r>
              <a:rPr lang="ru-RU" b="1" dirty="0" err="1">
                <a:ln w="1905"/>
                <a:solidFill>
                  <a:schemeClr val="tx2"/>
                </a:solidFill>
                <a:effectLst>
                  <a:innerShdw blurRad="69850" dist="43180" dir="5400000">
                    <a:srgbClr val="000000">
                      <a:alpha val="65000"/>
                    </a:srgbClr>
                  </a:innerShdw>
                </a:effectLst>
              </a:rPr>
              <a:t>існування</a:t>
            </a:r>
            <a:r>
              <a:rPr lang="ru-RU" b="1" dirty="0">
                <a:ln w="1905"/>
                <a:solidFill>
                  <a:schemeClr val="tx2"/>
                </a:solidFill>
                <a:effectLst>
                  <a:innerShdw blurRad="69850" dist="43180" dir="5400000">
                    <a:srgbClr val="000000">
                      <a:alpha val="65000"/>
                    </a:srgbClr>
                  </a:innerShdw>
                </a:effectLst>
              </a:rPr>
              <a:t> </a:t>
            </a:r>
            <a:r>
              <a:rPr lang="ru-RU" b="1" dirty="0" err="1">
                <a:ln w="1905"/>
                <a:solidFill>
                  <a:schemeClr val="tx2"/>
                </a:solidFill>
                <a:effectLst>
                  <a:innerShdw blurRad="69850" dist="43180" dir="5400000">
                    <a:srgbClr val="000000">
                      <a:alpha val="65000"/>
                    </a:srgbClr>
                  </a:innerShdw>
                </a:effectLst>
              </a:rPr>
              <a:t>життя</a:t>
            </a:r>
            <a:r>
              <a:rPr lang="ru-RU" b="1" dirty="0">
                <a:ln w="1905"/>
                <a:solidFill>
                  <a:schemeClr val="tx2"/>
                </a:solidFill>
                <a:effectLst>
                  <a:innerShdw blurRad="69850" dist="43180" dir="5400000">
                    <a:srgbClr val="000000">
                      <a:alpha val="65000"/>
                    </a:srgbClr>
                  </a:innerShdw>
                </a:effectLst>
              </a:rPr>
              <a:t> на </a:t>
            </a:r>
            <a:r>
              <a:rPr lang="ru-RU" b="1" dirty="0" err="1">
                <a:ln w="1905"/>
                <a:solidFill>
                  <a:schemeClr val="tx2"/>
                </a:solidFill>
                <a:effectLst>
                  <a:innerShdw blurRad="69850" dist="43180" dir="5400000">
                    <a:srgbClr val="000000">
                      <a:alpha val="65000"/>
                    </a:srgbClr>
                  </a:innerShdw>
                </a:effectLst>
              </a:rPr>
              <a:t>інших</a:t>
            </a:r>
            <a:r>
              <a:rPr lang="ru-RU" b="1" dirty="0">
                <a:ln w="1905"/>
                <a:solidFill>
                  <a:schemeClr val="tx2"/>
                </a:solidFill>
                <a:effectLst>
                  <a:innerShdw blurRad="69850" dist="43180" dir="5400000">
                    <a:srgbClr val="000000">
                      <a:alpha val="65000"/>
                    </a:srgbClr>
                  </a:innerShdw>
                </a:effectLst>
              </a:rPr>
              <a:t> планетах</a:t>
            </a:r>
          </a:p>
          <a:p>
            <a:r>
              <a:rPr lang="uk-UA" b="1" dirty="0" smtClean="0">
                <a:ln w="1905"/>
                <a:solidFill>
                  <a:schemeClr val="tx2"/>
                </a:solidFill>
                <a:effectLst>
                  <a:innerShdw blurRad="69850" dist="43180" dir="5400000">
                    <a:srgbClr val="000000">
                      <a:alpha val="65000"/>
                    </a:srgbClr>
                  </a:innerShdw>
                </a:effectLst>
              </a:rPr>
              <a:t>Унікальність </a:t>
            </a:r>
            <a:r>
              <a:rPr lang="uk-UA" b="1" dirty="0">
                <a:ln w="1905"/>
                <a:solidFill>
                  <a:schemeClr val="tx2"/>
                </a:solidFill>
                <a:effectLst>
                  <a:innerShdw blurRad="69850" dist="43180" dir="5400000">
                    <a:srgbClr val="000000">
                      <a:alpha val="65000"/>
                    </a:srgbClr>
                  </a:innerShdw>
                </a:effectLst>
              </a:rPr>
              <a:t>нашого всесвіту</a:t>
            </a:r>
          </a:p>
          <a:p>
            <a:r>
              <a:rPr lang="uk-UA" b="1" dirty="0">
                <a:ln w="1905"/>
                <a:solidFill>
                  <a:schemeClr val="tx2"/>
                </a:solidFill>
                <a:effectLst>
                  <a:innerShdw blurRad="69850" dist="43180" dir="5400000">
                    <a:srgbClr val="000000">
                      <a:alpha val="65000"/>
                    </a:srgbClr>
                  </a:innerShdw>
                </a:effectLst>
              </a:rPr>
              <a:t>Питання існування інших всесвітів</a:t>
            </a:r>
            <a:endParaRPr lang="ru-RU" b="1" dirty="0">
              <a:ln w="1905"/>
              <a:solidFill>
                <a:schemeClr val="tx2"/>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9079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wallgrad.ru/_ph/4/4199175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080"/>
            <a:ext cx="6264696" cy="469943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Autofit/>
          </a:bodyPr>
          <a:lstStyle/>
          <a:p>
            <a:r>
              <a:rPr lang="uk-UA" sz="5400" dirty="0">
                <a:solidFill>
                  <a:schemeClr val="tx2">
                    <a:lumMod val="75000"/>
                  </a:schemeClr>
                </a:solidFill>
              </a:rPr>
              <a:t>Основні властивості живого</a:t>
            </a:r>
            <a:endParaRPr lang="ru-RU" sz="5400" dirty="0">
              <a:solidFill>
                <a:schemeClr val="tx2">
                  <a:lumMod val="75000"/>
                </a:schemeClr>
              </a:solidFill>
            </a:endParaRPr>
          </a:p>
        </p:txBody>
      </p:sp>
      <p:sp>
        <p:nvSpPr>
          <p:cNvPr id="4" name="Заголовок 1"/>
          <p:cNvSpPr>
            <a:spLocks noGrp="1"/>
          </p:cNvSpPr>
          <p:nvPr>
            <p:ph idx="1"/>
          </p:nvPr>
        </p:nvSpPr>
        <p:spPr>
          <a:xfrm>
            <a:off x="467544" y="4581128"/>
            <a:ext cx="8229600" cy="2852936"/>
          </a:xfrm>
        </p:spPr>
        <p:txBody>
          <a:bodyPr>
            <a:normAutofit/>
          </a:bodyPr>
          <a:lstStyle/>
          <a:p>
            <a:pPr marL="0" indent="0">
              <a:buNone/>
            </a:pPr>
            <a:r>
              <a:rPr lang="uk-UA" sz="2000" dirty="0" smtClean="0"/>
              <a:t>Все </a:t>
            </a:r>
            <a:r>
              <a:rPr lang="uk-UA" sz="2000" dirty="0"/>
              <a:t>живе здатне до </a:t>
            </a:r>
            <a:r>
              <a:rPr lang="uk-UA" sz="2000" dirty="0" smtClean="0"/>
              <a:t>розмноження</a:t>
            </a:r>
            <a:r>
              <a:rPr lang="uk-UA" sz="2000" dirty="0"/>
              <a:t>: клітини діляться, рослини дають насіння, тварини народжують дитинчат тощо; все живе підтримує своє існування за рахунок навколишнього середовища - поглинає енергію (чи то сонячну, чи з інших джерел), дихає, харчується; все живе збирає, зберігає і переробляє інформацію про зовнішнє та внутрішнє середовище з тим, щоб зберегти і підтримати свої власні характеристики; зібрана інформація кодується надзвичайно складними і великими молекулами. </a:t>
            </a:r>
          </a:p>
        </p:txBody>
      </p:sp>
    </p:spTree>
    <p:extLst>
      <p:ext uri="{BB962C8B-B14F-4D97-AF65-F5344CB8AC3E}">
        <p14:creationId xmlns:p14="http://schemas.microsoft.com/office/powerpoint/2010/main" val="342481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HOME\Desktop\fi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380634" cy="5519249"/>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95536" y="3896164"/>
            <a:ext cx="8352928" cy="2985195"/>
          </a:xfrm>
        </p:spPr>
        <p:txBody>
          <a:bodyPr>
            <a:normAutofit fontScale="92500" lnSpcReduction="10000"/>
          </a:bodyPr>
          <a:lstStyle/>
          <a:p>
            <a:pPr marL="0" indent="0">
              <a:buNone/>
            </a:pPr>
            <a:r>
              <a:rPr lang="ru-RU" dirty="0" err="1"/>
              <a:t>Життя</a:t>
            </a:r>
            <a:r>
              <a:rPr lang="ru-RU" dirty="0"/>
              <a:t> на </a:t>
            </a:r>
            <a:r>
              <a:rPr lang="ru-RU" dirty="0" err="1"/>
              <a:t>Землі</a:t>
            </a:r>
            <a:r>
              <a:rPr lang="ru-RU" dirty="0"/>
              <a:t> </a:t>
            </a:r>
            <a:r>
              <a:rPr lang="ru-RU" dirty="0" err="1"/>
              <a:t>грунтується</a:t>
            </a:r>
            <a:r>
              <a:rPr lang="ru-RU" dirty="0"/>
              <a:t> на </a:t>
            </a:r>
            <a:r>
              <a:rPr lang="ru-RU" dirty="0" err="1"/>
              <a:t>сполуках</a:t>
            </a:r>
            <a:r>
              <a:rPr lang="ru-RU" dirty="0"/>
              <a:t> </a:t>
            </a:r>
            <a:r>
              <a:rPr lang="ru-RU" dirty="0" err="1"/>
              <a:t>вуглецю</a:t>
            </a:r>
            <a:r>
              <a:rPr lang="ru-RU" dirty="0"/>
              <a:t>, </a:t>
            </a:r>
            <a:r>
              <a:rPr lang="ru-RU" dirty="0" err="1"/>
              <a:t>розчинником</a:t>
            </a:r>
            <a:r>
              <a:rPr lang="ru-RU" dirty="0"/>
              <a:t> для </a:t>
            </a:r>
            <a:r>
              <a:rPr lang="ru-RU" dirty="0" err="1"/>
              <a:t>яких</a:t>
            </a:r>
            <a:r>
              <a:rPr lang="ru-RU" dirty="0"/>
              <a:t> </a:t>
            </a:r>
            <a:r>
              <a:rPr lang="ru-RU" dirty="0" err="1"/>
              <a:t>слугує</a:t>
            </a:r>
            <a:r>
              <a:rPr lang="ru-RU" dirty="0"/>
              <a:t> вода. </a:t>
            </a:r>
            <a:r>
              <a:rPr lang="ru-RU" dirty="0" err="1"/>
              <a:t>Керуючись</a:t>
            </a:r>
            <a:r>
              <a:rPr lang="ru-RU" dirty="0"/>
              <a:t> </a:t>
            </a:r>
            <a:r>
              <a:rPr lang="ru-RU" dirty="0" err="1"/>
              <a:t>процесами</a:t>
            </a:r>
            <a:r>
              <a:rPr lang="ru-RU" dirty="0"/>
              <a:t> </a:t>
            </a:r>
            <a:r>
              <a:rPr lang="ru-RU" dirty="0" err="1"/>
              <a:t>самовідтворення</a:t>
            </a:r>
            <a:r>
              <a:rPr lang="ru-RU" dirty="0"/>
              <a:t> </a:t>
            </a:r>
            <a:r>
              <a:rPr lang="ru-RU" dirty="0" err="1"/>
              <a:t>нуклеїнової</a:t>
            </a:r>
            <a:r>
              <a:rPr lang="ru-RU" dirty="0"/>
              <a:t> </a:t>
            </a:r>
            <a:r>
              <a:rPr lang="ru-RU" dirty="0" err="1"/>
              <a:t>кислоти</a:t>
            </a:r>
            <a:r>
              <a:rPr lang="ru-RU" dirty="0"/>
              <a:t> - ДНК, </a:t>
            </a:r>
            <a:r>
              <a:rPr lang="ru-RU" dirty="0" err="1"/>
              <a:t>які</a:t>
            </a:r>
            <a:r>
              <a:rPr lang="ru-RU" dirty="0"/>
              <a:t> за </a:t>
            </a:r>
            <a:r>
              <a:rPr lang="ru-RU" dirty="0" err="1"/>
              <a:t>величезного</a:t>
            </a:r>
            <a:r>
              <a:rPr lang="ru-RU" dirty="0"/>
              <a:t> </a:t>
            </a:r>
            <a:r>
              <a:rPr lang="ru-RU" dirty="0" err="1"/>
              <a:t>розмаїття</a:t>
            </a:r>
            <a:r>
              <a:rPr lang="ru-RU" dirty="0"/>
              <a:t> </a:t>
            </a:r>
            <a:r>
              <a:rPr lang="ru-RU" dirty="0" err="1"/>
              <a:t>усього</a:t>
            </a:r>
            <a:r>
              <a:rPr lang="ru-RU" dirty="0"/>
              <a:t> живого </a:t>
            </a:r>
            <a:r>
              <a:rPr lang="ru-RU" dirty="0" err="1"/>
              <a:t>використовують</a:t>
            </a:r>
            <a:r>
              <a:rPr lang="ru-RU" dirty="0"/>
              <a:t> для </a:t>
            </a:r>
            <a:r>
              <a:rPr lang="ru-RU" dirty="0" err="1"/>
              <a:t>програмування</a:t>
            </a:r>
            <a:r>
              <a:rPr lang="ru-RU" dirty="0"/>
              <a:t> </a:t>
            </a:r>
            <a:r>
              <a:rPr lang="ru-RU" dirty="0" err="1"/>
              <a:t>індивідуального</a:t>
            </a:r>
            <a:r>
              <a:rPr lang="ru-RU" dirty="0"/>
              <a:t> </a:t>
            </a:r>
            <a:r>
              <a:rPr lang="ru-RU" dirty="0" err="1"/>
              <a:t>розвитку</a:t>
            </a:r>
            <a:r>
              <a:rPr lang="ru-RU" dirty="0"/>
              <a:t> </a:t>
            </a:r>
            <a:r>
              <a:rPr lang="ru-RU" dirty="0" err="1"/>
              <a:t>організмів</a:t>
            </a:r>
            <a:r>
              <a:rPr lang="ru-RU" dirty="0"/>
              <a:t> </a:t>
            </a:r>
            <a:r>
              <a:rPr lang="ru-RU" dirty="0" err="1"/>
              <a:t>однакову</a:t>
            </a:r>
            <a:r>
              <a:rPr lang="ru-RU" dirty="0"/>
              <a:t> "</a:t>
            </a:r>
            <a:r>
              <a:rPr lang="ru-RU" dirty="0" err="1"/>
              <a:t>мову</a:t>
            </a:r>
            <a:r>
              <a:rPr lang="ru-RU" dirty="0"/>
              <a:t>" - один і той же </a:t>
            </a:r>
            <a:r>
              <a:rPr lang="ru-RU" dirty="0" err="1"/>
              <a:t>генетичний</a:t>
            </a:r>
            <a:r>
              <a:rPr lang="ru-RU" dirty="0"/>
              <a:t> код. </a:t>
            </a:r>
          </a:p>
        </p:txBody>
      </p:sp>
    </p:spTree>
    <p:extLst>
      <p:ext uri="{BB962C8B-B14F-4D97-AF65-F5344CB8AC3E}">
        <p14:creationId xmlns:p14="http://schemas.microsoft.com/office/powerpoint/2010/main" val="353952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xn----8sbiecm6bhdx8i.xn--p1ai/sites/default/files/earth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3933056"/>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23528" y="4077072"/>
            <a:ext cx="8280920" cy="2920776"/>
          </a:xfrm>
        </p:spPr>
        <p:txBody>
          <a:bodyPr>
            <a:normAutofit fontScale="70000" lnSpcReduction="20000"/>
          </a:bodyPr>
          <a:lstStyle/>
          <a:p>
            <a:pPr marL="0" indent="0">
              <a:buNone/>
            </a:pPr>
            <a:r>
              <a:rPr lang="uk-UA" dirty="0"/>
              <a:t>Є три особливості, які роблять Землю унікальною серед інших планет: віддаль від Сонця, розміри і (що, можливо, менш істотно) відносно велика маса природного супутника Місяця. Всі три характеристики виявились важливими для існування і розвитку життя. </a:t>
            </a:r>
            <a:br>
              <a:rPr lang="uk-UA" dirty="0"/>
            </a:br>
            <a:r>
              <a:rPr lang="uk-UA" dirty="0"/>
              <a:t>Земля знаходиться від Сонця на дуже зручній віддалі -149 600 000 км. Саме на цій відстані середня температура на поверхні така, що дозволяє воді, яка входить до складу тіл живих істот, знаходитись у рідкому стані, а не у вигляді льоду чи водяної пари. </a:t>
            </a:r>
            <a:br>
              <a:rPr lang="uk-UA" dirty="0"/>
            </a:br>
            <a:endParaRPr lang="ru-RU" dirty="0"/>
          </a:p>
        </p:txBody>
      </p:sp>
    </p:spTree>
    <p:extLst>
      <p:ext uri="{BB962C8B-B14F-4D97-AF65-F5344CB8AC3E}">
        <p14:creationId xmlns:p14="http://schemas.microsoft.com/office/powerpoint/2010/main" val="346956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232845"/>
            <a:ext cx="8229600" cy="2625155"/>
          </a:xfrm>
        </p:spPr>
        <p:txBody>
          <a:bodyPr>
            <a:normAutofit fontScale="55000" lnSpcReduction="20000"/>
          </a:bodyPr>
          <a:lstStyle/>
          <a:p>
            <a:pPr marL="0" indent="0">
              <a:buNone/>
            </a:pPr>
            <a:r>
              <a:rPr lang="uk-UA" dirty="0"/>
              <a:t>Якби Земля знаходилась на місці Венери, то велика кількість радіації від Сонця врешті-решт зробила б її схожою на Венеру з потужною атмосферою з вуглекислого газу і занадто високою для існування життя температурою. </a:t>
            </a:r>
            <a:br>
              <a:rPr lang="uk-UA" dirty="0"/>
            </a:br>
            <a:r>
              <a:rPr lang="uk-UA" dirty="0"/>
              <a:t>Якби Земля перемістилась на орбіту Марса, то зменшення кількості сонячного тепла викликало б охолодження океанів і збільшення площі полярних шапок, що зрештою перетворило б її на неконтрольований холодильник з занадто низькою для існування життя температурою.</a:t>
            </a:r>
            <a:r>
              <a:rPr lang="en-US" dirty="0"/>
              <a:t> </a:t>
            </a:r>
            <a:br>
              <a:rPr lang="en-US" dirty="0"/>
            </a:br>
            <a:r>
              <a:rPr lang="ru-RU" dirty="0"/>
              <a:t>Таким чином, </a:t>
            </a:r>
            <a:r>
              <a:rPr lang="ru-RU" dirty="0" err="1"/>
              <a:t>розміри</a:t>
            </a:r>
            <a:r>
              <a:rPr lang="ru-RU" dirty="0"/>
              <a:t> і </a:t>
            </a:r>
            <a:r>
              <a:rPr lang="ru-RU" dirty="0" err="1"/>
              <a:t>відстань</a:t>
            </a:r>
            <a:r>
              <a:rPr lang="ru-RU" dirty="0"/>
              <a:t> </a:t>
            </a:r>
            <a:r>
              <a:rPr lang="ru-RU" dirty="0" err="1"/>
              <a:t>від</a:t>
            </a:r>
            <a:r>
              <a:rPr lang="ru-RU" dirty="0"/>
              <a:t> центрального </a:t>
            </a:r>
            <a:r>
              <a:rPr lang="ru-RU" dirty="0" err="1"/>
              <a:t>світила</a:t>
            </a:r>
            <a:r>
              <a:rPr lang="ru-RU" dirty="0"/>
              <a:t> - </a:t>
            </a:r>
            <a:r>
              <a:rPr lang="ru-RU" dirty="0" err="1"/>
              <a:t>це</a:t>
            </a:r>
            <a:r>
              <a:rPr lang="ru-RU" dirty="0"/>
              <a:t> два </a:t>
            </a:r>
            <a:r>
              <a:rPr lang="ru-RU" dirty="0" err="1"/>
              <a:t>вирішальних</a:t>
            </a:r>
            <a:r>
              <a:rPr lang="ru-RU" dirty="0"/>
              <a:t> </a:t>
            </a:r>
            <a:r>
              <a:rPr lang="ru-RU" dirty="0" err="1"/>
              <a:t>фактори</a:t>
            </a:r>
            <a:r>
              <a:rPr lang="ru-RU" dirty="0"/>
              <a:t> з точки </a:t>
            </a:r>
            <a:r>
              <a:rPr lang="ru-RU" dirty="0" err="1"/>
              <a:t>зору</a:t>
            </a:r>
            <a:r>
              <a:rPr lang="ru-RU" dirty="0"/>
              <a:t> умов для </a:t>
            </a:r>
            <a:r>
              <a:rPr lang="ru-RU" dirty="0" err="1"/>
              <a:t>існування</a:t>
            </a:r>
            <a:r>
              <a:rPr lang="ru-RU" dirty="0"/>
              <a:t> </a:t>
            </a:r>
            <a:r>
              <a:rPr lang="ru-RU" dirty="0" err="1"/>
              <a:t>життя</a:t>
            </a:r>
            <a:r>
              <a:rPr lang="ru-RU" dirty="0"/>
              <a:t> (в кожному </a:t>
            </a:r>
            <a:r>
              <a:rPr lang="ru-RU" dirty="0" err="1"/>
              <a:t>разі</a:t>
            </a:r>
            <a:r>
              <a:rPr lang="ru-RU" dirty="0"/>
              <a:t>, </a:t>
            </a:r>
            <a:r>
              <a:rPr lang="ru-RU" dirty="0" err="1"/>
              <a:t>схожого</a:t>
            </a:r>
            <a:r>
              <a:rPr lang="ru-RU" dirty="0"/>
              <a:t> на </a:t>
            </a:r>
            <a:r>
              <a:rPr lang="ru-RU" dirty="0" err="1"/>
              <a:t>земне</a:t>
            </a:r>
            <a:r>
              <a:rPr lang="ru-RU" dirty="0"/>
              <a:t>).</a:t>
            </a:r>
          </a:p>
        </p:txBody>
      </p:sp>
      <p:pic>
        <p:nvPicPr>
          <p:cNvPr id="5123" name="Picture 3" descr="C:\Users\HOME\Desktop\Венера.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50304"/>
            <a:ext cx="6934438" cy="51845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HOME\Desktop\ma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40" y="-10666"/>
            <a:ext cx="4314825"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76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look.com.ua/large/201210/607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07"/>
            <a:ext cx="9144000" cy="514096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611560" y="4581128"/>
            <a:ext cx="8229600" cy="2193107"/>
          </a:xfrm>
        </p:spPr>
        <p:txBody>
          <a:bodyPr>
            <a:normAutofit fontScale="70000" lnSpcReduction="20000"/>
          </a:bodyPr>
          <a:lstStyle/>
          <a:p>
            <a:pPr marL="0" indent="0">
              <a:buNone/>
            </a:pPr>
            <a:r>
              <a:rPr lang="uk-UA" dirty="0">
                <a:solidFill>
                  <a:schemeClr val="bg1"/>
                </a:solidFill>
              </a:rPr>
              <a:t>Де у Всесвіті шукати планети, придатні для життя? Дослідження показують, що більшість зір </a:t>
            </a:r>
            <a:r>
              <a:rPr lang="en-US" dirty="0">
                <a:solidFill>
                  <a:schemeClr val="bg1"/>
                </a:solidFill>
              </a:rPr>
              <a:t> </a:t>
            </a:r>
            <a:r>
              <a:rPr lang="uk-UA" dirty="0">
                <a:solidFill>
                  <a:schemeClr val="bg1"/>
                </a:solidFill>
              </a:rPr>
              <a:t>у нашій Галактиці входять до складу </a:t>
            </a:r>
            <a:r>
              <a:rPr lang="uk-UA" dirty="0"/>
              <a:t>кратних систем. Це свідчить про те, що у більшості випадків </a:t>
            </a:r>
            <a:r>
              <a:rPr lang="uk-UA" dirty="0" err="1"/>
              <a:t>протизоряна</a:t>
            </a:r>
            <a:r>
              <a:rPr lang="uk-UA" dirty="0"/>
              <a:t>  хмара, в якій іде формування зорі, розбивається на фрагменти так, що утворюється одразу кілька об'єктів. Досить часто розподіл мас між ними буває дуже нерівномірним. </a:t>
            </a:r>
            <a:endParaRPr lang="ru-RU" dirty="0"/>
          </a:p>
        </p:txBody>
      </p:sp>
    </p:spTree>
    <p:extLst>
      <p:ext uri="{BB962C8B-B14F-4D97-AF65-F5344CB8AC3E}">
        <p14:creationId xmlns:p14="http://schemas.microsoft.com/office/powerpoint/2010/main" val="383389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581128"/>
            <a:ext cx="8229600" cy="2221707"/>
          </a:xfrm>
        </p:spPr>
        <p:txBody>
          <a:bodyPr>
            <a:normAutofit fontScale="70000" lnSpcReduction="20000"/>
          </a:bodyPr>
          <a:lstStyle/>
          <a:p>
            <a:pPr marL="0" indent="0">
              <a:buNone/>
            </a:pPr>
            <a:r>
              <a:rPr lang="uk-UA" dirty="0"/>
              <a:t>Зорі набагато меншої маси, ніж Сонце, також погані кандидати для пошуків. Щоб отримати потрібну кількість тепла від такої зорі, планета повинна знаходитись до неї набагато ближче, ніж Земля до Сонця. Наприклад, від зорі Бернарда, другої за віддаленістю від Сонячної системи (6 св. </a:t>
            </a:r>
            <a:r>
              <a:rPr lang="en-US" dirty="0"/>
              <a:t>p.), </a:t>
            </a:r>
            <a:r>
              <a:rPr lang="uk-UA" dirty="0"/>
              <a:t>планета мусить знаходитись на віддалі 1 </a:t>
            </a:r>
            <a:r>
              <a:rPr lang="uk-UA" dirty="0" err="1"/>
              <a:t>млн</a:t>
            </a:r>
            <a:r>
              <a:rPr lang="uk-UA" dirty="0"/>
              <a:t> 300 тис. км. Це лише втричі далі, ніж Місяць від Землі!</a:t>
            </a:r>
            <a:endParaRPr lang="ru-RU" dirty="0"/>
          </a:p>
        </p:txBody>
      </p:sp>
      <p:pic>
        <p:nvPicPr>
          <p:cNvPr id="7170" name="Picture 2" descr="http://www.latoro.ru/oboi/misc/18811-oboi-solnechnaya-siste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603" y="0"/>
            <a:ext cx="7301001" cy="456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44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05064"/>
            <a:ext cx="8229600" cy="2121099"/>
          </a:xfrm>
        </p:spPr>
        <p:txBody>
          <a:bodyPr>
            <a:normAutofit fontScale="70000" lnSpcReduction="20000"/>
          </a:bodyPr>
          <a:lstStyle/>
          <a:p>
            <a:pPr marL="0" indent="0">
              <a:buNone/>
            </a:pPr>
            <a:r>
              <a:rPr lang="ru-RU" dirty="0" err="1"/>
              <a:t>Отже</a:t>
            </a:r>
            <a:r>
              <a:rPr lang="ru-RU" dirty="0"/>
              <a:t>, </a:t>
            </a:r>
            <a:r>
              <a:rPr lang="ru-RU" dirty="0" err="1"/>
              <a:t>варто</a:t>
            </a:r>
            <a:r>
              <a:rPr lang="ru-RU" dirty="0"/>
              <a:t> </a:t>
            </a:r>
            <a:r>
              <a:rPr lang="ru-RU" dirty="0" err="1"/>
              <a:t>шукати</a:t>
            </a:r>
            <a:r>
              <a:rPr lang="ru-RU" dirty="0"/>
              <a:t> </a:t>
            </a:r>
            <a:r>
              <a:rPr lang="ru-RU" dirty="0" err="1"/>
              <a:t>планети</a:t>
            </a:r>
            <a:r>
              <a:rPr lang="ru-RU" dirty="0"/>
              <a:t> </a:t>
            </a:r>
            <a:r>
              <a:rPr lang="ru-RU" dirty="0" err="1"/>
              <a:t>тільки</a:t>
            </a:r>
            <a:r>
              <a:rPr lang="ru-RU" dirty="0"/>
              <a:t> </a:t>
            </a:r>
            <a:r>
              <a:rPr lang="ru-RU" dirty="0" err="1"/>
              <a:t>біля</a:t>
            </a:r>
            <a:r>
              <a:rPr lang="ru-RU" dirty="0"/>
              <a:t> </a:t>
            </a:r>
            <a:r>
              <a:rPr lang="ru-RU" dirty="0" err="1"/>
              <a:t>зір</a:t>
            </a:r>
            <a:r>
              <a:rPr lang="ru-RU" dirty="0"/>
              <a:t>, схожих на </a:t>
            </a:r>
            <a:r>
              <a:rPr lang="ru-RU" dirty="0" err="1"/>
              <a:t>Сонце</a:t>
            </a:r>
            <a:r>
              <a:rPr lang="ru-RU" dirty="0"/>
              <a:t>. А </a:t>
            </a:r>
            <a:r>
              <a:rPr lang="ru-RU" dirty="0" err="1"/>
              <a:t>їх</a:t>
            </a:r>
            <a:r>
              <a:rPr lang="ru-RU" dirty="0"/>
              <a:t> </a:t>
            </a:r>
            <a:r>
              <a:rPr lang="ru-RU" dirty="0" err="1"/>
              <a:t>серед</a:t>
            </a:r>
            <a:r>
              <a:rPr lang="ru-RU" dirty="0"/>
              <a:t> 400 млрд </a:t>
            </a:r>
            <a:r>
              <a:rPr lang="ru-RU" dirty="0" err="1"/>
              <a:t>зоряного</a:t>
            </a:r>
            <a:r>
              <a:rPr lang="ru-RU" dirty="0"/>
              <a:t> </a:t>
            </a:r>
            <a:r>
              <a:rPr lang="ru-RU" dirty="0" err="1"/>
              <a:t>населення</a:t>
            </a:r>
            <a:r>
              <a:rPr lang="ru-RU" dirty="0"/>
              <a:t> </a:t>
            </a:r>
            <a:r>
              <a:rPr lang="ru-RU" dirty="0" err="1"/>
              <a:t>нашої</a:t>
            </a:r>
            <a:r>
              <a:rPr lang="ru-RU" dirty="0"/>
              <a:t> Галактики за </a:t>
            </a:r>
            <a:r>
              <a:rPr lang="ru-RU" dirty="0" err="1"/>
              <a:t>підрахунками</a:t>
            </a:r>
            <a:r>
              <a:rPr lang="ru-RU" dirty="0"/>
              <a:t> </a:t>
            </a:r>
            <a:r>
              <a:rPr lang="ru-RU" dirty="0" err="1"/>
              <a:t>налічується</a:t>
            </a:r>
            <a:r>
              <a:rPr lang="ru-RU" dirty="0"/>
              <a:t> до 28 млрд. </a:t>
            </a:r>
            <a:r>
              <a:rPr lang="ru-RU" dirty="0" err="1"/>
              <a:t>Навіть</a:t>
            </a:r>
            <a:r>
              <a:rPr lang="ru-RU" dirty="0"/>
              <a:t> </a:t>
            </a:r>
            <a:r>
              <a:rPr lang="ru-RU" dirty="0" err="1"/>
              <a:t>якщо</a:t>
            </a:r>
            <a:r>
              <a:rPr lang="ru-RU" dirty="0"/>
              <a:t> ми </a:t>
            </a:r>
            <a:r>
              <a:rPr lang="ru-RU" dirty="0" err="1"/>
              <a:t>відкинемо</a:t>
            </a:r>
            <a:r>
              <a:rPr lang="ru-RU" dirty="0"/>
              <a:t> </a:t>
            </a:r>
            <a:r>
              <a:rPr lang="ru-RU" dirty="0" err="1"/>
              <a:t>ті</a:t>
            </a:r>
            <a:r>
              <a:rPr lang="ru-RU" dirty="0"/>
              <a:t> з них, </a:t>
            </a:r>
            <a:r>
              <a:rPr lang="ru-RU" dirty="0" err="1"/>
              <a:t>які</a:t>
            </a:r>
            <a:r>
              <a:rPr lang="ru-RU" dirty="0"/>
              <a:t> </a:t>
            </a:r>
            <a:r>
              <a:rPr lang="ru-RU" dirty="0" err="1"/>
              <a:t>знаходяться</a:t>
            </a:r>
            <a:r>
              <a:rPr lang="ru-RU" dirty="0"/>
              <a:t> в </a:t>
            </a:r>
            <a:r>
              <a:rPr lang="ru-RU" dirty="0" err="1"/>
              <a:t>центральних</a:t>
            </a:r>
            <a:r>
              <a:rPr lang="ru-RU" dirty="0"/>
              <a:t> районах </a:t>
            </a:r>
            <a:r>
              <a:rPr lang="ru-RU" dirty="0" err="1"/>
              <a:t>зоряної</a:t>
            </a:r>
            <a:r>
              <a:rPr lang="ru-RU" dirty="0"/>
              <a:t> </a:t>
            </a:r>
            <a:r>
              <a:rPr lang="ru-RU" dirty="0" err="1"/>
              <a:t>системи</a:t>
            </a:r>
            <a:r>
              <a:rPr lang="ru-RU" dirty="0"/>
              <a:t>, </a:t>
            </a:r>
            <a:r>
              <a:rPr lang="ru-RU" dirty="0" err="1"/>
              <a:t>оскільки</a:t>
            </a:r>
            <a:r>
              <a:rPr lang="ru-RU" dirty="0"/>
              <a:t> </a:t>
            </a:r>
            <a:r>
              <a:rPr lang="ru-RU" dirty="0" err="1"/>
              <a:t>смертоносний</a:t>
            </a:r>
            <a:r>
              <a:rPr lang="ru-RU" dirty="0"/>
              <a:t> </a:t>
            </a:r>
            <a:r>
              <a:rPr lang="ru-RU" dirty="0" err="1"/>
              <a:t>рівень</a:t>
            </a:r>
            <a:r>
              <a:rPr lang="ru-RU" dirty="0"/>
              <a:t> </a:t>
            </a:r>
            <a:r>
              <a:rPr lang="ru-RU" dirty="0" err="1"/>
              <a:t>радіації</a:t>
            </a:r>
            <a:r>
              <a:rPr lang="ru-RU" dirty="0"/>
              <a:t>, </a:t>
            </a:r>
            <a:r>
              <a:rPr lang="ru-RU" dirty="0" err="1"/>
              <a:t>який</a:t>
            </a:r>
            <a:r>
              <a:rPr lang="ru-RU" dirty="0"/>
              <a:t> там </a:t>
            </a:r>
            <a:r>
              <a:rPr lang="ru-RU" dirty="0" err="1"/>
              <a:t>панує</a:t>
            </a:r>
            <a:r>
              <a:rPr lang="ru-RU" dirty="0"/>
              <a:t>, </a:t>
            </a:r>
            <a:r>
              <a:rPr lang="ru-RU" dirty="0" err="1"/>
              <a:t>знищить</a:t>
            </a:r>
            <a:r>
              <a:rPr lang="ru-RU" dirty="0"/>
              <a:t> </a:t>
            </a:r>
            <a:r>
              <a:rPr lang="ru-RU" dirty="0" err="1"/>
              <a:t>життя</a:t>
            </a:r>
            <a:r>
              <a:rPr lang="ru-RU" dirty="0"/>
              <a:t> в самому </a:t>
            </a:r>
            <a:r>
              <a:rPr lang="ru-RU" dirty="0" err="1"/>
              <a:t>зародку</a:t>
            </a:r>
            <a:r>
              <a:rPr lang="ru-RU" dirty="0"/>
              <a:t> - все одно на </a:t>
            </a:r>
            <a:r>
              <a:rPr lang="ru-RU" dirty="0" err="1"/>
              <a:t>околицях</a:t>
            </a:r>
            <a:r>
              <a:rPr lang="ru-RU" dirty="0"/>
              <a:t> </a:t>
            </a:r>
            <a:r>
              <a:rPr lang="ru-RU" dirty="0" err="1"/>
              <a:t>їх</a:t>
            </a:r>
            <a:r>
              <a:rPr lang="ru-RU" dirty="0"/>
              <a:t> </a:t>
            </a:r>
            <a:r>
              <a:rPr lang="ru-RU" dirty="0" err="1"/>
              <a:t>залишиться</a:t>
            </a:r>
            <a:r>
              <a:rPr lang="ru-RU" dirty="0"/>
              <a:t> </a:t>
            </a:r>
            <a:r>
              <a:rPr lang="ru-RU" dirty="0" err="1"/>
              <a:t>кілька</a:t>
            </a:r>
            <a:r>
              <a:rPr lang="ru-RU" dirty="0"/>
              <a:t> </a:t>
            </a:r>
            <a:r>
              <a:rPr lang="ru-RU" dirty="0" err="1"/>
              <a:t>мільярдів</a:t>
            </a:r>
            <a:r>
              <a:rPr lang="ru-RU" dirty="0"/>
              <a:t>. То ж ми </a:t>
            </a:r>
            <a:r>
              <a:rPr lang="ru-RU" dirty="0" err="1"/>
              <a:t>начебто</a:t>
            </a:r>
            <a:r>
              <a:rPr lang="ru-RU" dirty="0"/>
              <a:t> </a:t>
            </a:r>
            <a:r>
              <a:rPr lang="ru-RU" dirty="0" err="1"/>
              <a:t>маємо</a:t>
            </a:r>
            <a:r>
              <a:rPr lang="ru-RU" dirty="0"/>
              <a:t> </a:t>
            </a:r>
            <a:r>
              <a:rPr lang="ru-RU" dirty="0" err="1"/>
              <a:t>надії</a:t>
            </a:r>
            <a:r>
              <a:rPr lang="ru-RU" dirty="0"/>
              <a:t>! </a:t>
            </a:r>
          </a:p>
        </p:txBody>
      </p:sp>
      <p:pic>
        <p:nvPicPr>
          <p:cNvPr id="8194" name="Picture 2" descr="http://vkurse.ua/i/2008-03/obnaruzhena-organicheskaya-moleku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0648"/>
            <a:ext cx="5328592" cy="333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13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8788" y="4448869"/>
            <a:ext cx="8229600" cy="2409131"/>
          </a:xfrm>
        </p:spPr>
        <p:txBody>
          <a:bodyPr>
            <a:normAutofit fontScale="70000" lnSpcReduction="20000"/>
          </a:bodyPr>
          <a:lstStyle/>
          <a:p>
            <a:pPr marL="0" indent="0">
              <a:buNone/>
            </a:pPr>
            <a:r>
              <a:rPr lang="uk-UA" dirty="0"/>
              <a:t>Але серед дослідників є й такі, хто досить скептично оцінює імовірність знайти життя і розум у Всесвіті. Адже мало того, що всі відомі позасонячні планети мають занадто великі маси, вони ще і рухаються по занадто витягнутих орбітах, що призводить до коливань температур, які виходять за межі припустимого для збереження життя. І скоріше за все Сонце з його планетною системою, де колові орбіти </a:t>
            </a:r>
            <a:r>
              <a:rPr lang="uk-UA" dirty="0" smtClean="0"/>
              <a:t>обережно </a:t>
            </a:r>
            <a:r>
              <a:rPr lang="uk-UA" dirty="0"/>
              <a:t>вкладені одна в одну, і сама Земля </a:t>
            </a:r>
            <a:r>
              <a:rPr lang="uk-UA" dirty="0" err="1"/>
              <a:t>-це</a:t>
            </a:r>
            <a:r>
              <a:rPr lang="uk-UA" dirty="0"/>
              <a:t> екстраординарна рідкість у Всесвіті. </a:t>
            </a:r>
            <a:endParaRPr lang="ru-RU" dirty="0"/>
          </a:p>
        </p:txBody>
      </p:sp>
      <p:pic>
        <p:nvPicPr>
          <p:cNvPr id="9218" name="Picture 2" descr="http://kartcent.ru/wp-content/uploads/2012/02/%D0%BD%D0%BB%D0%BE-%D0%B2%D0%BE%D1%80%D1%83%D0%B5%D1%82-%D0%BA%D0%BE%D1%80%D0%BE%D0%B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0"/>
            <a:ext cx="5947182" cy="4371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35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Висновки</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a:t>Таким чином, Земля, на </a:t>
            </a:r>
            <a:r>
              <a:rPr lang="ru-RU" dirty="0" err="1"/>
              <a:t>якій</a:t>
            </a:r>
            <a:r>
              <a:rPr lang="ru-RU" dirty="0"/>
              <a:t> є не просто </a:t>
            </a:r>
            <a:r>
              <a:rPr lang="ru-RU" dirty="0" err="1"/>
              <a:t>життя</a:t>
            </a:r>
            <a:r>
              <a:rPr lang="ru-RU" dirty="0"/>
              <a:t>, а </a:t>
            </a:r>
            <a:r>
              <a:rPr lang="ru-RU" dirty="0" err="1"/>
              <a:t>життя</a:t>
            </a:r>
            <a:r>
              <a:rPr lang="ru-RU" dirty="0"/>
              <a:t> </a:t>
            </a:r>
            <a:r>
              <a:rPr lang="ru-RU" dirty="0" err="1"/>
              <a:t>розумне</a:t>
            </a:r>
            <a:r>
              <a:rPr lang="ru-RU" dirty="0"/>
              <a:t>, </a:t>
            </a:r>
            <a:r>
              <a:rPr lang="ru-RU" dirty="0" err="1"/>
              <a:t>уявляється</a:t>
            </a:r>
            <a:r>
              <a:rPr lang="ru-RU" dirty="0"/>
              <a:t> </a:t>
            </a:r>
            <a:r>
              <a:rPr lang="ru-RU" dirty="0" err="1"/>
              <a:t>унікальним</a:t>
            </a:r>
            <a:r>
              <a:rPr lang="ru-RU" dirty="0"/>
              <a:t> </a:t>
            </a:r>
            <a:r>
              <a:rPr lang="ru-RU" dirty="0" err="1"/>
              <a:t>витвором</a:t>
            </a:r>
            <a:r>
              <a:rPr lang="ru-RU" dirty="0"/>
              <a:t> </a:t>
            </a:r>
            <a:r>
              <a:rPr lang="ru-RU" dirty="0" err="1"/>
              <a:t>природи</a:t>
            </a:r>
            <a:r>
              <a:rPr lang="ru-RU" dirty="0"/>
              <a:t> і </a:t>
            </a:r>
            <a:r>
              <a:rPr lang="ru-RU" dirty="0" err="1"/>
              <a:t>чи</a:t>
            </a:r>
            <a:r>
              <a:rPr lang="ru-RU" dirty="0"/>
              <a:t> не </a:t>
            </a:r>
            <a:r>
              <a:rPr lang="ru-RU" dirty="0" err="1"/>
              <a:t>єдиним</a:t>
            </a:r>
            <a:r>
              <a:rPr lang="ru-RU" dirty="0"/>
              <a:t> </a:t>
            </a:r>
            <a:r>
              <a:rPr lang="ru-RU" dirty="0" err="1"/>
              <a:t>носієм</a:t>
            </a:r>
            <a:r>
              <a:rPr lang="ru-RU" dirty="0"/>
              <a:t> того </a:t>
            </a:r>
            <a:r>
              <a:rPr lang="ru-RU" dirty="0" err="1"/>
              <a:t>дивовижного</a:t>
            </a:r>
            <a:r>
              <a:rPr lang="ru-RU" dirty="0"/>
              <a:t> </a:t>
            </a:r>
            <a:r>
              <a:rPr lang="ru-RU" dirty="0" err="1"/>
              <a:t>збігу</a:t>
            </a:r>
            <a:r>
              <a:rPr lang="ru-RU" dirty="0"/>
              <a:t> </a:t>
            </a:r>
            <a:r>
              <a:rPr lang="ru-RU" dirty="0" err="1"/>
              <a:t>космічних</a:t>
            </a:r>
            <a:r>
              <a:rPr lang="ru-RU" dirty="0"/>
              <a:t> </a:t>
            </a:r>
            <a:r>
              <a:rPr lang="ru-RU" dirty="0" err="1"/>
              <a:t>обставин</a:t>
            </a:r>
            <a:r>
              <a:rPr lang="ru-RU" dirty="0"/>
              <a:t>, </a:t>
            </a:r>
            <a:r>
              <a:rPr lang="ru-RU" dirty="0" err="1"/>
              <a:t>що</a:t>
            </a:r>
            <a:r>
              <a:rPr lang="ru-RU" dirty="0"/>
              <a:t> </a:t>
            </a:r>
            <a:r>
              <a:rPr lang="ru-RU" dirty="0" err="1"/>
              <a:t>забезпечили</a:t>
            </a:r>
            <a:r>
              <a:rPr lang="ru-RU" dirty="0"/>
              <a:t> </a:t>
            </a:r>
            <a:r>
              <a:rPr lang="ru-RU" dirty="0" err="1"/>
              <a:t>появу</a:t>
            </a:r>
            <a:r>
              <a:rPr lang="ru-RU" dirty="0"/>
              <a:t> </a:t>
            </a:r>
            <a:r>
              <a:rPr lang="ru-RU" dirty="0" err="1"/>
              <a:t>життя</a:t>
            </a:r>
            <a:r>
              <a:rPr lang="ru-RU" dirty="0"/>
              <a:t> і </a:t>
            </a:r>
            <a:r>
              <a:rPr lang="ru-RU" dirty="0" err="1"/>
              <a:t>розуму</a:t>
            </a:r>
            <a:r>
              <a:rPr lang="ru-RU" dirty="0"/>
              <a:t>. І </a:t>
            </a:r>
            <a:r>
              <a:rPr lang="ru-RU" dirty="0" err="1"/>
              <a:t>якщо</a:t>
            </a:r>
            <a:r>
              <a:rPr lang="ru-RU" dirty="0"/>
              <a:t> </a:t>
            </a:r>
            <a:r>
              <a:rPr lang="ru-RU" dirty="0" err="1"/>
              <a:t>Молочний</a:t>
            </a:r>
            <a:r>
              <a:rPr lang="ru-RU" dirty="0"/>
              <a:t> Шлях </a:t>
            </a:r>
            <a:r>
              <a:rPr lang="ru-RU" dirty="0" err="1"/>
              <a:t>справді</a:t>
            </a:r>
            <a:r>
              <a:rPr lang="ru-RU" dirty="0"/>
              <a:t> </a:t>
            </a:r>
            <a:r>
              <a:rPr lang="ru-RU" dirty="0" err="1"/>
              <a:t>позбавлений</a:t>
            </a:r>
            <a:r>
              <a:rPr lang="ru-RU" dirty="0"/>
              <a:t> </a:t>
            </a:r>
            <a:r>
              <a:rPr lang="ru-RU" dirty="0" err="1"/>
              <a:t>присутності</a:t>
            </a:r>
            <a:r>
              <a:rPr lang="ru-RU" dirty="0"/>
              <a:t> </a:t>
            </a:r>
            <a:r>
              <a:rPr lang="en-US" dirty="0"/>
              <a:t>  </a:t>
            </a:r>
            <a:r>
              <a:rPr lang="ru-RU" dirty="0" err="1"/>
              <a:t>інших</a:t>
            </a:r>
            <a:r>
              <a:rPr lang="ru-RU" dirty="0"/>
              <a:t> </a:t>
            </a:r>
            <a:r>
              <a:rPr lang="ru-RU" dirty="0" err="1"/>
              <a:t>представників</a:t>
            </a:r>
            <a:r>
              <a:rPr lang="ru-RU" dirty="0"/>
              <a:t> </a:t>
            </a:r>
            <a:r>
              <a:rPr lang="ru-RU" dirty="0" err="1"/>
              <a:t>розумного</a:t>
            </a:r>
            <a:r>
              <a:rPr lang="ru-RU" dirty="0"/>
              <a:t> </a:t>
            </a:r>
            <a:r>
              <a:rPr lang="ru-RU" dirty="0" err="1"/>
              <a:t>життя</a:t>
            </a:r>
            <a:r>
              <a:rPr lang="ru-RU" dirty="0"/>
              <a:t>, то </a:t>
            </a:r>
            <a:r>
              <a:rPr lang="ru-RU" dirty="0" err="1"/>
              <a:t>важливо</a:t>
            </a:r>
            <a:r>
              <a:rPr lang="ru-RU" dirty="0"/>
              <a:t> </a:t>
            </a:r>
            <a:r>
              <a:rPr lang="ru-RU" dirty="0" err="1"/>
              <a:t>робити</a:t>
            </a:r>
            <a:r>
              <a:rPr lang="ru-RU" dirty="0"/>
              <a:t> все, </a:t>
            </a:r>
            <a:r>
              <a:rPr lang="ru-RU" dirty="0" err="1"/>
              <a:t>щоб</a:t>
            </a:r>
            <a:r>
              <a:rPr lang="ru-RU" dirty="0"/>
              <a:t> </a:t>
            </a:r>
            <a:r>
              <a:rPr lang="ru-RU" dirty="0" err="1"/>
              <a:t>зберегти</a:t>
            </a:r>
            <a:r>
              <a:rPr lang="ru-RU" dirty="0"/>
              <a:t> </a:t>
            </a:r>
            <a:r>
              <a:rPr lang="ru-RU" dirty="0" err="1"/>
              <a:t>його</a:t>
            </a:r>
            <a:r>
              <a:rPr lang="ru-RU" dirty="0"/>
              <a:t> бодай на </a:t>
            </a:r>
            <a:r>
              <a:rPr lang="ru-RU" dirty="0" err="1"/>
              <a:t>Землі</a:t>
            </a:r>
            <a:r>
              <a:rPr lang="ru-RU" dirty="0"/>
              <a:t>.</a:t>
            </a:r>
          </a:p>
        </p:txBody>
      </p:sp>
    </p:spTree>
    <p:extLst>
      <p:ext uri="{BB962C8B-B14F-4D97-AF65-F5344CB8AC3E}">
        <p14:creationId xmlns:p14="http://schemas.microsoft.com/office/powerpoint/2010/main" val="226660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marL="838200" indent="-838200"/>
            <a:r>
              <a:rPr lang="ru-RU" altLang="ru-RU" sz="4000" b="1" i="1"/>
              <a:t>Контакти з позаземними цивілізаціями</a:t>
            </a:r>
          </a:p>
        </p:txBody>
      </p:sp>
      <p:sp>
        <p:nvSpPr>
          <p:cNvPr id="3075" name="Rectangle 3"/>
          <p:cNvSpPr>
            <a:spLocks noGrp="1" noChangeArrowheads="1"/>
          </p:cNvSpPr>
          <p:nvPr>
            <p:ph type="body" idx="1"/>
          </p:nvPr>
        </p:nvSpPr>
        <p:spPr/>
        <p:txBody>
          <a:bodyPr/>
          <a:lstStyle/>
          <a:p>
            <a:pPr marL="609600" indent="-609600">
              <a:lnSpc>
                <a:spcPct val="90000"/>
              </a:lnSpc>
              <a:buFontTx/>
              <a:buAutoNum type="arabicPeriod"/>
            </a:pPr>
            <a:r>
              <a:rPr lang="ru-RU" altLang="ru-RU"/>
              <a:t>Обмін інформацією за допомогою електромагнітних хвиль або іншого випромінювання, яке може бути носієм інформації.</a:t>
            </a:r>
          </a:p>
          <a:p>
            <a:pPr marL="609600" indent="-609600">
              <a:lnSpc>
                <a:spcPct val="90000"/>
              </a:lnSpc>
              <a:buFontTx/>
              <a:buAutoNum type="arabicPeriod"/>
            </a:pPr>
            <a:r>
              <a:rPr lang="ru-RU" altLang="ru-RU"/>
              <a:t> Обмін інформацією за допомогою автоматичних си­стем, керувати якими будуть комп’ютери і роботи.</a:t>
            </a:r>
          </a:p>
          <a:p>
            <a:pPr marL="609600" indent="-609600">
              <a:lnSpc>
                <a:spcPct val="90000"/>
              </a:lnSpc>
              <a:buFontTx/>
              <a:buAutoNum type="arabicPeriod"/>
            </a:pPr>
            <a:r>
              <a:rPr lang="ru-RU" altLang="ru-RU"/>
              <a:t> Зустріч живих представників інопланетних цивілізацій.</a:t>
            </a:r>
          </a:p>
        </p:txBody>
      </p:sp>
    </p:spTree>
    <p:extLst>
      <p:ext uri="{BB962C8B-B14F-4D97-AF65-F5344CB8AC3E}">
        <p14:creationId xmlns:p14="http://schemas.microsoft.com/office/powerpoint/2010/main" val="391367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anya\Desktop\0b1f495d4c718eefa101d2b4444e3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 y="0"/>
            <a:ext cx="9144000" cy="686503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547664" y="2060848"/>
            <a:ext cx="6320961" cy="1754326"/>
          </a:xfrm>
          <a:prstGeom prst="rect">
            <a:avLst/>
          </a:prstGeom>
          <a:noFill/>
        </p:spPr>
        <p:txBody>
          <a:bodyPr wrap="none" lIns="91440" tIns="45720" rIns="91440" bIns="45720">
            <a:spAutoFit/>
          </a:bodyPr>
          <a:lstStyle/>
          <a:p>
            <a:pPr algn="ctr"/>
            <a:r>
              <a:rPr lang="uk-UA"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Людина у всесвіті</a:t>
            </a:r>
            <a:endPar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uk-UA"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Антропний принцип</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Прямоугольник 4"/>
          <p:cNvSpPr/>
          <p:nvPr/>
        </p:nvSpPr>
        <p:spPr>
          <a:xfrm>
            <a:off x="323528" y="5013176"/>
            <a:ext cx="5580112" cy="1631216"/>
          </a:xfrm>
          <a:prstGeom prst="rect">
            <a:avLst/>
          </a:prstGeom>
          <a:noFill/>
        </p:spPr>
        <p:txBody>
          <a:bodyPr wrap="square" lIns="91440" tIns="45720" rIns="91440" bIns="45720">
            <a:spAutoFit/>
          </a:bodyPr>
          <a:lstStyle/>
          <a:p>
            <a:pPr fontAlgn="base"/>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Вважати</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Землю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єди­ним</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заселеним</a:t>
            </a:r>
            <a:endParaRPr lang="ru-RU" sz="2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fontAlgn="base"/>
            <a:r>
              <a:rPr lang="ru-RU" sz="2000" b="1" i="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світом</a:t>
            </a:r>
            <a:r>
              <a:rPr lang="ru-RU" sz="2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було</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б так само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без­глуздо</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як</a:t>
            </a:r>
          </a:p>
          <a:p>
            <a:pPr fontAlgn="base"/>
            <a:r>
              <a:rPr lang="ru-RU" sz="2000" b="1" i="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стверджу­вати</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що</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на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величез­ному</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засіяному</a:t>
            </a:r>
            <a:endParaRPr lang="ru-RU" sz="2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fontAlgn="base"/>
            <a:r>
              <a:rPr lang="ru-RU" sz="2000" b="1" i="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полі</a:t>
            </a:r>
            <a:r>
              <a:rPr lang="ru-RU" sz="2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міг</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би</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вирости</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лише</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один колосок</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fontAlgn="base"/>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Митридор</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(III </a:t>
            </a:r>
            <a:r>
              <a:rPr lang="ru-RU" sz="2000" b="1" i="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ст</a:t>
            </a:r>
            <a:r>
              <a:rPr lang="ru-RU" sz="2000" b="1" i="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до н. є.)</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7580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p:txBody>
          <a:bodyPr/>
          <a:lstStyle/>
          <a:p>
            <a:r>
              <a:rPr lang="ru-RU" altLang="ru-RU"/>
              <a:t>У 1967 р. вперше зареєстрували періодичні сигнали, які надходили з міжзоряного простору, і їх на­ звали пульсарами. Аналіз сигналів показав, що пульсари ніякого відношення до інопланетних цивілізацій не мають, бо періодичні сигнали випромінюють нейтронні зорі.</a:t>
            </a:r>
          </a:p>
        </p:txBody>
      </p:sp>
    </p:spTree>
    <p:extLst>
      <p:ext uri="{BB962C8B-B14F-4D97-AF65-F5344CB8AC3E}">
        <p14:creationId xmlns:p14="http://schemas.microsoft.com/office/powerpoint/2010/main" val="296580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p:txBody>
          <a:bodyPr/>
          <a:lstStyle/>
          <a:p>
            <a:r>
              <a:rPr lang="ru-RU" altLang="ru-RU"/>
              <a:t>Налагодження контактів другого типу за допомогою автоматичних систем теж вимагає тривалого часу. Напри­клад, перші космічні апарати «Піонер» і «Вояджер» через мільйони років вийдуть за межі Сонячної системи і будуть самостійно обертатися навколо центра Галактики. </a:t>
            </a:r>
          </a:p>
        </p:txBody>
      </p:sp>
    </p:spTree>
    <p:extLst>
      <p:ext uri="{BB962C8B-B14F-4D97-AF65-F5344CB8AC3E}">
        <p14:creationId xmlns:p14="http://schemas.microsoft.com/office/powerpoint/2010/main" val="59527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uk-UA" altLang="ru-RU" sz="4000" b="1" i="1"/>
              <a:t>Н</a:t>
            </a:r>
            <a:r>
              <a:rPr lang="ru-RU" altLang="ru-RU" sz="4000" b="1" i="1"/>
              <a:t>аслідки контактів з чужими цивілізаціями</a:t>
            </a:r>
            <a:r>
              <a:rPr lang="ru-RU" altLang="ru-RU" sz="4000"/>
              <a:t> </a:t>
            </a:r>
          </a:p>
        </p:txBody>
      </p:sp>
      <p:sp>
        <p:nvSpPr>
          <p:cNvPr id="6147" name="Rectangle 3"/>
          <p:cNvSpPr>
            <a:spLocks noGrp="1" noChangeArrowheads="1"/>
          </p:cNvSpPr>
          <p:nvPr>
            <p:ph type="body" idx="1"/>
          </p:nvPr>
        </p:nvSpPr>
        <p:spPr/>
        <p:txBody>
          <a:bodyPr/>
          <a:lstStyle/>
          <a:p>
            <a:r>
              <a:rPr lang="ru-RU" altLang="ru-RU"/>
              <a:t>Створена міжнародна організація SЕТІ (англ. Search of Extra Terrestrial Intelligence — пошуки позазем­ного розуму), яка розробила широку програму пошуків життя у Всесвіті. </a:t>
            </a:r>
          </a:p>
        </p:txBody>
      </p:sp>
    </p:spTree>
    <p:extLst>
      <p:ext uri="{BB962C8B-B14F-4D97-AF65-F5344CB8AC3E}">
        <p14:creationId xmlns:p14="http://schemas.microsoft.com/office/powerpoint/2010/main" val="241024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r>
              <a:rPr lang="ru-RU" altLang="ru-RU"/>
              <a:t>Якщо чужа цивілізація за інтелектом набагато випередила землян, то вона може вже здійснювати міжзоряні перельоти. </a:t>
            </a:r>
          </a:p>
          <a:p>
            <a:r>
              <a:rPr lang="ru-RU" altLang="ru-RU"/>
              <a:t>Контакти між цивілізаціями можуть призвести до міжзоряних конфліктів, і ми повинні бути готовими до цього. </a:t>
            </a:r>
          </a:p>
        </p:txBody>
      </p:sp>
    </p:spTree>
    <p:extLst>
      <p:ext uri="{BB962C8B-B14F-4D97-AF65-F5344CB8AC3E}">
        <p14:creationId xmlns:p14="http://schemas.microsoft.com/office/powerpoint/2010/main" val="224180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body" sz="half" idx="1"/>
          </p:nvPr>
        </p:nvSpPr>
        <p:spPr>
          <a:xfrm>
            <a:off x="457200" y="4076700"/>
            <a:ext cx="4038600" cy="2049463"/>
          </a:xfrm>
        </p:spPr>
        <p:txBody>
          <a:bodyPr/>
          <a:lstStyle/>
          <a:p>
            <a:pPr>
              <a:lnSpc>
                <a:spcPct val="80000"/>
              </a:lnSpc>
            </a:pPr>
            <a:r>
              <a:rPr lang="ru-RU" altLang="ru-RU" sz="2400"/>
              <a:t>Карта реліктового випромінювання, складена зондом WMAP. Зображення NASA / WMAP Science Team </a:t>
            </a:r>
          </a:p>
        </p:txBody>
      </p:sp>
      <p:pic>
        <p:nvPicPr>
          <p:cNvPr id="8199" name="Picture 7" descr="10031606_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03575" y="404813"/>
            <a:ext cx="5613400" cy="4221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00953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endParaRPr lang="ru-RU" altLang="ru-RU"/>
          </a:p>
        </p:txBody>
      </p:sp>
      <p:pic>
        <p:nvPicPr>
          <p:cNvPr id="10246" name="Picture 6" descr="2(153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90500"/>
            <a:ext cx="6624638" cy="6530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359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11560" y="764704"/>
            <a:ext cx="7848872" cy="3046988"/>
          </a:xfrm>
          <a:prstGeom prst="rect">
            <a:avLst/>
          </a:prstGeom>
        </p:spPr>
        <p:txBody>
          <a:bodyPr wrap="square">
            <a:spAutoFit/>
          </a:bodyPr>
          <a:lstStyle/>
          <a:p>
            <a:r>
              <a:rPr lang="ru-RU" sz="2400" dirty="0" smtClean="0"/>
              <a:t>	</a:t>
            </a:r>
            <a:r>
              <a:rPr lang="ru-RU" sz="2400" dirty="0" err="1" smtClean="0"/>
              <a:t>Життя</a:t>
            </a:r>
            <a:r>
              <a:rPr lang="ru-RU" sz="2400" dirty="0" smtClean="0"/>
              <a:t> </a:t>
            </a:r>
            <a:r>
              <a:rPr lang="ru-RU" sz="2400" dirty="0"/>
              <a:t>є </a:t>
            </a:r>
            <a:r>
              <a:rPr lang="ru-RU" sz="2400" dirty="0" err="1"/>
              <a:t>однією</a:t>
            </a:r>
            <a:r>
              <a:rPr lang="ru-RU" sz="2400" dirty="0"/>
              <a:t> з великих </a:t>
            </a:r>
            <a:r>
              <a:rPr lang="ru-RU" sz="2400" dirty="0" err="1"/>
              <a:t>таємниць</a:t>
            </a:r>
            <a:r>
              <a:rPr lang="ru-RU" sz="2400" dirty="0"/>
              <a:t> </a:t>
            </a:r>
            <a:r>
              <a:rPr lang="ru-RU" sz="2400" dirty="0" err="1"/>
              <a:t>Всесвіту</a:t>
            </a:r>
            <a:r>
              <a:rPr lang="ru-RU" sz="2400" dirty="0"/>
              <a:t>. Ми </a:t>
            </a:r>
            <a:r>
              <a:rPr lang="ru-RU" sz="2400" dirty="0" err="1"/>
              <a:t>бачимо</a:t>
            </a:r>
            <a:r>
              <a:rPr lang="ru-RU" sz="2400" dirty="0"/>
              <a:t> на </a:t>
            </a:r>
            <a:r>
              <a:rPr lang="ru-RU" sz="2400" dirty="0" err="1"/>
              <a:t>Землі</a:t>
            </a:r>
            <a:r>
              <a:rPr lang="ru-RU" sz="2400" dirty="0"/>
              <a:t> </a:t>
            </a:r>
            <a:r>
              <a:rPr lang="ru-RU" sz="2400" dirty="0" err="1"/>
              <a:t>різноманітні</a:t>
            </a:r>
            <a:r>
              <a:rPr lang="ru-RU" sz="2400" dirty="0"/>
              <a:t> </a:t>
            </a:r>
            <a:r>
              <a:rPr lang="ru-RU" sz="2400" dirty="0" err="1"/>
              <a:t>живі</a:t>
            </a:r>
            <a:r>
              <a:rPr lang="ru-RU" sz="2400" dirty="0"/>
              <a:t> </a:t>
            </a:r>
            <a:r>
              <a:rPr lang="ru-RU" sz="2400" dirty="0" err="1"/>
              <a:t>організми</a:t>
            </a:r>
            <a:r>
              <a:rPr lang="ru-RU" sz="2400" dirty="0"/>
              <a:t>, але </a:t>
            </a:r>
            <a:r>
              <a:rPr lang="ru-RU" sz="2400" dirty="0" err="1"/>
              <a:t>нічого</a:t>
            </a:r>
            <a:r>
              <a:rPr lang="ru-RU" sz="2400" dirty="0"/>
              <a:t> не </a:t>
            </a:r>
            <a:r>
              <a:rPr lang="ru-RU" sz="2400" dirty="0" err="1"/>
              <a:t>знаємо</a:t>
            </a:r>
            <a:r>
              <a:rPr lang="ru-RU" sz="2400" dirty="0"/>
              <a:t> про </a:t>
            </a:r>
            <a:r>
              <a:rPr lang="ru-RU" sz="2400" dirty="0" err="1"/>
              <a:t>інші</a:t>
            </a:r>
            <a:r>
              <a:rPr lang="ru-RU" sz="2400" dirty="0"/>
              <a:t> </a:t>
            </a:r>
            <a:r>
              <a:rPr lang="ru-RU" sz="2400" dirty="0" err="1"/>
              <a:t>форми</a:t>
            </a:r>
            <a:r>
              <a:rPr lang="ru-RU" sz="2400" dirty="0"/>
              <a:t> </a:t>
            </a:r>
            <a:r>
              <a:rPr lang="ru-RU" sz="2400" dirty="0" err="1"/>
              <a:t>життя</a:t>
            </a:r>
            <a:r>
              <a:rPr lang="ru-RU" sz="2400" dirty="0"/>
              <a:t> на чужих планетах. </a:t>
            </a:r>
            <a:r>
              <a:rPr lang="ru-RU" sz="2400" dirty="0" err="1"/>
              <a:t>Усі</a:t>
            </a:r>
            <a:r>
              <a:rPr lang="ru-RU" sz="2400" dirty="0"/>
              <a:t> </a:t>
            </a:r>
            <a:r>
              <a:rPr lang="ru-RU" sz="2400" dirty="0" err="1"/>
              <a:t>живі</a:t>
            </a:r>
            <a:r>
              <a:rPr lang="ru-RU" sz="2400" dirty="0"/>
              <a:t> </a:t>
            </a:r>
            <a:r>
              <a:rPr lang="ru-RU" sz="2400" dirty="0" err="1"/>
              <a:t>істоти</a:t>
            </a:r>
            <a:r>
              <a:rPr lang="ru-RU" sz="2400" dirty="0"/>
              <a:t> </a:t>
            </a:r>
            <a:r>
              <a:rPr lang="ru-RU" sz="2400" dirty="0" err="1"/>
              <a:t>народжують</a:t>
            </a:r>
            <a:r>
              <a:rPr lang="ru-RU" sz="2400" dirty="0"/>
              <a:t> </a:t>
            </a:r>
            <a:r>
              <a:rPr lang="ru-RU" sz="2400" dirty="0" err="1"/>
              <a:t>дітей</a:t>
            </a:r>
            <a:r>
              <a:rPr lang="ru-RU" sz="2400" dirty="0"/>
              <a:t>, а </a:t>
            </a:r>
            <a:r>
              <a:rPr lang="ru-RU" sz="2400" dirty="0" err="1"/>
              <a:t>потім</a:t>
            </a:r>
            <a:r>
              <a:rPr lang="ru-RU" sz="2400" dirty="0"/>
              <a:t> рано </a:t>
            </a:r>
            <a:r>
              <a:rPr lang="ru-RU" sz="2400" dirty="0" err="1"/>
              <a:t>чи</a:t>
            </a:r>
            <a:r>
              <a:rPr lang="ru-RU" sz="2400" dirty="0"/>
              <a:t> </a:t>
            </a:r>
            <a:r>
              <a:rPr lang="ru-RU" sz="2400" dirty="0" err="1"/>
              <a:t>пізно</a:t>
            </a:r>
            <a:r>
              <a:rPr lang="ru-RU" sz="2400" dirty="0"/>
              <a:t> </a:t>
            </a:r>
            <a:r>
              <a:rPr lang="ru-RU" sz="2400" dirty="0" err="1"/>
              <a:t>вмирають</a:t>
            </a:r>
            <a:r>
              <a:rPr lang="ru-RU" sz="2400" dirty="0"/>
              <a:t>, </a:t>
            </a:r>
            <a:r>
              <a:rPr lang="ru-RU" sz="2400" dirty="0" err="1"/>
              <a:t>тобто</a:t>
            </a:r>
            <a:r>
              <a:rPr lang="ru-RU" sz="2400" dirty="0"/>
              <a:t> </a:t>
            </a:r>
            <a:r>
              <a:rPr lang="ru-RU" sz="2400" dirty="0" err="1"/>
              <a:t>перетворюються</a:t>
            </a:r>
            <a:r>
              <a:rPr lang="ru-RU" sz="2400" dirty="0"/>
              <a:t> у </a:t>
            </a:r>
            <a:r>
              <a:rPr lang="ru-RU" sz="2400" dirty="0" err="1"/>
              <a:t>неживу</a:t>
            </a:r>
            <a:r>
              <a:rPr lang="ru-RU" sz="2400" dirty="0"/>
              <a:t> </a:t>
            </a:r>
            <a:r>
              <a:rPr lang="ru-RU" sz="2400" dirty="0" err="1"/>
              <a:t>мате­рію</a:t>
            </a:r>
            <a:r>
              <a:rPr lang="ru-RU" sz="2400" dirty="0"/>
              <a:t>. Але на </a:t>
            </a:r>
            <a:r>
              <a:rPr lang="ru-RU" sz="2400" dirty="0" err="1"/>
              <a:t>Землі</a:t>
            </a:r>
            <a:r>
              <a:rPr lang="ru-RU" sz="2400" dirty="0"/>
              <a:t> </a:t>
            </a:r>
            <a:r>
              <a:rPr lang="ru-RU" sz="2400" dirty="0" err="1"/>
              <a:t>ще</a:t>
            </a:r>
            <a:r>
              <a:rPr lang="ru-RU" sz="2400" dirty="0"/>
              <a:t> </a:t>
            </a:r>
            <a:r>
              <a:rPr lang="ru-RU" sz="2400" dirty="0" err="1"/>
              <a:t>ніхто</a:t>
            </a:r>
            <a:r>
              <a:rPr lang="ru-RU" sz="2400" dirty="0"/>
              <a:t> не </a:t>
            </a:r>
            <a:r>
              <a:rPr lang="ru-RU" sz="2400" dirty="0" err="1"/>
              <a:t>спостерігав</a:t>
            </a:r>
            <a:r>
              <a:rPr lang="ru-RU" sz="2400" dirty="0"/>
              <a:t> </a:t>
            </a:r>
            <a:r>
              <a:rPr lang="ru-RU" sz="2400" dirty="0" err="1"/>
              <a:t>безпосереднє</a:t>
            </a:r>
            <a:r>
              <a:rPr lang="ru-RU" sz="2400" dirty="0"/>
              <a:t> </a:t>
            </a:r>
            <a:r>
              <a:rPr lang="ru-RU" sz="2400" dirty="0" err="1"/>
              <a:t>зародження</a:t>
            </a:r>
            <a:r>
              <a:rPr lang="ru-RU" sz="2400" dirty="0"/>
              <a:t> </a:t>
            </a:r>
            <a:r>
              <a:rPr lang="ru-RU" sz="2400" dirty="0" err="1"/>
              <a:t>живих</a:t>
            </a:r>
            <a:r>
              <a:rPr lang="ru-RU" sz="2400" dirty="0"/>
              <a:t> </a:t>
            </a:r>
            <a:r>
              <a:rPr lang="ru-RU" sz="2400" dirty="0" err="1"/>
              <a:t>біологічних</a:t>
            </a:r>
            <a:r>
              <a:rPr lang="ru-RU" sz="2400" dirty="0"/>
              <a:t> </a:t>
            </a:r>
            <a:r>
              <a:rPr lang="ru-RU" sz="2400" dirty="0" err="1"/>
              <a:t>клітин</a:t>
            </a:r>
            <a:r>
              <a:rPr lang="ru-RU" sz="2400" dirty="0"/>
              <a:t> з </a:t>
            </a:r>
            <a:r>
              <a:rPr lang="ru-RU" sz="2400" dirty="0" err="1"/>
              <a:t>неживих</a:t>
            </a:r>
            <a:r>
              <a:rPr lang="ru-RU" sz="2400" dirty="0"/>
              <a:t> </a:t>
            </a:r>
            <a:r>
              <a:rPr lang="ru-RU" sz="2400" dirty="0" err="1"/>
              <a:t>хімічних</a:t>
            </a:r>
            <a:r>
              <a:rPr lang="ru-RU" sz="2400" dirty="0"/>
              <a:t> </a:t>
            </a:r>
            <a:r>
              <a:rPr lang="ru-RU" sz="2400" dirty="0" err="1"/>
              <a:t>сполук</a:t>
            </a:r>
            <a:r>
              <a:rPr lang="ru-RU" sz="2400" dirty="0"/>
              <a:t>.</a:t>
            </a:r>
          </a:p>
        </p:txBody>
      </p:sp>
      <p:pic>
        <p:nvPicPr>
          <p:cNvPr id="2050" name="Picture 2" descr="C:\Users\vanya\Desktop\pismo-do-hlape-be-prodadeno-za-5-3-mln-dola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
            <a:ext cx="6012159" cy="44909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30868" y="4437112"/>
            <a:ext cx="8114016" cy="1938992"/>
          </a:xfrm>
          <a:prstGeom prst="rect">
            <a:avLst/>
          </a:prstGeom>
          <a:noFill/>
        </p:spPr>
        <p:txBody>
          <a:bodyPr wrap="none" lIns="91440" tIns="45720" rIns="91440" bIns="45720">
            <a:spAutoFit/>
          </a:bodyPr>
          <a:lstStyle/>
          <a:p>
            <a:pPr algn="ct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цього</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приводу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англійський</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біолог</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Ф. </a:t>
            </a:r>
            <a:r>
              <a:rPr lang="ru-RU"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Крік</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висловився</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так</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ct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Ми не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бачимо</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шляху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від</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первісного</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бульйону</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до</a:t>
            </a:r>
          </a:p>
          <a:p>
            <a:pPr algn="ct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природного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відбору</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Можна</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дійти</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висновку</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pPr algn="ctr"/>
            <a:r>
              <a:rPr lang="ru-RU"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що</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походження</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життя</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чудо, але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це</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свідчить</a:t>
            </a:r>
            <a:endPar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2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лише</a:t>
            </a: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про наше </a:t>
            </a:r>
            <a:r>
              <a:rPr lang="ru-RU" sz="2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незнання</a:t>
            </a:r>
            <a:r>
              <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Tree>
    <p:extLst>
      <p:ext uri="{BB962C8B-B14F-4D97-AF65-F5344CB8AC3E}">
        <p14:creationId xmlns:p14="http://schemas.microsoft.com/office/powerpoint/2010/main" val="201850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anya\Desktop\wire_worl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5"/>
            <a:ext cx="9165310" cy="549918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4807" y="980728"/>
            <a:ext cx="9095695" cy="212365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i="1" u="sng" cap="none" spc="50" dirty="0" err="1" smtClean="0">
                <a:ln w="11430"/>
                <a:solidFill>
                  <a:srgbClr val="006820"/>
                </a:solidFill>
                <a:effectLst>
                  <a:outerShdw blurRad="76200" dist="50800" dir="5400000" algn="tl" rotWithShape="0">
                    <a:srgbClr val="000000">
                      <a:alpha val="65000"/>
                    </a:srgbClr>
                  </a:outerShdw>
                </a:effectLst>
              </a:rPr>
              <a:t>Ан­тропний</a:t>
            </a:r>
            <a:r>
              <a:rPr lang="ru-RU" sz="4400" b="1" i="1" u="sng" cap="none" spc="50" dirty="0" smtClean="0">
                <a:ln w="11430"/>
                <a:solidFill>
                  <a:srgbClr val="006820"/>
                </a:solidFill>
                <a:effectLst>
                  <a:outerShdw blurRad="76200" dist="50800" dir="5400000" algn="tl" rotWithShape="0">
                    <a:srgbClr val="000000">
                      <a:alpha val="65000"/>
                    </a:srgbClr>
                  </a:outerShdw>
                </a:effectLst>
              </a:rPr>
              <a:t> принцип:</a:t>
            </a:r>
          </a:p>
          <a:p>
            <a:pPr algn="ct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«Ми </a:t>
            </a:r>
            <a:r>
              <a:rPr lang="ru-RU"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спостерігаємо</a:t>
            </a: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Всесвіт</a:t>
            </a: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таким,</a:t>
            </a:r>
          </a:p>
          <a:p>
            <a:pPr algn="ct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як ми </a:t>
            </a:r>
            <a:r>
              <a:rPr lang="ru-RU"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його</a:t>
            </a: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бачимо</a:t>
            </a: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бо</a:t>
            </a: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ми </a:t>
            </a:r>
            <a:r>
              <a:rPr lang="ru-RU"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існуємо</a:t>
            </a:r>
            <a:r>
              <a:rPr lang="ru-RU"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60895" y="4241496"/>
            <a:ext cx="9104415" cy="193899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i="1" u="sng" cap="none" spc="50" dirty="0" err="1" smtClean="0">
                <a:ln w="11430"/>
                <a:solidFill>
                  <a:srgbClr val="006820"/>
                </a:solidFill>
                <a:effectLst>
                  <a:outerShdw blurRad="76200" dist="50800" dir="5400000" algn="tl" rotWithShape="0">
                    <a:srgbClr val="000000">
                      <a:alpha val="65000"/>
                    </a:srgbClr>
                  </a:outerShdw>
                </a:effectLst>
              </a:rPr>
              <a:t>Відкрита</a:t>
            </a:r>
            <a:r>
              <a:rPr lang="ru-RU" sz="4000" b="1" i="1" u="sng" cap="none" spc="50" dirty="0" smtClean="0">
                <a:ln w="11430"/>
                <a:solidFill>
                  <a:srgbClr val="006820"/>
                </a:solidFill>
                <a:effectLst>
                  <a:outerShdw blurRad="76200" dist="50800" dir="5400000" algn="tl" rotWithShape="0">
                    <a:srgbClr val="000000">
                      <a:alpha val="65000"/>
                    </a:srgbClr>
                  </a:outerShdw>
                </a:effectLst>
              </a:rPr>
              <a:t> </a:t>
            </a:r>
            <a:r>
              <a:rPr lang="ru-RU" sz="4000" b="1" i="1" u="sng" cap="none" spc="50" dirty="0">
                <a:ln w="11430"/>
                <a:solidFill>
                  <a:srgbClr val="006820"/>
                </a:solidFill>
                <a:effectLst>
                  <a:outerShdw blurRad="76200" dist="50800" dir="5400000" algn="tl" rotWithShape="0">
                    <a:srgbClr val="000000">
                      <a:alpha val="65000"/>
                    </a:srgbClr>
                  </a:outerShdw>
                </a:effectLst>
              </a:rPr>
              <a:t>система</a:t>
            </a:r>
            <a:r>
              <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об­мінюється</a:t>
            </a:r>
            <a:endPar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 </a:t>
            </a:r>
            <a:r>
              <a:rPr lang="ru-RU"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навколиш­нім</a:t>
            </a:r>
            <a:r>
              <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середовищем</a:t>
            </a:r>
            <a:r>
              <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4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енер­гією</a:t>
            </a:r>
            <a:endPar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й </a:t>
            </a:r>
            <a:r>
              <a:rPr lang="ru-RU"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інформацією</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2057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2641" y="1988840"/>
            <a:ext cx="8640960" cy="1815882"/>
          </a:xfrm>
          <a:prstGeom prst="rect">
            <a:avLst/>
          </a:prstGeom>
        </p:spPr>
        <p:txBody>
          <a:bodyPr wrap="square">
            <a:spAutoFit/>
          </a:bodyPr>
          <a:lstStyle/>
          <a:p>
            <a:pPr fontAlgn="base"/>
            <a:r>
              <a:rPr lang="ru-RU" sz="2800" dirty="0" smtClean="0"/>
              <a:t>	</a:t>
            </a:r>
            <a:r>
              <a:rPr lang="ru-RU" sz="2800" dirty="0" err="1" smtClean="0"/>
              <a:t>Загальні</a:t>
            </a:r>
            <a:r>
              <a:rPr lang="ru-RU" sz="2800" dirty="0" smtClean="0"/>
              <a:t> </a:t>
            </a:r>
            <a:r>
              <a:rPr lang="ru-RU" sz="2800" dirty="0"/>
              <a:t>характе­ристики </a:t>
            </a:r>
            <a:r>
              <a:rPr lang="ru-RU" sz="2800" dirty="0" err="1"/>
              <a:t>живих</a:t>
            </a:r>
            <a:r>
              <a:rPr lang="ru-RU" sz="2800" dirty="0"/>
              <a:t> </a:t>
            </a:r>
            <a:r>
              <a:rPr lang="ru-RU" sz="2800" dirty="0" err="1"/>
              <a:t>істот</a:t>
            </a:r>
            <a:r>
              <a:rPr lang="ru-RU" sz="2800" dirty="0"/>
              <a:t> </a:t>
            </a:r>
            <a:r>
              <a:rPr lang="ru-RU" sz="2800" dirty="0" err="1"/>
              <a:t>можна</a:t>
            </a:r>
            <a:r>
              <a:rPr lang="ru-RU" sz="2800" dirty="0"/>
              <a:t> </a:t>
            </a:r>
            <a:r>
              <a:rPr lang="ru-RU" sz="2800" dirty="0" err="1"/>
              <a:t>описати</a:t>
            </a:r>
            <a:r>
              <a:rPr lang="ru-RU" sz="2800" dirty="0"/>
              <a:t> за </a:t>
            </a:r>
            <a:r>
              <a:rPr lang="ru-RU" sz="2800" dirty="0" err="1"/>
              <a:t>допомогою</a:t>
            </a:r>
            <a:r>
              <a:rPr lang="ru-RU" sz="2800" dirty="0"/>
              <a:t> </a:t>
            </a:r>
            <a:r>
              <a:rPr lang="ru-RU" sz="2800" dirty="0" err="1"/>
              <a:t>дея­ких</a:t>
            </a:r>
            <a:r>
              <a:rPr lang="ru-RU" sz="2800" dirty="0"/>
              <a:t> </a:t>
            </a:r>
            <a:r>
              <a:rPr lang="ru-RU" sz="2800" dirty="0" err="1"/>
              <a:t>термінів</a:t>
            </a:r>
            <a:r>
              <a:rPr lang="ru-RU" sz="2800" dirty="0"/>
              <a:t> </a:t>
            </a:r>
            <a:r>
              <a:rPr lang="ru-RU" sz="2800" dirty="0" err="1"/>
              <a:t>теорії</a:t>
            </a:r>
            <a:r>
              <a:rPr lang="ru-RU" sz="2800" dirty="0"/>
              <a:t> </a:t>
            </a:r>
            <a:r>
              <a:rPr lang="ru-RU" sz="2800" dirty="0" err="1"/>
              <a:t>складних</a:t>
            </a:r>
            <a:r>
              <a:rPr lang="ru-RU" sz="2800" dirty="0"/>
              <a:t> систем, </a:t>
            </a:r>
            <a:r>
              <a:rPr lang="ru-RU" sz="2800" dirty="0" err="1"/>
              <a:t>поведінку</a:t>
            </a:r>
            <a:r>
              <a:rPr lang="ru-RU" sz="2800" dirty="0"/>
              <a:t> та </a:t>
            </a:r>
            <a:r>
              <a:rPr lang="ru-RU" sz="2800" dirty="0" err="1"/>
              <a:t>еволю­цію</a:t>
            </a:r>
            <a:r>
              <a:rPr lang="ru-RU" sz="2800" dirty="0"/>
              <a:t> </a:t>
            </a:r>
            <a:r>
              <a:rPr lang="ru-RU" sz="2800" dirty="0" err="1"/>
              <a:t>яких</a:t>
            </a:r>
            <a:r>
              <a:rPr lang="ru-RU" sz="2800" dirty="0"/>
              <a:t> </a:t>
            </a:r>
            <a:r>
              <a:rPr lang="ru-RU" sz="2800" dirty="0" err="1"/>
              <a:t>вивчає</a:t>
            </a:r>
            <a:r>
              <a:rPr lang="ru-RU" sz="2800" dirty="0"/>
              <a:t> нова наука </a:t>
            </a:r>
            <a:r>
              <a:rPr lang="ru-RU" sz="2800" b="1" i="1" u="sng" dirty="0">
                <a:solidFill>
                  <a:srgbClr val="006820"/>
                </a:solidFill>
              </a:rPr>
              <a:t>синергетика.</a:t>
            </a:r>
          </a:p>
        </p:txBody>
      </p:sp>
      <p:sp>
        <p:nvSpPr>
          <p:cNvPr id="5" name="Прямоугольник 4"/>
          <p:cNvSpPr/>
          <p:nvPr/>
        </p:nvSpPr>
        <p:spPr>
          <a:xfrm>
            <a:off x="323528" y="4293096"/>
            <a:ext cx="8640959" cy="1815882"/>
          </a:xfrm>
          <a:prstGeom prst="rect">
            <a:avLst/>
          </a:prstGeom>
        </p:spPr>
        <p:txBody>
          <a:bodyPr wrap="square">
            <a:spAutoFit/>
          </a:bodyPr>
          <a:lstStyle/>
          <a:p>
            <a:pPr fontAlgn="base"/>
            <a:r>
              <a:rPr lang="ru-RU" sz="2800" b="1" dirty="0" smtClean="0"/>
              <a:t>	</a:t>
            </a:r>
            <a:r>
              <a:rPr lang="ru-RU" sz="2800" b="1" i="1" u="sng" dirty="0" err="1" smtClean="0">
                <a:solidFill>
                  <a:srgbClr val="006820"/>
                </a:solidFill>
              </a:rPr>
              <a:t>Живий</a:t>
            </a:r>
            <a:r>
              <a:rPr lang="ru-RU" sz="2800" b="1" i="1" u="sng" dirty="0">
                <a:solidFill>
                  <a:srgbClr val="006820"/>
                </a:solidFill>
              </a:rPr>
              <a:t>  </a:t>
            </a:r>
            <a:r>
              <a:rPr lang="ru-RU" sz="2800" b="1" i="1" u="sng" dirty="0" err="1">
                <a:solidFill>
                  <a:srgbClr val="006820"/>
                </a:solidFill>
              </a:rPr>
              <a:t>організм</a:t>
            </a:r>
            <a:r>
              <a:rPr lang="ru-RU" sz="2800" dirty="0"/>
              <a:t>   — складна </a:t>
            </a:r>
            <a:r>
              <a:rPr lang="ru-RU" sz="2800" dirty="0" err="1" smtClean="0"/>
              <a:t>відкрита</a:t>
            </a:r>
            <a:r>
              <a:rPr lang="ru-RU" sz="2800" dirty="0" smtClean="0"/>
              <a:t> </a:t>
            </a:r>
            <a:r>
              <a:rPr lang="ru-RU" sz="2800" dirty="0"/>
              <a:t>си­стема з </a:t>
            </a:r>
            <a:r>
              <a:rPr lang="ru-RU" sz="2800" dirty="0" err="1"/>
              <a:t>хімічних</a:t>
            </a:r>
            <a:r>
              <a:rPr lang="ru-RU" sz="2800" dirty="0"/>
              <a:t> і </a:t>
            </a:r>
            <a:r>
              <a:rPr lang="ru-RU" sz="2800" dirty="0" err="1"/>
              <a:t>біо­логічних</a:t>
            </a:r>
            <a:r>
              <a:rPr lang="ru-RU" sz="2800" dirty="0"/>
              <a:t> </a:t>
            </a:r>
            <a:r>
              <a:rPr lang="ru-RU" sz="2800" dirty="0" err="1"/>
              <a:t>сполук</a:t>
            </a:r>
            <a:r>
              <a:rPr lang="ru-RU" sz="2800" dirty="0"/>
              <a:t>, яка </a:t>
            </a:r>
            <a:r>
              <a:rPr lang="ru-RU" sz="2800" dirty="0" err="1"/>
              <a:t>має</a:t>
            </a:r>
            <a:r>
              <a:rPr lang="ru-RU" sz="2800" dirty="0"/>
              <a:t> </a:t>
            </a:r>
            <a:r>
              <a:rPr lang="ru-RU" sz="2800" dirty="0" err="1"/>
              <a:t>високу</a:t>
            </a:r>
            <a:r>
              <a:rPr lang="ru-RU" sz="2800" dirty="0"/>
              <a:t> </a:t>
            </a:r>
            <a:r>
              <a:rPr lang="ru-RU" sz="2800" dirty="0" err="1"/>
              <a:t>ступінь</a:t>
            </a:r>
            <a:r>
              <a:rPr lang="ru-RU" sz="2800" dirty="0"/>
              <a:t> </a:t>
            </a:r>
            <a:r>
              <a:rPr lang="ru-RU" sz="2800" dirty="0" err="1"/>
              <a:t>упорядкованості</a:t>
            </a:r>
            <a:r>
              <a:rPr lang="ru-RU" sz="2800" dirty="0"/>
              <a:t> й </a:t>
            </a:r>
            <a:r>
              <a:rPr lang="ru-RU" sz="2800" dirty="0" err="1"/>
              <a:t>збе­рігає</a:t>
            </a:r>
            <a:r>
              <a:rPr lang="ru-RU" sz="2800" dirty="0"/>
              <a:t> </a:t>
            </a:r>
            <a:r>
              <a:rPr lang="ru-RU" sz="2800" dirty="0" err="1"/>
              <a:t>величезний</a:t>
            </a:r>
            <a:r>
              <a:rPr lang="ru-RU" sz="2800" dirty="0"/>
              <a:t> </a:t>
            </a:r>
            <a:r>
              <a:rPr lang="ru-RU" sz="2800" dirty="0" err="1"/>
              <a:t>об’єм</a:t>
            </a:r>
            <a:r>
              <a:rPr lang="ru-RU" sz="2800" dirty="0"/>
              <a:t> </a:t>
            </a:r>
            <a:r>
              <a:rPr lang="ru-RU" sz="2800" dirty="0" err="1"/>
              <a:t>інформації</a:t>
            </a:r>
            <a:r>
              <a:rPr lang="ru-RU" sz="2800" dirty="0"/>
              <a:t> про себе і </a:t>
            </a:r>
            <a:r>
              <a:rPr lang="ru-RU" sz="2800" dirty="0" err="1"/>
              <a:t>навколишній</a:t>
            </a:r>
            <a:r>
              <a:rPr lang="ru-RU" sz="2800" dirty="0"/>
              <a:t> </a:t>
            </a:r>
            <a:r>
              <a:rPr lang="ru-RU" sz="2800" dirty="0" err="1"/>
              <a:t>світ</a:t>
            </a:r>
            <a:r>
              <a:rPr lang="ru-RU" sz="2800" dirty="0"/>
              <a:t>.</a:t>
            </a:r>
          </a:p>
        </p:txBody>
      </p:sp>
      <p:sp>
        <p:nvSpPr>
          <p:cNvPr id="7" name="Прямоугольник 6"/>
          <p:cNvSpPr/>
          <p:nvPr/>
        </p:nvSpPr>
        <p:spPr>
          <a:xfrm>
            <a:off x="323528" y="260648"/>
            <a:ext cx="8663717" cy="1077218"/>
          </a:xfrm>
          <a:prstGeom prst="rect">
            <a:avLst/>
          </a:prstGeom>
          <a:noFill/>
        </p:spPr>
        <p:txBody>
          <a:bodyPr wrap="none" lIns="91440" tIns="45720" rIns="91440" bIns="45720">
            <a:spAutoFit/>
          </a:bodyPr>
          <a:lstStyle/>
          <a:p>
            <a:pPr algn="ctr"/>
            <a:r>
              <a:rPr lang="ru-RU" sz="3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Життя</a:t>
            </a:r>
            <a:r>
              <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як </a:t>
            </a:r>
            <a:r>
              <a:rPr lang="ru-RU"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відкрита</a:t>
            </a: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система, яка </a:t>
            </a:r>
            <a:r>
              <a:rPr lang="ru-RU"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зберігає</a:t>
            </a:r>
            <a:endPar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та </a:t>
            </a:r>
            <a:r>
              <a:rPr lang="ru-RU" sz="3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передає</a:t>
            </a:r>
            <a:r>
              <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3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інформацію</a:t>
            </a:r>
            <a:r>
              <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з </a:t>
            </a:r>
            <a:r>
              <a:rPr lang="ru-RU" sz="3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минулого</a:t>
            </a:r>
            <a:r>
              <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 </a:t>
            </a:r>
            <a:r>
              <a:rPr lang="ru-RU" sz="32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майбутнє</a:t>
            </a: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529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vanya\Desktop\wpid-Soyuz-Mihalkova-dogovorilsya-o-vyiplatah-s-novyimi-importerami-tehniki-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37639" cy="6853229"/>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202" y="188640"/>
            <a:ext cx="7345110" cy="1938992"/>
          </a:xfrm>
          <a:prstGeom prst="rect">
            <a:avLst/>
          </a:prstGeom>
        </p:spPr>
        <p:txBody>
          <a:bodyPr wrap="square">
            <a:spAutoFit/>
          </a:bodyPr>
          <a:lstStyle/>
          <a:p>
            <a:pPr fontAlgn="base"/>
            <a:r>
              <a:rPr lang="ru-RU" sz="2400" dirty="0" smtClean="0"/>
              <a:t>	</a:t>
            </a:r>
            <a:r>
              <a:rPr lang="ru-RU" sz="2400" dirty="0" err="1" smtClean="0"/>
              <a:t>Об’єм</a:t>
            </a:r>
            <a:r>
              <a:rPr lang="ru-RU" sz="2400" dirty="0" smtClean="0"/>
              <a:t> </a:t>
            </a:r>
            <a:r>
              <a:rPr lang="ru-RU" sz="2400" dirty="0" err="1"/>
              <a:t>інформації</a:t>
            </a:r>
            <a:r>
              <a:rPr lang="ru-RU" sz="2400" dirty="0"/>
              <a:t>, </a:t>
            </a:r>
            <a:r>
              <a:rPr lang="ru-RU" sz="2400" dirty="0" err="1"/>
              <a:t>який</a:t>
            </a:r>
            <a:r>
              <a:rPr lang="ru-RU" sz="2400" dirty="0"/>
              <a:t> </a:t>
            </a:r>
            <a:r>
              <a:rPr lang="ru-RU" sz="2400" dirty="0" err="1"/>
              <a:t>зберігає</a:t>
            </a:r>
            <a:r>
              <a:rPr lang="ru-RU" sz="2400" dirty="0"/>
              <a:t> </a:t>
            </a:r>
            <a:r>
              <a:rPr lang="ru-RU" sz="2400" dirty="0" err="1"/>
              <a:t>тільки</a:t>
            </a:r>
            <a:r>
              <a:rPr lang="ru-RU" sz="2400" dirty="0"/>
              <a:t> одна </a:t>
            </a:r>
            <a:r>
              <a:rPr lang="ru-RU" sz="2400" dirty="0" err="1"/>
              <a:t>клітина</a:t>
            </a:r>
            <a:r>
              <a:rPr lang="ru-RU" sz="2400" dirty="0"/>
              <a:t> живого </a:t>
            </a:r>
            <a:r>
              <a:rPr lang="ru-RU" sz="2400" dirty="0" err="1"/>
              <a:t>організму</a:t>
            </a:r>
            <a:r>
              <a:rPr lang="ru-RU" sz="2400" dirty="0"/>
              <a:t>, </a:t>
            </a:r>
            <a:r>
              <a:rPr lang="ru-RU" sz="2400" dirty="0" err="1"/>
              <a:t>оцінюється</a:t>
            </a:r>
            <a:r>
              <a:rPr lang="ru-RU" sz="2400" dirty="0"/>
              <a:t> в 10</a:t>
            </a:r>
            <a:r>
              <a:rPr lang="ru-RU" sz="2400" baseline="30000" dirty="0"/>
              <a:t>22</a:t>
            </a:r>
            <a:r>
              <a:rPr lang="ru-RU" sz="2400" dirty="0"/>
              <a:t>—10</a:t>
            </a:r>
            <a:r>
              <a:rPr lang="ru-RU" sz="2400" baseline="30000" dirty="0"/>
              <a:t>23</a:t>
            </a:r>
            <a:r>
              <a:rPr lang="ru-RU" sz="2400" dirty="0"/>
              <a:t> </a:t>
            </a:r>
            <a:r>
              <a:rPr lang="ru-RU" sz="2400" dirty="0" err="1"/>
              <a:t>біт</a:t>
            </a:r>
            <a:r>
              <a:rPr lang="ru-RU" sz="2400" dirty="0"/>
              <a:t>. Для </a:t>
            </a:r>
            <a:r>
              <a:rPr lang="ru-RU" sz="2400" dirty="0" err="1"/>
              <a:t>порівняння</a:t>
            </a:r>
            <a:r>
              <a:rPr lang="ru-RU" sz="2400" dirty="0"/>
              <a:t> </a:t>
            </a:r>
            <a:r>
              <a:rPr lang="ru-RU" sz="2400" dirty="0" err="1"/>
              <a:t>нагадаємо</a:t>
            </a:r>
            <a:r>
              <a:rPr lang="ru-RU" sz="2400" dirty="0"/>
              <a:t>, </a:t>
            </a:r>
            <a:r>
              <a:rPr lang="ru-RU" sz="2400" dirty="0" err="1"/>
              <a:t>що</a:t>
            </a:r>
            <a:r>
              <a:rPr lang="ru-RU" sz="2400" dirty="0"/>
              <a:t> </a:t>
            </a:r>
            <a:r>
              <a:rPr lang="ru-RU" sz="2400" dirty="0" err="1"/>
              <a:t>об’єм</a:t>
            </a:r>
            <a:r>
              <a:rPr lang="ru-RU" sz="2400" dirty="0"/>
              <a:t> </a:t>
            </a:r>
            <a:r>
              <a:rPr lang="ru-RU" sz="2400" dirty="0" err="1"/>
              <a:t>інформації</a:t>
            </a:r>
            <a:r>
              <a:rPr lang="ru-RU" sz="2400" dirty="0"/>
              <a:t>, яку </a:t>
            </a:r>
            <a:r>
              <a:rPr lang="ru-RU" sz="2400" dirty="0" err="1"/>
              <a:t>зберігають</a:t>
            </a:r>
            <a:r>
              <a:rPr lang="ru-RU" sz="2400" dirty="0"/>
              <a:t> </a:t>
            </a:r>
            <a:r>
              <a:rPr lang="ru-RU" sz="2400" dirty="0" err="1"/>
              <a:t>сучасні</a:t>
            </a:r>
            <a:r>
              <a:rPr lang="ru-RU" sz="2400" dirty="0"/>
              <a:t> </a:t>
            </a:r>
            <a:r>
              <a:rPr lang="ru-RU" sz="2400" dirty="0" err="1"/>
              <a:t>комп’ютерні</a:t>
            </a:r>
            <a:r>
              <a:rPr lang="ru-RU" sz="2400" dirty="0"/>
              <a:t> диски, у </a:t>
            </a:r>
            <a:r>
              <a:rPr lang="ru-RU" sz="2400" dirty="0" err="1"/>
              <a:t>мільярди</a:t>
            </a:r>
            <a:r>
              <a:rPr lang="ru-RU" sz="2400" dirty="0"/>
              <a:t> </a:t>
            </a:r>
            <a:r>
              <a:rPr lang="ru-RU" sz="2400" dirty="0" err="1"/>
              <a:t>разів</a:t>
            </a:r>
            <a:r>
              <a:rPr lang="ru-RU" sz="2400" dirty="0"/>
              <a:t> </a:t>
            </a:r>
            <a:r>
              <a:rPr lang="ru-RU" sz="2400" dirty="0" err="1"/>
              <a:t>менший</a:t>
            </a:r>
            <a:r>
              <a:rPr lang="ru-RU" sz="2400" dirty="0"/>
              <a:t>.</a:t>
            </a:r>
          </a:p>
        </p:txBody>
      </p:sp>
      <p:pic>
        <p:nvPicPr>
          <p:cNvPr id="4099" name="Picture 3" descr="C:\Users\vanya\Desktop\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88"/>
            <a:ext cx="9152384" cy="688898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79512" y="10577"/>
            <a:ext cx="6694543" cy="2677656"/>
          </a:xfrm>
          <a:prstGeom prst="rect">
            <a:avLst/>
          </a:prstGeom>
        </p:spPr>
        <p:txBody>
          <a:bodyPr wrap="square">
            <a:spAutoFit/>
          </a:bodyPr>
          <a:lstStyle/>
          <a:p>
            <a:pPr fontAlgn="base"/>
            <a:r>
              <a:rPr lang="ru-RU" sz="2400" dirty="0" smtClean="0">
                <a:solidFill>
                  <a:schemeClr val="bg1"/>
                </a:solidFill>
              </a:rPr>
              <a:t>	</a:t>
            </a:r>
            <a:r>
              <a:rPr lang="ru-RU" sz="2400" dirty="0" err="1" smtClean="0">
                <a:solidFill>
                  <a:schemeClr val="bg1"/>
                </a:solidFill>
              </a:rPr>
              <a:t>Завдяки</a:t>
            </a:r>
            <a:r>
              <a:rPr lang="ru-RU" sz="2400" dirty="0" smtClean="0">
                <a:solidFill>
                  <a:schemeClr val="bg1"/>
                </a:solidFill>
              </a:rPr>
              <a:t> </a:t>
            </a:r>
            <a:r>
              <a:rPr lang="ru-RU" sz="2400" dirty="0" err="1">
                <a:solidFill>
                  <a:schemeClr val="bg1"/>
                </a:solidFill>
              </a:rPr>
              <a:t>комп’ютерам</a:t>
            </a:r>
            <a:r>
              <a:rPr lang="ru-RU" sz="2400" dirty="0">
                <a:solidFill>
                  <a:schemeClr val="bg1"/>
                </a:solidFill>
              </a:rPr>
              <a:t> на </a:t>
            </a:r>
            <a:r>
              <a:rPr lang="ru-RU" sz="2400" dirty="0" err="1">
                <a:solidFill>
                  <a:schemeClr val="bg1"/>
                </a:solidFill>
              </a:rPr>
              <a:t>сучасному</a:t>
            </a:r>
            <a:r>
              <a:rPr lang="ru-RU" sz="2400" dirty="0">
                <a:solidFill>
                  <a:schemeClr val="bg1"/>
                </a:solidFill>
              </a:rPr>
              <a:t> </a:t>
            </a:r>
            <a:r>
              <a:rPr lang="ru-RU" sz="2400" dirty="0" err="1">
                <a:solidFill>
                  <a:schemeClr val="bg1"/>
                </a:solidFill>
              </a:rPr>
              <a:t>етапі</a:t>
            </a:r>
            <a:r>
              <a:rPr lang="ru-RU" sz="2400" dirty="0">
                <a:solidFill>
                  <a:schemeClr val="bg1"/>
                </a:solidFill>
              </a:rPr>
              <a:t> </a:t>
            </a:r>
            <a:r>
              <a:rPr lang="ru-RU" sz="2400" dirty="0" err="1">
                <a:solidFill>
                  <a:schemeClr val="bg1"/>
                </a:solidFill>
              </a:rPr>
              <a:t>розвитку</a:t>
            </a:r>
            <a:r>
              <a:rPr lang="ru-RU" sz="2400" dirty="0">
                <a:solidFill>
                  <a:schemeClr val="bg1"/>
                </a:solidFill>
              </a:rPr>
              <a:t> </a:t>
            </a:r>
            <a:r>
              <a:rPr lang="ru-RU" sz="2400" dirty="0" err="1">
                <a:solidFill>
                  <a:schemeClr val="bg1"/>
                </a:solidFill>
              </a:rPr>
              <a:t>нашої</a:t>
            </a:r>
            <a:r>
              <a:rPr lang="ru-RU" sz="2400" dirty="0">
                <a:solidFill>
                  <a:schemeClr val="bg1"/>
                </a:solidFill>
              </a:rPr>
              <a:t> </a:t>
            </a:r>
            <a:r>
              <a:rPr lang="ru-RU" sz="2400" dirty="0" err="1">
                <a:solidFill>
                  <a:schemeClr val="bg1"/>
                </a:solidFill>
              </a:rPr>
              <a:t>цивілізації</a:t>
            </a:r>
            <a:r>
              <a:rPr lang="ru-RU" sz="2400" dirty="0">
                <a:solidFill>
                  <a:schemeClr val="bg1"/>
                </a:solidFill>
              </a:rPr>
              <a:t> </a:t>
            </a:r>
            <a:r>
              <a:rPr lang="ru-RU" sz="2400" dirty="0" err="1">
                <a:solidFill>
                  <a:schemeClr val="bg1"/>
                </a:solidFill>
              </a:rPr>
              <a:t>теж</a:t>
            </a:r>
            <a:r>
              <a:rPr lang="ru-RU" sz="2400" dirty="0">
                <a:solidFill>
                  <a:schemeClr val="bg1"/>
                </a:solidFill>
              </a:rPr>
              <a:t> </a:t>
            </a:r>
            <a:r>
              <a:rPr lang="ru-RU" sz="2400" dirty="0" err="1">
                <a:solidFill>
                  <a:schemeClr val="bg1"/>
                </a:solidFill>
              </a:rPr>
              <a:t>спостерігається</a:t>
            </a:r>
            <a:r>
              <a:rPr lang="ru-RU" sz="2400" dirty="0">
                <a:solidFill>
                  <a:schemeClr val="bg1"/>
                </a:solidFill>
              </a:rPr>
              <a:t> </a:t>
            </a:r>
            <a:r>
              <a:rPr lang="ru-RU" sz="2400" dirty="0" err="1">
                <a:solidFill>
                  <a:schemeClr val="bg1"/>
                </a:solidFill>
              </a:rPr>
              <a:t>значне</a:t>
            </a:r>
            <a:r>
              <a:rPr lang="ru-RU" sz="2400" dirty="0">
                <a:solidFill>
                  <a:schemeClr val="bg1"/>
                </a:solidFill>
              </a:rPr>
              <a:t> </a:t>
            </a:r>
            <a:r>
              <a:rPr lang="ru-RU" sz="2400" dirty="0" err="1">
                <a:solidFill>
                  <a:schemeClr val="bg1"/>
                </a:solidFill>
              </a:rPr>
              <a:t>збільшення</a:t>
            </a:r>
            <a:r>
              <a:rPr lang="ru-RU" sz="2400" dirty="0">
                <a:solidFill>
                  <a:schemeClr val="bg1"/>
                </a:solidFill>
              </a:rPr>
              <a:t> потоку </a:t>
            </a:r>
            <a:r>
              <a:rPr lang="ru-RU" sz="2400" dirty="0" err="1">
                <a:solidFill>
                  <a:schemeClr val="bg1"/>
                </a:solidFill>
              </a:rPr>
              <a:t>інформації</a:t>
            </a:r>
            <a:r>
              <a:rPr lang="ru-RU" sz="2400" dirty="0">
                <a:solidFill>
                  <a:schemeClr val="bg1"/>
                </a:solidFill>
              </a:rPr>
              <a:t>, </a:t>
            </a:r>
            <a:r>
              <a:rPr lang="ru-RU" sz="2400" dirty="0" err="1">
                <a:solidFill>
                  <a:schemeClr val="bg1"/>
                </a:solidFill>
              </a:rPr>
              <a:t>якою</a:t>
            </a:r>
            <a:r>
              <a:rPr lang="ru-RU" sz="2400" dirty="0">
                <a:solidFill>
                  <a:schemeClr val="bg1"/>
                </a:solidFill>
              </a:rPr>
              <a:t> </a:t>
            </a:r>
            <a:r>
              <a:rPr lang="ru-RU" sz="2400" dirty="0" err="1">
                <a:solidFill>
                  <a:schemeClr val="bg1"/>
                </a:solidFill>
              </a:rPr>
              <a:t>володіє</a:t>
            </a:r>
            <a:r>
              <a:rPr lang="ru-RU" sz="2400" dirty="0">
                <a:solidFill>
                  <a:schemeClr val="bg1"/>
                </a:solidFill>
              </a:rPr>
              <a:t> </a:t>
            </a:r>
            <a:r>
              <a:rPr lang="ru-RU" sz="2400" dirty="0" err="1">
                <a:solidFill>
                  <a:schemeClr val="bg1"/>
                </a:solidFill>
              </a:rPr>
              <a:t>людство</a:t>
            </a:r>
            <a:r>
              <a:rPr lang="ru-RU" sz="2400" dirty="0">
                <a:solidFill>
                  <a:schemeClr val="bg1"/>
                </a:solidFill>
              </a:rPr>
              <a:t>. За </a:t>
            </a:r>
            <a:r>
              <a:rPr lang="ru-RU" sz="2400" dirty="0" err="1">
                <a:solidFill>
                  <a:schemeClr val="bg1"/>
                </a:solidFill>
              </a:rPr>
              <a:t>допомо­гою</a:t>
            </a:r>
            <a:r>
              <a:rPr lang="ru-RU" sz="2400" dirty="0">
                <a:solidFill>
                  <a:schemeClr val="bg1"/>
                </a:solidFill>
              </a:rPr>
              <a:t> АМС ми почали </a:t>
            </a:r>
            <a:r>
              <a:rPr lang="ru-RU" sz="2400" dirty="0" err="1">
                <a:solidFill>
                  <a:schemeClr val="bg1"/>
                </a:solidFill>
              </a:rPr>
              <a:t>збирати</a:t>
            </a:r>
            <a:r>
              <a:rPr lang="ru-RU" sz="2400" dirty="0">
                <a:solidFill>
                  <a:schemeClr val="bg1"/>
                </a:solidFill>
              </a:rPr>
              <a:t> </a:t>
            </a:r>
            <a:r>
              <a:rPr lang="ru-RU" sz="2400" dirty="0" err="1">
                <a:solidFill>
                  <a:schemeClr val="bg1"/>
                </a:solidFill>
              </a:rPr>
              <a:t>інформацію</a:t>
            </a:r>
            <a:r>
              <a:rPr lang="ru-RU" sz="2400" dirty="0">
                <a:solidFill>
                  <a:schemeClr val="bg1"/>
                </a:solidFill>
              </a:rPr>
              <a:t> на далеких планетах та приступили до </a:t>
            </a:r>
            <a:r>
              <a:rPr lang="ru-RU" sz="2400" dirty="0" err="1">
                <a:solidFill>
                  <a:schemeClr val="bg1"/>
                </a:solidFill>
              </a:rPr>
              <a:t>безпосередніх</a:t>
            </a:r>
            <a:r>
              <a:rPr lang="ru-RU" sz="2400" dirty="0">
                <a:solidFill>
                  <a:schemeClr val="bg1"/>
                </a:solidFill>
              </a:rPr>
              <a:t> </a:t>
            </a:r>
            <a:r>
              <a:rPr lang="ru-RU" sz="2400" dirty="0" err="1">
                <a:solidFill>
                  <a:schemeClr val="bg1"/>
                </a:solidFill>
              </a:rPr>
              <a:t>пошуків</a:t>
            </a:r>
            <a:r>
              <a:rPr lang="ru-RU" sz="2400" dirty="0">
                <a:solidFill>
                  <a:schemeClr val="bg1"/>
                </a:solidFill>
              </a:rPr>
              <a:t> </a:t>
            </a:r>
            <a:r>
              <a:rPr lang="ru-RU" sz="2400" dirty="0" err="1">
                <a:solidFill>
                  <a:schemeClr val="bg1"/>
                </a:solidFill>
              </a:rPr>
              <a:t>поза­земних</a:t>
            </a:r>
            <a:r>
              <a:rPr lang="ru-RU" sz="2400" dirty="0">
                <a:solidFill>
                  <a:schemeClr val="bg1"/>
                </a:solidFill>
              </a:rPr>
              <a:t> форм </a:t>
            </a:r>
            <a:r>
              <a:rPr lang="ru-RU" sz="2400" dirty="0" err="1">
                <a:solidFill>
                  <a:schemeClr val="bg1"/>
                </a:solidFill>
              </a:rPr>
              <a:t>життя</a:t>
            </a:r>
            <a:r>
              <a:rPr lang="ru-RU" sz="2400" dirty="0">
                <a:solidFill>
                  <a:schemeClr val="bg1"/>
                </a:solidFill>
              </a:rPr>
              <a:t>.</a:t>
            </a:r>
          </a:p>
        </p:txBody>
      </p:sp>
      <p:sp>
        <p:nvSpPr>
          <p:cNvPr id="6" name="Прямоугольник 5"/>
          <p:cNvSpPr/>
          <p:nvPr/>
        </p:nvSpPr>
        <p:spPr>
          <a:xfrm>
            <a:off x="-4758" y="3054777"/>
            <a:ext cx="4339120" cy="3785652"/>
          </a:xfrm>
          <a:prstGeom prst="rect">
            <a:avLst/>
          </a:prstGeom>
        </p:spPr>
        <p:txBody>
          <a:bodyPr wrap="square">
            <a:spAutoFit/>
          </a:bodyPr>
          <a:lstStyle/>
          <a:p>
            <a:r>
              <a:rPr lang="ru-RU" sz="2400" dirty="0" smtClean="0">
                <a:solidFill>
                  <a:schemeClr val="bg1"/>
                </a:solidFill>
              </a:rPr>
              <a:t>	</a:t>
            </a:r>
            <a:r>
              <a:rPr lang="ru-RU" sz="2400" dirty="0" err="1" smtClean="0">
                <a:solidFill>
                  <a:schemeClr val="bg1"/>
                </a:solidFill>
              </a:rPr>
              <a:t>Імовірність</a:t>
            </a:r>
            <a:r>
              <a:rPr lang="ru-RU" sz="2400" dirty="0" smtClean="0">
                <a:solidFill>
                  <a:schemeClr val="bg1"/>
                </a:solidFill>
              </a:rPr>
              <a:t> </a:t>
            </a:r>
            <a:r>
              <a:rPr lang="ru-RU" sz="2400" dirty="0" err="1">
                <a:solidFill>
                  <a:schemeClr val="bg1"/>
                </a:solidFill>
              </a:rPr>
              <a:t>існування</a:t>
            </a:r>
            <a:r>
              <a:rPr lang="ru-RU" sz="2400" dirty="0">
                <a:solidFill>
                  <a:schemeClr val="bg1"/>
                </a:solidFill>
              </a:rPr>
              <a:t> </a:t>
            </a:r>
            <a:r>
              <a:rPr lang="ru-RU" sz="2400" dirty="0" err="1">
                <a:solidFill>
                  <a:schemeClr val="bg1"/>
                </a:solidFill>
              </a:rPr>
              <a:t>життя</a:t>
            </a:r>
            <a:r>
              <a:rPr lang="ru-RU" sz="2400" dirty="0">
                <a:solidFill>
                  <a:schemeClr val="bg1"/>
                </a:solidFill>
              </a:rPr>
              <a:t> на </a:t>
            </a:r>
            <a:r>
              <a:rPr lang="ru-RU" sz="2400" dirty="0" err="1">
                <a:solidFill>
                  <a:schemeClr val="bg1"/>
                </a:solidFill>
              </a:rPr>
              <a:t>інших</a:t>
            </a:r>
            <a:r>
              <a:rPr lang="ru-RU" sz="2400" dirty="0">
                <a:solidFill>
                  <a:schemeClr val="bg1"/>
                </a:solidFill>
              </a:rPr>
              <a:t> </a:t>
            </a:r>
            <a:r>
              <a:rPr lang="ru-RU" sz="2400" dirty="0" err="1">
                <a:solidFill>
                  <a:schemeClr val="bg1"/>
                </a:solidFill>
              </a:rPr>
              <a:t>тілах</a:t>
            </a:r>
            <a:r>
              <a:rPr lang="ru-RU" sz="2400" dirty="0">
                <a:solidFill>
                  <a:schemeClr val="bg1"/>
                </a:solidFill>
              </a:rPr>
              <a:t> </a:t>
            </a:r>
            <a:r>
              <a:rPr lang="ru-RU" sz="2400" dirty="0" err="1">
                <a:solidFill>
                  <a:schemeClr val="bg1"/>
                </a:solidFill>
              </a:rPr>
              <a:t>Соняч­ної</a:t>
            </a:r>
            <a:r>
              <a:rPr lang="ru-RU" sz="2400" dirty="0">
                <a:solidFill>
                  <a:schemeClr val="bg1"/>
                </a:solidFill>
              </a:rPr>
              <a:t> </a:t>
            </a:r>
            <a:r>
              <a:rPr lang="ru-RU" sz="2400" dirty="0" err="1">
                <a:solidFill>
                  <a:schemeClr val="bg1"/>
                </a:solidFill>
              </a:rPr>
              <a:t>системи</a:t>
            </a:r>
            <a:r>
              <a:rPr lang="ru-RU" sz="2400" dirty="0">
                <a:solidFill>
                  <a:schemeClr val="bg1"/>
                </a:solidFill>
              </a:rPr>
              <a:t> </a:t>
            </a:r>
            <a:r>
              <a:rPr lang="ru-RU" sz="2400" dirty="0" err="1">
                <a:solidFill>
                  <a:schemeClr val="bg1"/>
                </a:solidFill>
              </a:rPr>
              <a:t>досить</a:t>
            </a:r>
            <a:r>
              <a:rPr lang="ru-RU" sz="2400" dirty="0">
                <a:solidFill>
                  <a:schemeClr val="bg1"/>
                </a:solidFill>
              </a:rPr>
              <a:t> мала, тому </a:t>
            </a:r>
            <a:r>
              <a:rPr lang="ru-RU" sz="2400" dirty="0" err="1">
                <a:solidFill>
                  <a:schemeClr val="bg1"/>
                </a:solidFill>
              </a:rPr>
              <a:t>пошуки</a:t>
            </a:r>
            <a:r>
              <a:rPr lang="ru-RU" sz="2400" dirty="0">
                <a:solidFill>
                  <a:schemeClr val="bg1"/>
                </a:solidFill>
              </a:rPr>
              <a:t> </a:t>
            </a:r>
            <a:r>
              <a:rPr lang="ru-RU" sz="2400" dirty="0" err="1">
                <a:solidFill>
                  <a:schemeClr val="bg1"/>
                </a:solidFill>
              </a:rPr>
              <a:t>позаземних</a:t>
            </a:r>
            <a:r>
              <a:rPr lang="ru-RU" sz="2400" dirty="0">
                <a:solidFill>
                  <a:schemeClr val="bg1"/>
                </a:solidFill>
              </a:rPr>
              <a:t> </a:t>
            </a:r>
            <a:r>
              <a:rPr lang="ru-RU" sz="2400" dirty="0" err="1">
                <a:solidFill>
                  <a:schemeClr val="bg1"/>
                </a:solidFill>
              </a:rPr>
              <a:t>цивілізацій</a:t>
            </a:r>
            <a:r>
              <a:rPr lang="ru-RU" sz="2400" dirty="0">
                <a:solidFill>
                  <a:schemeClr val="bg1"/>
                </a:solidFill>
              </a:rPr>
              <a:t> зараз </a:t>
            </a:r>
            <a:r>
              <a:rPr lang="ru-RU" sz="2400" dirty="0" err="1">
                <a:solidFill>
                  <a:schemeClr val="bg1"/>
                </a:solidFill>
              </a:rPr>
              <a:t>ведуться</a:t>
            </a:r>
            <a:r>
              <a:rPr lang="ru-RU" sz="2400" dirty="0">
                <a:solidFill>
                  <a:schemeClr val="bg1"/>
                </a:solidFill>
              </a:rPr>
              <a:t> </a:t>
            </a:r>
            <a:r>
              <a:rPr lang="ru-RU" sz="2400" dirty="0" err="1">
                <a:solidFill>
                  <a:schemeClr val="bg1"/>
                </a:solidFill>
              </a:rPr>
              <a:t>поблизу</a:t>
            </a:r>
            <a:r>
              <a:rPr lang="ru-RU" sz="2400" dirty="0">
                <a:solidFill>
                  <a:schemeClr val="bg1"/>
                </a:solidFill>
              </a:rPr>
              <a:t> </a:t>
            </a:r>
            <a:r>
              <a:rPr lang="ru-RU" sz="2400" dirty="0" err="1">
                <a:solidFill>
                  <a:schemeClr val="bg1"/>
                </a:solidFill>
              </a:rPr>
              <a:t>інших</a:t>
            </a:r>
            <a:r>
              <a:rPr lang="ru-RU" sz="2400" dirty="0">
                <a:solidFill>
                  <a:schemeClr val="bg1"/>
                </a:solidFill>
              </a:rPr>
              <a:t> </a:t>
            </a:r>
            <a:r>
              <a:rPr lang="ru-RU" sz="2400" dirty="0" err="1">
                <a:solidFill>
                  <a:schemeClr val="bg1"/>
                </a:solidFill>
              </a:rPr>
              <a:t>зір</a:t>
            </a:r>
            <a:r>
              <a:rPr lang="ru-RU" sz="2400" dirty="0">
                <a:solidFill>
                  <a:schemeClr val="bg1"/>
                </a:solidFill>
              </a:rPr>
              <a:t>. Недавно </a:t>
            </a:r>
            <a:r>
              <a:rPr lang="ru-RU" sz="2400" dirty="0" err="1">
                <a:solidFill>
                  <a:schemeClr val="bg1"/>
                </a:solidFill>
              </a:rPr>
              <a:t>виявлені</a:t>
            </a:r>
            <a:r>
              <a:rPr lang="ru-RU" sz="2400" dirty="0">
                <a:solidFill>
                  <a:schemeClr val="bg1"/>
                </a:solidFill>
              </a:rPr>
              <a:t> десятки </a:t>
            </a:r>
            <a:r>
              <a:rPr lang="ru-RU" sz="2400" dirty="0" err="1">
                <a:solidFill>
                  <a:schemeClr val="bg1"/>
                </a:solidFill>
              </a:rPr>
              <a:t>темних</a:t>
            </a:r>
            <a:r>
              <a:rPr lang="ru-RU" sz="2400" dirty="0">
                <a:solidFill>
                  <a:schemeClr val="bg1"/>
                </a:solidFill>
              </a:rPr>
              <a:t> </a:t>
            </a:r>
            <a:r>
              <a:rPr lang="ru-RU" sz="2400" dirty="0" err="1">
                <a:solidFill>
                  <a:schemeClr val="bg1"/>
                </a:solidFill>
              </a:rPr>
              <a:t>супутників</a:t>
            </a:r>
            <a:r>
              <a:rPr lang="ru-RU" sz="2400" dirty="0">
                <a:solidFill>
                  <a:schemeClr val="bg1"/>
                </a:solidFill>
              </a:rPr>
              <a:t> </a:t>
            </a:r>
            <a:r>
              <a:rPr lang="ru-RU" sz="2400" dirty="0" err="1">
                <a:solidFill>
                  <a:schemeClr val="bg1"/>
                </a:solidFill>
              </a:rPr>
              <a:t>зір</a:t>
            </a:r>
            <a:r>
              <a:rPr lang="ru-RU" sz="2400" dirty="0">
                <a:solidFill>
                  <a:schemeClr val="bg1"/>
                </a:solidFill>
              </a:rPr>
              <a:t>, </a:t>
            </a:r>
            <a:r>
              <a:rPr lang="ru-RU" sz="2400" dirty="0" err="1">
                <a:solidFill>
                  <a:schemeClr val="bg1"/>
                </a:solidFill>
              </a:rPr>
              <a:t>що</a:t>
            </a:r>
            <a:r>
              <a:rPr lang="ru-RU" sz="2400" dirty="0">
                <a:solidFill>
                  <a:schemeClr val="bg1"/>
                </a:solidFill>
              </a:rPr>
              <a:t> </a:t>
            </a:r>
            <a:r>
              <a:rPr lang="ru-RU" sz="2400" dirty="0" err="1">
                <a:solidFill>
                  <a:schemeClr val="bg1"/>
                </a:solidFill>
              </a:rPr>
              <a:t>свідчить</a:t>
            </a:r>
            <a:r>
              <a:rPr lang="ru-RU" sz="2400" dirty="0">
                <a:solidFill>
                  <a:schemeClr val="bg1"/>
                </a:solidFill>
              </a:rPr>
              <a:t> про </a:t>
            </a:r>
            <a:r>
              <a:rPr lang="ru-RU" sz="2400" dirty="0" err="1">
                <a:solidFill>
                  <a:schemeClr val="bg1"/>
                </a:solidFill>
              </a:rPr>
              <a:t>існування</a:t>
            </a:r>
            <a:r>
              <a:rPr lang="ru-RU" sz="2400" dirty="0">
                <a:solidFill>
                  <a:schemeClr val="bg1"/>
                </a:solidFill>
              </a:rPr>
              <a:t> </a:t>
            </a:r>
            <a:r>
              <a:rPr lang="ru-RU" sz="2400" dirty="0" err="1">
                <a:solidFill>
                  <a:schemeClr val="bg1"/>
                </a:solidFill>
              </a:rPr>
              <a:t>інших</a:t>
            </a:r>
            <a:r>
              <a:rPr lang="ru-RU" sz="2400" dirty="0">
                <a:solidFill>
                  <a:schemeClr val="bg1"/>
                </a:solidFill>
              </a:rPr>
              <a:t> </a:t>
            </a:r>
            <a:r>
              <a:rPr lang="ru-RU" sz="2400" dirty="0" err="1">
                <a:solidFill>
                  <a:schemeClr val="bg1"/>
                </a:solidFill>
              </a:rPr>
              <a:t>планетних</a:t>
            </a:r>
            <a:r>
              <a:rPr lang="ru-RU" sz="2400" dirty="0">
                <a:solidFill>
                  <a:schemeClr val="bg1"/>
                </a:solidFill>
              </a:rPr>
              <a:t> систем, де </a:t>
            </a:r>
            <a:r>
              <a:rPr lang="ru-RU" sz="2400" dirty="0" err="1">
                <a:solidFill>
                  <a:schemeClr val="bg1"/>
                </a:solidFill>
              </a:rPr>
              <a:t>можуть</a:t>
            </a:r>
            <a:r>
              <a:rPr lang="ru-RU" sz="2400" dirty="0">
                <a:solidFill>
                  <a:schemeClr val="bg1"/>
                </a:solidFill>
              </a:rPr>
              <a:t> бути </a:t>
            </a:r>
            <a:r>
              <a:rPr lang="ru-RU" sz="2400" dirty="0" err="1">
                <a:solidFill>
                  <a:schemeClr val="bg1"/>
                </a:solidFill>
              </a:rPr>
              <a:t>досі</a:t>
            </a:r>
            <a:r>
              <a:rPr lang="ru-RU" sz="2400" dirty="0">
                <a:solidFill>
                  <a:schemeClr val="bg1"/>
                </a:solidFill>
              </a:rPr>
              <a:t> </a:t>
            </a:r>
            <a:r>
              <a:rPr lang="ru-RU" sz="2400" dirty="0" err="1">
                <a:solidFill>
                  <a:schemeClr val="bg1"/>
                </a:solidFill>
              </a:rPr>
              <a:t>невідомі</a:t>
            </a:r>
            <a:r>
              <a:rPr lang="ru-RU" sz="2400" dirty="0">
                <a:solidFill>
                  <a:schemeClr val="bg1"/>
                </a:solidFill>
              </a:rPr>
              <a:t> </a:t>
            </a:r>
            <a:r>
              <a:rPr lang="ru-RU" sz="2400" dirty="0" err="1">
                <a:solidFill>
                  <a:schemeClr val="bg1"/>
                </a:solidFill>
              </a:rPr>
              <a:t>цивілізації</a:t>
            </a:r>
            <a:r>
              <a:rPr lang="ru-RU" sz="2400" dirty="0">
                <a:solidFill>
                  <a:schemeClr val="bg1"/>
                </a:solidFill>
              </a:rPr>
              <a:t>.</a:t>
            </a:r>
          </a:p>
        </p:txBody>
      </p:sp>
    </p:spTree>
    <p:extLst>
      <p:ext uri="{BB962C8B-B14F-4D97-AF65-F5344CB8AC3E}">
        <p14:creationId xmlns:p14="http://schemas.microsoft.com/office/powerpoint/2010/main" val="112820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anya\Desktop\1296632524_image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82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60618" y="4103206"/>
            <a:ext cx="8222764" cy="1754326"/>
          </a:xfrm>
          <a:prstGeom prst="rect">
            <a:avLst/>
          </a:prstGeom>
          <a:noFill/>
        </p:spPr>
        <p:txBody>
          <a:bodyPr wrap="none" lIns="91440" tIns="45720" rIns="91440" bIns="45720">
            <a:spAutoFit/>
          </a:bodyPr>
          <a:lstStyle/>
          <a:p>
            <a:pPr algn="ctr"/>
            <a:r>
              <a:rPr lang="ru-RU" sz="54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a:t>
            </a:r>
            <a:r>
              <a:rPr lang="ru-RU" sz="54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онтакти</a:t>
            </a:r>
            <a:r>
              <a:rPr lang="ru-RU"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 </a:t>
            </a:r>
            <a:r>
              <a:rPr lang="ru-RU" sz="54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позаземними</a:t>
            </a:r>
            <a:endParaRPr lang="ru-RU"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5400" b="1" i="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цивілізаціями</a:t>
            </a:r>
            <a:endParaRPr lang="ru-RU"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53777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260648"/>
            <a:ext cx="8170146" cy="2677656"/>
          </a:xfrm>
          <a:prstGeom prst="rect">
            <a:avLst/>
          </a:prstGeom>
        </p:spPr>
        <p:txBody>
          <a:bodyPr wrap="square">
            <a:spAutoFit/>
          </a:bodyPr>
          <a:lstStyle/>
          <a:p>
            <a:pPr fontAlgn="base"/>
            <a:r>
              <a:rPr lang="ru-RU" sz="2400" dirty="0" smtClean="0"/>
              <a:t>	</a:t>
            </a:r>
            <a:r>
              <a:rPr lang="ru-RU" sz="2400" dirty="0" err="1" smtClean="0"/>
              <a:t>Контакти</a:t>
            </a:r>
            <a:r>
              <a:rPr lang="ru-RU" sz="2400" dirty="0" smtClean="0"/>
              <a:t> </a:t>
            </a:r>
            <a:r>
              <a:rPr lang="ru-RU" sz="2400" dirty="0" err="1"/>
              <a:t>між</a:t>
            </a:r>
            <a:r>
              <a:rPr lang="ru-RU" sz="2400" dirty="0"/>
              <a:t> </a:t>
            </a:r>
            <a:r>
              <a:rPr lang="ru-RU" sz="2400" dirty="0" err="1"/>
              <a:t>цивілізаціями</a:t>
            </a:r>
            <a:r>
              <a:rPr lang="ru-RU" sz="2400" dirty="0"/>
              <a:t> перш </a:t>
            </a:r>
            <a:r>
              <a:rPr lang="ru-RU" sz="2400" dirty="0" smtClean="0"/>
              <a:t>за все </a:t>
            </a:r>
            <a:r>
              <a:rPr lang="ru-RU" sz="2400" dirty="0" err="1"/>
              <a:t>означають</a:t>
            </a:r>
            <a:r>
              <a:rPr lang="ru-RU" sz="2400" dirty="0"/>
              <a:t> </a:t>
            </a:r>
            <a:r>
              <a:rPr lang="ru-RU" sz="2400" dirty="0" err="1"/>
              <a:t>об­мін</a:t>
            </a:r>
            <a:r>
              <a:rPr lang="ru-RU" sz="2400" dirty="0"/>
              <a:t> </a:t>
            </a:r>
            <a:r>
              <a:rPr lang="ru-RU" sz="2400" dirty="0" err="1"/>
              <a:t>інформацією</a:t>
            </a:r>
            <a:r>
              <a:rPr lang="ru-RU" sz="2400" dirty="0"/>
              <a:t>. </a:t>
            </a:r>
            <a:r>
              <a:rPr lang="ru-RU" sz="2400" dirty="0" err="1"/>
              <a:t>Якщо</a:t>
            </a:r>
            <a:r>
              <a:rPr lang="ru-RU" sz="2400" dirty="0"/>
              <a:t> у </a:t>
            </a:r>
            <a:r>
              <a:rPr lang="ru-RU" sz="2400" dirty="0" err="1"/>
              <a:t>Всесвіті</a:t>
            </a:r>
            <a:r>
              <a:rPr lang="ru-RU" sz="2400" dirty="0"/>
              <a:t> </a:t>
            </a:r>
            <a:r>
              <a:rPr lang="ru-RU" sz="2400" dirty="0" err="1"/>
              <a:t>існують</a:t>
            </a:r>
            <a:r>
              <a:rPr lang="ru-RU" sz="2400" dirty="0"/>
              <a:t> </a:t>
            </a:r>
            <a:r>
              <a:rPr lang="ru-RU" sz="2400" dirty="0" err="1"/>
              <a:t>інші</a:t>
            </a:r>
            <a:r>
              <a:rPr lang="ru-RU" sz="2400" dirty="0"/>
              <a:t> </a:t>
            </a:r>
            <a:r>
              <a:rPr lang="ru-RU" sz="2400" dirty="0" err="1"/>
              <a:t>цивілі­зації</a:t>
            </a:r>
            <a:r>
              <a:rPr lang="ru-RU" sz="2400" dirty="0"/>
              <a:t> і вони </a:t>
            </a:r>
            <a:r>
              <a:rPr lang="ru-RU" sz="2400" dirty="0" err="1"/>
              <a:t>мають</a:t>
            </a:r>
            <a:r>
              <a:rPr lang="ru-RU" sz="2400" dirty="0"/>
              <a:t> </a:t>
            </a:r>
            <a:r>
              <a:rPr lang="ru-RU" sz="2400" dirty="0" err="1"/>
              <a:t>певний</a:t>
            </a:r>
            <a:r>
              <a:rPr lang="ru-RU" sz="2400" dirty="0"/>
              <a:t> </a:t>
            </a:r>
            <a:r>
              <a:rPr lang="ru-RU" sz="2400" dirty="0" err="1"/>
              <a:t>обсяг</a:t>
            </a:r>
            <a:r>
              <a:rPr lang="ru-RU" sz="2400" dirty="0"/>
              <a:t> </a:t>
            </a:r>
            <a:r>
              <a:rPr lang="ru-RU" sz="2400" dirty="0" err="1"/>
              <a:t>інформації</a:t>
            </a:r>
            <a:r>
              <a:rPr lang="ru-RU" sz="2400" dirty="0"/>
              <a:t> про свою </a:t>
            </a:r>
            <a:r>
              <a:rPr lang="ru-RU" sz="2400" dirty="0" err="1"/>
              <a:t>частину</a:t>
            </a:r>
            <a:r>
              <a:rPr lang="ru-RU" sz="2400" dirty="0"/>
              <a:t> Галактики, то </a:t>
            </a:r>
            <a:r>
              <a:rPr lang="ru-RU" sz="2400" dirty="0" err="1"/>
              <a:t>обмін</a:t>
            </a:r>
            <a:r>
              <a:rPr lang="ru-RU" sz="2400" dirty="0"/>
              <a:t> </a:t>
            </a:r>
            <a:r>
              <a:rPr lang="ru-RU" sz="2400" dirty="0" err="1"/>
              <a:t>інформацією</a:t>
            </a:r>
            <a:r>
              <a:rPr lang="ru-RU" sz="2400" dirty="0"/>
              <a:t> </a:t>
            </a:r>
            <a:r>
              <a:rPr lang="ru-RU" sz="2400" dirty="0" err="1"/>
              <a:t>між</a:t>
            </a:r>
            <a:r>
              <a:rPr lang="ru-RU" sz="2400" dirty="0"/>
              <a:t> ними </a:t>
            </a:r>
            <a:r>
              <a:rPr lang="ru-RU" sz="2400" dirty="0" err="1"/>
              <a:t>може</a:t>
            </a:r>
            <a:r>
              <a:rPr lang="ru-RU" sz="2400" dirty="0"/>
              <a:t> привести до </a:t>
            </a:r>
            <a:r>
              <a:rPr lang="ru-RU" sz="2400" dirty="0" err="1"/>
              <a:t>загального</a:t>
            </a:r>
            <a:r>
              <a:rPr lang="ru-RU" sz="2400" dirty="0"/>
              <a:t> </a:t>
            </a:r>
            <a:r>
              <a:rPr lang="ru-RU" sz="2400" dirty="0" err="1"/>
              <a:t>зростання</a:t>
            </a:r>
            <a:r>
              <a:rPr lang="ru-RU" sz="2400" dirty="0"/>
              <a:t> </a:t>
            </a:r>
            <a:r>
              <a:rPr lang="ru-RU" sz="2400" dirty="0" err="1"/>
              <a:t>інформації</a:t>
            </a:r>
            <a:r>
              <a:rPr lang="ru-RU" sz="2400" dirty="0"/>
              <a:t>, тому </a:t>
            </a:r>
            <a:r>
              <a:rPr lang="ru-RU" sz="2400" dirty="0" err="1"/>
              <a:t>такий</a:t>
            </a:r>
            <a:r>
              <a:rPr lang="ru-RU" sz="2400" dirty="0"/>
              <a:t> </a:t>
            </a:r>
            <a:r>
              <a:rPr lang="ru-RU" sz="2400" dirty="0" err="1"/>
              <a:t>процес</a:t>
            </a:r>
            <a:r>
              <a:rPr lang="ru-RU" sz="2400" dirty="0"/>
              <a:t> </a:t>
            </a:r>
            <a:r>
              <a:rPr lang="ru-RU" sz="2400" dirty="0" err="1"/>
              <a:t>згідно</a:t>
            </a:r>
            <a:r>
              <a:rPr lang="ru-RU" sz="2400" dirty="0"/>
              <a:t> з </a:t>
            </a:r>
            <a:r>
              <a:rPr lang="ru-RU" sz="2400" dirty="0" err="1"/>
              <a:t>теорією</a:t>
            </a:r>
            <a:r>
              <a:rPr lang="ru-RU" sz="2400" dirty="0"/>
              <a:t> </a:t>
            </a:r>
            <a:r>
              <a:rPr lang="ru-RU" sz="2400" dirty="0" err="1"/>
              <a:t>біологічної</a:t>
            </a:r>
            <a:r>
              <a:rPr lang="ru-RU" sz="2400" dirty="0"/>
              <a:t> </a:t>
            </a:r>
            <a:r>
              <a:rPr lang="ru-RU" sz="2400" dirty="0" err="1"/>
              <a:t>еволюції</a:t>
            </a:r>
            <a:r>
              <a:rPr lang="ru-RU" sz="2400" dirty="0"/>
              <a:t> </a:t>
            </a:r>
            <a:r>
              <a:rPr lang="ru-RU" sz="2400" dirty="0" err="1"/>
              <a:t>можна</a:t>
            </a:r>
            <a:r>
              <a:rPr lang="ru-RU" sz="2400" dirty="0"/>
              <a:t> </a:t>
            </a:r>
            <a:r>
              <a:rPr lang="ru-RU" sz="2400" dirty="0" err="1"/>
              <a:t>вважати</a:t>
            </a:r>
            <a:r>
              <a:rPr lang="ru-RU" sz="2400" dirty="0"/>
              <a:t> </a:t>
            </a:r>
            <a:r>
              <a:rPr lang="ru-RU" sz="2400" dirty="0" err="1"/>
              <a:t>прогресивним</a:t>
            </a:r>
            <a:r>
              <a:rPr lang="ru-RU" sz="2400" dirty="0"/>
              <a:t>.</a:t>
            </a:r>
          </a:p>
        </p:txBody>
      </p:sp>
      <p:pic>
        <p:nvPicPr>
          <p:cNvPr id="1026" name="Picture 2" descr="C:\Users\HOME\Desktop\Рисунок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636912"/>
            <a:ext cx="5219700"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58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319</TotalTime>
  <Words>1131</Words>
  <Application>Microsoft Office PowerPoint</Application>
  <PresentationFormat>Экран (4:3)</PresentationFormat>
  <Paragraphs>90</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Життя у Всесвіті</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Ймовірність існування життя на інших планетах</vt:lpstr>
      <vt:lpstr>Основні властивості живого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Висновки</vt:lpstr>
      <vt:lpstr>Контакти з позаземними цивілізаціями</vt:lpstr>
      <vt:lpstr>Презентация PowerPoint</vt:lpstr>
      <vt:lpstr>Презентация PowerPoint</vt:lpstr>
      <vt:lpstr>Наслідки контактів з чужими цивілізаціями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Життя у Всесвіті</dc:title>
  <dc:creator>HOME</dc:creator>
  <cp:lastModifiedBy>HOME</cp:lastModifiedBy>
  <cp:revision>10</cp:revision>
  <dcterms:created xsi:type="dcterms:W3CDTF">2014-04-27T17:07:02Z</dcterms:created>
  <dcterms:modified xsi:type="dcterms:W3CDTF">2014-04-28T20:11:40Z</dcterms:modified>
</cp:coreProperties>
</file>