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6E40FDC-3BD6-4C00-83AE-ED994820B14B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CFAC108-2CFB-4B07-A425-CFAA93B250A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0FDC-3BD6-4C00-83AE-ED994820B14B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C108-2CFB-4B07-A425-CFAA93B25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0FDC-3BD6-4C00-83AE-ED994820B14B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C108-2CFB-4B07-A425-CFAA93B25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6E40FDC-3BD6-4C00-83AE-ED994820B14B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CFAC108-2CFB-4B07-A425-CFAA93B250A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6E40FDC-3BD6-4C00-83AE-ED994820B14B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CFAC108-2CFB-4B07-A425-CFAA93B250A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0FDC-3BD6-4C00-83AE-ED994820B14B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C108-2CFB-4B07-A425-CFAA93B250A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0FDC-3BD6-4C00-83AE-ED994820B14B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C108-2CFB-4B07-A425-CFAA93B250A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E40FDC-3BD6-4C00-83AE-ED994820B14B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CFAC108-2CFB-4B07-A425-CFAA93B250A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0FDC-3BD6-4C00-83AE-ED994820B14B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C108-2CFB-4B07-A425-CFAA93B25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6E40FDC-3BD6-4C00-83AE-ED994820B14B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CFAC108-2CFB-4B07-A425-CFAA93B250A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E40FDC-3BD6-4C00-83AE-ED994820B14B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CFAC108-2CFB-4B07-A425-CFAA93B250A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6E40FDC-3BD6-4C00-83AE-ED994820B14B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CFAC108-2CFB-4B07-A425-CFAA93B250A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3500438"/>
            <a:ext cx="6172200" cy="18943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 ЕЛЕКТРИЧНОГО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МАГНІТНОГО ПОЛІВ НА ОРГАНІЗМ ЛЮДИНИ</a:t>
            </a:r>
            <a:endParaRPr lang="ru-RU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5357826"/>
            <a:ext cx="6172200" cy="1371600"/>
          </a:xfrm>
        </p:spPr>
        <p:txBody>
          <a:bodyPr/>
          <a:lstStyle/>
          <a:p>
            <a:pPr algn="r"/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Презентацію виконала</a:t>
            </a:r>
          </a:p>
          <a:p>
            <a:pPr algn="r"/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Учениця 11-А класу</a:t>
            </a:r>
          </a:p>
          <a:p>
            <a:pPr algn="r"/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Очеретяна </a:t>
            </a:r>
            <a:r>
              <a:rPr lang="uk-UA" dirty="0" err="1" smtClean="0">
                <a:solidFill>
                  <a:schemeClr val="accent3">
                    <a:lumMod val="50000"/>
                  </a:schemeClr>
                </a:solidFill>
              </a:rPr>
              <a:t>Каріна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364" name="Picture 4" descr="http://pozitivchik.info/wp-content/uploads/2011/12/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71414"/>
            <a:ext cx="4953000" cy="3886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29684" cy="9175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електромагнітного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поля,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можуть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становити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небезпеку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214422"/>
            <a:ext cx="8643998" cy="207170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100" dirty="0" err="1" smtClean="0"/>
              <a:t>Вважається</a:t>
            </a:r>
            <a:r>
              <a:rPr lang="ru-RU" sz="2100" dirty="0" smtClean="0"/>
              <a:t>, </a:t>
            </a:r>
            <a:r>
              <a:rPr lang="ru-RU" sz="2100" dirty="0" err="1" smtClean="0"/>
              <a:t>що</a:t>
            </a:r>
            <a:r>
              <a:rPr lang="ru-RU" sz="2100" dirty="0" smtClean="0"/>
              <a:t> </a:t>
            </a:r>
            <a:r>
              <a:rPr lang="ru-RU" sz="2100" dirty="0" err="1" smtClean="0"/>
              <a:t>розвиток</a:t>
            </a:r>
            <a:r>
              <a:rPr lang="ru-RU" sz="2100" dirty="0" smtClean="0"/>
              <a:t> </a:t>
            </a:r>
            <a:r>
              <a:rPr lang="ru-RU" sz="2100" dirty="0" err="1" smtClean="0"/>
              <a:t>захворювань</a:t>
            </a:r>
            <a:r>
              <a:rPr lang="ru-RU" sz="2100" dirty="0" smtClean="0"/>
              <a:t> - </a:t>
            </a:r>
            <a:r>
              <a:rPr lang="ru-RU" sz="2100" dirty="0" err="1" smtClean="0"/>
              <a:t>передусім</a:t>
            </a:r>
            <a:r>
              <a:rPr lang="ru-RU" sz="2100" dirty="0" smtClean="0"/>
              <a:t> </a:t>
            </a:r>
            <a:r>
              <a:rPr lang="ru-RU" sz="2100" dirty="0" err="1" smtClean="0"/>
              <a:t>лейкемія</a:t>
            </a:r>
            <a:r>
              <a:rPr lang="ru-RU" sz="2100" dirty="0" smtClean="0"/>
              <a:t> - </a:t>
            </a:r>
            <a:r>
              <a:rPr lang="ru-RU" sz="2100" dirty="0" err="1" smtClean="0"/>
              <a:t>дуже</a:t>
            </a:r>
            <a:r>
              <a:rPr lang="ru-RU" sz="2100" dirty="0" smtClean="0"/>
              <a:t> </a:t>
            </a:r>
            <a:r>
              <a:rPr lang="ru-RU" sz="2100" dirty="0" err="1" smtClean="0"/>
              <a:t>ймовірно</a:t>
            </a:r>
            <a:r>
              <a:rPr lang="ru-RU" sz="2100" dirty="0" smtClean="0"/>
              <a:t> при </a:t>
            </a:r>
            <a:r>
              <a:rPr lang="ru-RU" sz="2100" dirty="0" err="1" smtClean="0"/>
              <a:t>тривалому</a:t>
            </a:r>
            <a:r>
              <a:rPr lang="ru-RU" sz="2100" dirty="0" smtClean="0"/>
              <a:t> </a:t>
            </a:r>
            <a:r>
              <a:rPr lang="ru-RU" sz="2100" dirty="0" err="1" smtClean="0"/>
              <a:t>опроміненні</a:t>
            </a:r>
            <a:r>
              <a:rPr lang="ru-RU" sz="2100" dirty="0" smtClean="0"/>
              <a:t> </a:t>
            </a:r>
            <a:r>
              <a:rPr lang="ru-RU" sz="2100" dirty="0" err="1" smtClean="0"/>
              <a:t>людини</a:t>
            </a:r>
            <a:r>
              <a:rPr lang="ru-RU" sz="2100" dirty="0" smtClean="0"/>
              <a:t> полями </a:t>
            </a:r>
            <a:r>
              <a:rPr lang="ru-RU" sz="2100" dirty="0" err="1" smtClean="0"/>
              <a:t>вищих</a:t>
            </a:r>
            <a:r>
              <a:rPr lang="ru-RU" sz="2100" dirty="0" smtClean="0"/>
              <a:t> </a:t>
            </a:r>
            <a:r>
              <a:rPr lang="ru-RU" sz="2100" dirty="0" err="1" smtClean="0"/>
              <a:t>рівнів</a:t>
            </a:r>
            <a:r>
              <a:rPr lang="ru-RU" sz="2100" dirty="0" smtClean="0"/>
              <a:t> (</a:t>
            </a:r>
            <a:r>
              <a:rPr lang="ru-RU" sz="2100" dirty="0" err="1" smtClean="0"/>
              <a:t>декілька</a:t>
            </a:r>
            <a:r>
              <a:rPr lang="ru-RU" sz="2100" dirty="0" smtClean="0"/>
              <a:t> годин в день, особливо </a:t>
            </a:r>
            <a:r>
              <a:rPr lang="ru-RU" sz="2100" dirty="0" err="1" smtClean="0"/>
              <a:t>вночі</a:t>
            </a:r>
            <a:r>
              <a:rPr lang="ru-RU" sz="2100" dirty="0" smtClean="0"/>
              <a:t>, в </a:t>
            </a:r>
            <a:r>
              <a:rPr lang="ru-RU" sz="2100" dirty="0" err="1" smtClean="0"/>
              <a:t>течії</a:t>
            </a:r>
            <a:r>
              <a:rPr lang="ru-RU" sz="2100" dirty="0" smtClean="0"/>
              <a:t> </a:t>
            </a:r>
            <a:r>
              <a:rPr lang="ru-RU" sz="2100" dirty="0" err="1" smtClean="0"/>
              <a:t>періоду</a:t>
            </a:r>
            <a:r>
              <a:rPr lang="ru-RU" sz="2100" dirty="0" smtClean="0"/>
              <a:t> </a:t>
            </a:r>
            <a:r>
              <a:rPr lang="ru-RU" sz="2100" dirty="0" err="1" smtClean="0"/>
              <a:t>більше</a:t>
            </a:r>
            <a:r>
              <a:rPr lang="ru-RU" sz="2100" dirty="0" smtClean="0"/>
              <a:t> року). </a:t>
            </a:r>
            <a:r>
              <a:rPr lang="ru-RU" sz="2100" dirty="0" err="1" smtClean="0"/>
              <a:t>Згідно</a:t>
            </a:r>
            <a:r>
              <a:rPr lang="ru-RU" sz="2100" dirty="0" smtClean="0"/>
              <a:t> </a:t>
            </a:r>
            <a:r>
              <a:rPr lang="ru-RU" sz="2100" dirty="0" err="1" smtClean="0"/>
              <a:t>з</a:t>
            </a:r>
            <a:r>
              <a:rPr lang="ru-RU" sz="2100" dirty="0" smtClean="0"/>
              <a:t> </a:t>
            </a:r>
            <a:r>
              <a:rPr lang="ru-RU" sz="2100" dirty="0" err="1" smtClean="0"/>
              <a:t>сучасними</a:t>
            </a:r>
            <a:r>
              <a:rPr lang="ru-RU" sz="2100" dirty="0" smtClean="0"/>
              <a:t> </a:t>
            </a:r>
            <a:r>
              <a:rPr lang="ru-RU" sz="2100" dirty="0" err="1" smtClean="0"/>
              <a:t>уявленнями</a:t>
            </a:r>
            <a:r>
              <a:rPr lang="ru-RU" sz="2100" dirty="0" smtClean="0"/>
              <a:t>, </a:t>
            </a:r>
            <a:r>
              <a:rPr lang="ru-RU" sz="2100" dirty="0" err="1" smtClean="0"/>
              <a:t>магнітне</a:t>
            </a:r>
            <a:r>
              <a:rPr lang="ru-RU" sz="2100" dirty="0" smtClean="0"/>
              <a:t> поле </a:t>
            </a:r>
            <a:r>
              <a:rPr lang="ru-RU" sz="2100" dirty="0" err="1" smtClean="0"/>
              <a:t>промислової</a:t>
            </a:r>
            <a:r>
              <a:rPr lang="ru-RU" sz="2100" dirty="0" smtClean="0"/>
              <a:t> </a:t>
            </a:r>
            <a:r>
              <a:rPr lang="ru-RU" sz="2100" dirty="0" err="1" smtClean="0"/>
              <a:t>частоти</a:t>
            </a:r>
            <a:r>
              <a:rPr lang="ru-RU" sz="2100" dirty="0" smtClean="0"/>
              <a:t> </a:t>
            </a:r>
            <a:r>
              <a:rPr lang="ru-RU" sz="2100" dirty="0" err="1" smtClean="0"/>
              <a:t>може</a:t>
            </a:r>
            <a:r>
              <a:rPr lang="ru-RU" sz="2100" dirty="0" smtClean="0"/>
              <a:t> бути </a:t>
            </a:r>
            <a:r>
              <a:rPr lang="ru-RU" sz="2100" dirty="0" err="1" smtClean="0"/>
              <a:t>небезпечним</a:t>
            </a:r>
            <a:r>
              <a:rPr lang="ru-RU" sz="2100" dirty="0" smtClean="0"/>
              <a:t> для </a:t>
            </a:r>
            <a:r>
              <a:rPr lang="ru-RU" sz="2100" dirty="0" err="1" smtClean="0"/>
              <a:t>здоров'я</a:t>
            </a:r>
            <a:r>
              <a:rPr lang="ru-RU" sz="2100" dirty="0" smtClean="0"/>
              <a:t> </a:t>
            </a:r>
            <a:r>
              <a:rPr lang="ru-RU" sz="2100" dirty="0" err="1" smtClean="0"/>
              <a:t>людини</a:t>
            </a:r>
            <a:r>
              <a:rPr lang="ru-RU" sz="2100" dirty="0" smtClean="0"/>
              <a:t>, </a:t>
            </a:r>
            <a:r>
              <a:rPr lang="ru-RU" sz="2100" dirty="0" err="1" smtClean="0"/>
              <a:t>якщо</a:t>
            </a:r>
            <a:r>
              <a:rPr lang="ru-RU" sz="2100" dirty="0" smtClean="0"/>
              <a:t> </a:t>
            </a:r>
            <a:r>
              <a:rPr lang="ru-RU" sz="2100" dirty="0" err="1" smtClean="0"/>
              <a:t>відбувається</a:t>
            </a:r>
            <a:r>
              <a:rPr lang="ru-RU" sz="2100" dirty="0" smtClean="0"/>
              <a:t> </a:t>
            </a:r>
            <a:r>
              <a:rPr lang="ru-RU" sz="2100" dirty="0" err="1" smtClean="0"/>
              <a:t>тривале</a:t>
            </a:r>
            <a:r>
              <a:rPr lang="ru-RU" sz="2100" dirty="0" smtClean="0"/>
              <a:t> </a:t>
            </a:r>
            <a:r>
              <a:rPr lang="ru-RU" sz="2100" dirty="0" err="1" smtClean="0"/>
              <a:t>опромінення</a:t>
            </a:r>
            <a:r>
              <a:rPr lang="ru-RU" sz="2100" dirty="0" smtClean="0"/>
              <a:t> ( регулярно, не </a:t>
            </a:r>
            <a:r>
              <a:rPr lang="ru-RU" sz="2100" dirty="0" err="1" smtClean="0"/>
              <a:t>менше</a:t>
            </a:r>
            <a:r>
              <a:rPr lang="ru-RU" sz="2100" dirty="0" smtClean="0"/>
              <a:t> 8 годин на </a:t>
            </a:r>
            <a:r>
              <a:rPr lang="ru-RU" sz="2100" dirty="0" err="1" smtClean="0"/>
              <a:t>добу</a:t>
            </a:r>
            <a:r>
              <a:rPr lang="ru-RU" sz="2100" dirty="0" smtClean="0"/>
              <a:t>, </a:t>
            </a:r>
            <a:r>
              <a:rPr lang="ru-RU" sz="2100" dirty="0" err="1" smtClean="0"/>
              <a:t>впродовж</a:t>
            </a:r>
            <a:r>
              <a:rPr lang="ru-RU" sz="2100" dirty="0" smtClean="0"/>
              <a:t> </a:t>
            </a:r>
            <a:r>
              <a:rPr lang="ru-RU" sz="2100" dirty="0" err="1" smtClean="0"/>
              <a:t>декількох</a:t>
            </a:r>
            <a:r>
              <a:rPr lang="ru-RU" sz="2100" dirty="0" smtClean="0"/>
              <a:t> </a:t>
            </a:r>
            <a:r>
              <a:rPr lang="ru-RU" sz="2100" dirty="0" err="1" smtClean="0"/>
              <a:t>років</a:t>
            </a:r>
            <a:r>
              <a:rPr lang="ru-RU" sz="2100" dirty="0" smtClean="0"/>
              <a:t>) </a:t>
            </a:r>
            <a:r>
              <a:rPr lang="ru-RU" sz="2100" dirty="0" err="1" smtClean="0"/>
              <a:t>з</a:t>
            </a:r>
            <a:r>
              <a:rPr lang="ru-RU" sz="2100" dirty="0" smtClean="0"/>
              <a:t> </a:t>
            </a:r>
            <a:r>
              <a:rPr lang="ru-RU" sz="2100" dirty="0" err="1" smtClean="0"/>
              <a:t>рівнем</a:t>
            </a:r>
            <a:r>
              <a:rPr lang="ru-RU" sz="2100" dirty="0" smtClean="0"/>
              <a:t> </a:t>
            </a:r>
            <a:r>
              <a:rPr lang="ru-RU" sz="2100" dirty="0" err="1" smtClean="0"/>
              <a:t>вище</a:t>
            </a:r>
            <a:r>
              <a:rPr lang="ru-RU" sz="2100" dirty="0" smtClean="0"/>
              <a:t> 0,2 </a:t>
            </a:r>
            <a:r>
              <a:rPr lang="ru-RU" sz="2100" dirty="0" err="1" smtClean="0"/>
              <a:t>мікротесел</a:t>
            </a:r>
            <a:r>
              <a:rPr lang="ru-RU" sz="2100" dirty="0" smtClean="0"/>
              <a:t>. </a:t>
            </a:r>
            <a:r>
              <a:rPr lang="ru-RU" sz="2100" dirty="0" err="1" smtClean="0"/>
              <a:t>Більшість</a:t>
            </a:r>
            <a:r>
              <a:rPr lang="ru-RU" sz="2100" dirty="0" smtClean="0"/>
              <a:t> </a:t>
            </a:r>
            <a:r>
              <a:rPr lang="ru-RU" sz="2100" dirty="0" err="1" smtClean="0"/>
              <a:t>побутових</a:t>
            </a:r>
            <a:r>
              <a:rPr lang="ru-RU" sz="2100" dirty="0" smtClean="0"/>
              <a:t> </a:t>
            </a:r>
            <a:r>
              <a:rPr lang="ru-RU" sz="2100" dirty="0" err="1" smtClean="0"/>
              <a:t>електроприладів</a:t>
            </a:r>
            <a:r>
              <a:rPr lang="ru-RU" sz="2100" dirty="0" smtClean="0"/>
              <a:t> </a:t>
            </a:r>
            <a:r>
              <a:rPr lang="ru-RU" sz="2100" dirty="0" err="1" smtClean="0"/>
              <a:t>має</a:t>
            </a:r>
            <a:r>
              <a:rPr lang="ru-RU" sz="2100" dirty="0" smtClean="0"/>
              <a:t> </a:t>
            </a:r>
            <a:r>
              <a:rPr lang="ru-RU" sz="2100" dirty="0" err="1" smtClean="0"/>
              <a:t>магнітне</a:t>
            </a:r>
            <a:r>
              <a:rPr lang="ru-RU" sz="2100" dirty="0" smtClean="0"/>
              <a:t> поле </a:t>
            </a:r>
            <a:r>
              <a:rPr lang="ru-RU" sz="2100" dirty="0" err="1" smtClean="0"/>
              <a:t>з</a:t>
            </a:r>
            <a:r>
              <a:rPr lang="ru-RU" sz="2100" dirty="0" smtClean="0"/>
              <a:t> таким </a:t>
            </a:r>
            <a:r>
              <a:rPr lang="ru-RU" sz="2100" dirty="0" err="1" smtClean="0"/>
              <a:t>рівнем</a:t>
            </a:r>
            <a:r>
              <a:rPr lang="ru-RU" sz="2100" dirty="0" smtClean="0"/>
              <a:t> </a:t>
            </a:r>
            <a:r>
              <a:rPr lang="ru-RU" sz="2100" dirty="0" err="1" smtClean="0"/>
              <a:t>опромінення</a:t>
            </a:r>
            <a:r>
              <a:rPr lang="ru-RU" sz="2100" dirty="0" smtClean="0"/>
              <a:t> на </a:t>
            </a:r>
            <a:r>
              <a:rPr lang="ru-RU" sz="2100" dirty="0" err="1" smtClean="0"/>
              <a:t>відстані</a:t>
            </a:r>
            <a:r>
              <a:rPr lang="ru-RU" sz="2100" dirty="0" smtClean="0"/>
              <a:t> 30см </a:t>
            </a:r>
            <a:r>
              <a:rPr lang="ru-RU" sz="2100" dirty="0" err="1" smtClean="0"/>
              <a:t>від</a:t>
            </a:r>
            <a:r>
              <a:rPr lang="ru-RU" sz="2100" dirty="0" smtClean="0"/>
              <a:t> них.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Picture 2" descr="http://www.dozimetr.biz/_pic/dozimetr.biz_stat_17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928934"/>
            <a:ext cx="5214974" cy="3602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786842" cy="9116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err="1" smtClean="0"/>
              <a:t>Ірина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Лігум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своїй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статті</a:t>
            </a:r>
            <a:r>
              <a:rPr lang="ru-RU" sz="2000" b="1" dirty="0" smtClean="0"/>
              <a:t> наводить </a:t>
            </a:r>
            <a:r>
              <a:rPr lang="ru-RU" sz="2000" b="1" dirty="0" err="1" smtClean="0"/>
              <a:t>такий</a:t>
            </a:r>
            <a:r>
              <a:rPr lang="ru-RU" sz="2000" b="1" dirty="0" smtClean="0"/>
              <a:t> </a:t>
            </a:r>
            <a:r>
              <a:rPr lang="ru-RU" sz="2000" b="1" dirty="0" err="1" smtClean="0"/>
              <a:t>перелік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небезпечних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побутових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електроприладів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ступінь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небезпеки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користувачів</a:t>
            </a:r>
            <a:r>
              <a:rPr lang="ru-RU" sz="2000" b="1" dirty="0" smtClean="0"/>
              <a:t>: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142984"/>
            <a:ext cx="7639080" cy="5572164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мікрохвильова</a:t>
            </a:r>
            <a:r>
              <a:rPr lang="ru-RU" dirty="0" smtClean="0"/>
              <a:t> </a:t>
            </a:r>
            <a:r>
              <a:rPr lang="ru-RU" dirty="0" err="1" smtClean="0"/>
              <a:t>піч</a:t>
            </a:r>
            <a:r>
              <a:rPr lang="ru-RU" dirty="0" smtClean="0"/>
              <a:t> - </a:t>
            </a:r>
            <a:r>
              <a:rPr lang="ru-RU" dirty="0" err="1" smtClean="0"/>
              <a:t>небезпечний</a:t>
            </a:r>
            <a:r>
              <a:rPr lang="ru-RU" dirty="0" smtClean="0"/>
              <a:t> </a:t>
            </a:r>
            <a:r>
              <a:rPr lang="ru-RU" dirty="0" err="1" smtClean="0"/>
              <a:t>електричний</a:t>
            </a:r>
            <a:r>
              <a:rPr lang="ru-RU" dirty="0" smtClean="0"/>
              <a:t> </a:t>
            </a:r>
            <a:r>
              <a:rPr lang="ru-RU" dirty="0" err="1" smtClean="0"/>
              <a:t>прилад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перебувати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нього</a:t>
            </a:r>
            <a:r>
              <a:rPr lang="ru-RU" dirty="0" smtClean="0"/>
              <a:t> на </a:t>
            </a:r>
            <a:r>
              <a:rPr lang="ru-RU" dirty="0" err="1" smtClean="0"/>
              <a:t>відстані</a:t>
            </a:r>
            <a:r>
              <a:rPr lang="ru-RU" dirty="0" smtClean="0"/>
              <a:t> не </a:t>
            </a:r>
            <a:r>
              <a:rPr lang="ru-RU" dirty="0" err="1" smtClean="0"/>
              <a:t>ближче</a:t>
            </a:r>
            <a:r>
              <a:rPr lang="ru-RU" dirty="0" smtClean="0"/>
              <a:t> 30 см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пилосос</a:t>
            </a:r>
            <a:r>
              <a:rPr lang="ru-RU" dirty="0" smtClean="0"/>
              <a:t> - </a:t>
            </a:r>
            <a:r>
              <a:rPr lang="ru-RU" dirty="0" err="1" smtClean="0"/>
              <a:t>небезпечна</a:t>
            </a:r>
            <a:r>
              <a:rPr lang="ru-RU" dirty="0" smtClean="0"/>
              <a:t> </a:t>
            </a:r>
            <a:r>
              <a:rPr lang="ru-RU" dirty="0" err="1" smtClean="0"/>
              <a:t>відстань</a:t>
            </a:r>
            <a:r>
              <a:rPr lang="ru-RU" dirty="0" smtClean="0"/>
              <a:t> </a:t>
            </a:r>
            <a:r>
              <a:rPr lang="ru-RU" dirty="0" err="1" smtClean="0"/>
              <a:t>електромагнітного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- 60 см;</a:t>
            </a:r>
          </a:p>
          <a:p>
            <a:r>
              <a:rPr lang="ru-RU" dirty="0" smtClean="0"/>
              <a:t>-</a:t>
            </a:r>
            <a:r>
              <a:rPr lang="ru-RU" dirty="0" err="1" smtClean="0"/>
              <a:t>електроплитка</a:t>
            </a:r>
            <a:r>
              <a:rPr lang="ru-RU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небезпека</a:t>
            </a:r>
            <a:r>
              <a:rPr lang="ru-RU" dirty="0" smtClean="0"/>
              <a:t> </a:t>
            </a:r>
            <a:r>
              <a:rPr lang="ru-RU" dirty="0" err="1" smtClean="0"/>
              <a:t>тривалого</a:t>
            </a:r>
            <a:r>
              <a:rPr lang="ru-RU" dirty="0" smtClean="0"/>
              <a:t> </a:t>
            </a:r>
            <a:r>
              <a:rPr lang="ru-RU" dirty="0" err="1" smtClean="0"/>
              <a:t>знаходження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електроплити</a:t>
            </a:r>
            <a:r>
              <a:rPr lang="ru-RU" dirty="0" smtClean="0"/>
              <a:t> </a:t>
            </a:r>
            <a:r>
              <a:rPr lang="ru-RU" dirty="0" err="1" smtClean="0"/>
              <a:t>ближче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30 см, на жаль, </a:t>
            </a:r>
            <a:r>
              <a:rPr lang="ru-RU" dirty="0" err="1" smtClean="0"/>
              <a:t>рідко</a:t>
            </a:r>
            <a:r>
              <a:rPr lang="ru-RU" dirty="0" smtClean="0"/>
              <a:t> </a:t>
            </a:r>
            <a:r>
              <a:rPr lang="ru-RU" dirty="0" err="1" smtClean="0"/>
              <a:t>береться</a:t>
            </a:r>
            <a:r>
              <a:rPr lang="ru-RU" dirty="0" smtClean="0"/>
              <a:t> до </a:t>
            </a:r>
            <a:r>
              <a:rPr lang="ru-RU" dirty="0" err="1" smtClean="0"/>
              <a:t>уваги</a:t>
            </a:r>
            <a:r>
              <a:rPr lang="ru-RU" dirty="0" smtClean="0"/>
              <a:t> </a:t>
            </a:r>
            <a:r>
              <a:rPr lang="ru-RU" dirty="0" err="1" smtClean="0"/>
              <a:t>домогосподарками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 холодильник - в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джерелах</a:t>
            </a:r>
            <a:r>
              <a:rPr lang="ru-RU" dirty="0" smtClean="0"/>
              <a:t> </a:t>
            </a:r>
            <a:r>
              <a:rPr lang="ru-RU" dirty="0" err="1" smtClean="0"/>
              <a:t>небезпека</a:t>
            </a:r>
            <a:r>
              <a:rPr lang="ru-RU" dirty="0" smtClean="0"/>
              <a:t> </a:t>
            </a:r>
            <a:r>
              <a:rPr lang="ru-RU" dirty="0" err="1" smtClean="0"/>
              <a:t>електромагнітного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</a:t>
            </a:r>
            <a:r>
              <a:rPr lang="ru-RU" dirty="0" err="1" smtClean="0"/>
              <a:t>різна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небезпечна</a:t>
            </a:r>
            <a:r>
              <a:rPr lang="ru-RU" dirty="0" smtClean="0"/>
              <a:t> </a:t>
            </a:r>
            <a:r>
              <a:rPr lang="ru-RU" dirty="0" err="1" smtClean="0"/>
              <a:t>відстань</a:t>
            </a:r>
            <a:r>
              <a:rPr lang="ru-RU" dirty="0" smtClean="0"/>
              <a:t> </a:t>
            </a:r>
            <a:r>
              <a:rPr lang="ru-RU" dirty="0" err="1" smtClean="0"/>
              <a:t>коливається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30 см до 1,5 метра;</a:t>
            </a:r>
          </a:p>
          <a:p>
            <a:r>
              <a:rPr lang="ru-RU" dirty="0" err="1" smtClean="0"/>
              <a:t>електричний</a:t>
            </a:r>
            <a:r>
              <a:rPr lang="ru-RU" dirty="0" smtClean="0"/>
              <a:t> чайник - область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до 25 см;</a:t>
            </a:r>
          </a:p>
          <a:p>
            <a:r>
              <a:rPr lang="ru-RU" dirty="0" err="1" smtClean="0"/>
              <a:t>пральна</a:t>
            </a:r>
            <a:r>
              <a:rPr lang="ru-RU" dirty="0" smtClean="0"/>
              <a:t> </a:t>
            </a:r>
            <a:r>
              <a:rPr lang="ru-RU" dirty="0" smtClean="0"/>
              <a:t>машина - </a:t>
            </a:r>
            <a:r>
              <a:rPr lang="ru-RU" dirty="0" err="1" smtClean="0"/>
              <a:t>небезпечна</a:t>
            </a:r>
            <a:r>
              <a:rPr lang="ru-RU" dirty="0" smtClean="0"/>
              <a:t> </a:t>
            </a:r>
            <a:r>
              <a:rPr lang="ru-RU" dirty="0" err="1" smtClean="0"/>
              <a:t>відстань</a:t>
            </a:r>
            <a:r>
              <a:rPr lang="ru-RU" dirty="0" smtClean="0"/>
              <a:t> </a:t>
            </a:r>
            <a:r>
              <a:rPr lang="ru-RU" dirty="0" err="1" smtClean="0"/>
              <a:t>коливається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40 до 60 см;</a:t>
            </a:r>
          </a:p>
          <a:p>
            <a:r>
              <a:rPr lang="ru-RU" dirty="0" err="1" smtClean="0"/>
              <a:t>посудомийна</a:t>
            </a:r>
            <a:r>
              <a:rPr lang="ru-RU" dirty="0" smtClean="0"/>
              <a:t> </a:t>
            </a:r>
            <a:r>
              <a:rPr lang="ru-RU" dirty="0" smtClean="0"/>
              <a:t>машина - до 40 см;</a:t>
            </a:r>
          </a:p>
          <a:p>
            <a:r>
              <a:rPr lang="ru-RU" dirty="0" err="1" smtClean="0"/>
              <a:t>електрична</a:t>
            </a:r>
            <a:r>
              <a:rPr lang="ru-RU" dirty="0" smtClean="0"/>
              <a:t> </a:t>
            </a:r>
            <a:r>
              <a:rPr lang="ru-RU" dirty="0" err="1" smtClean="0"/>
              <a:t>праска</a:t>
            </a:r>
            <a:r>
              <a:rPr lang="ru-RU" dirty="0" smtClean="0"/>
              <a:t> – </a:t>
            </a:r>
            <a:r>
              <a:rPr lang="ru-RU" dirty="0" err="1" smtClean="0"/>
              <a:t>небезпечна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в </a:t>
            </a:r>
            <a:r>
              <a:rPr lang="ru-RU" dirty="0" err="1" smtClean="0"/>
              <a:t>режимі</a:t>
            </a:r>
            <a:r>
              <a:rPr lang="ru-RU" dirty="0" smtClean="0"/>
              <a:t> </a:t>
            </a:r>
            <a:r>
              <a:rPr lang="ru-RU" dirty="0" err="1" smtClean="0"/>
              <a:t>нагрівання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відстань</a:t>
            </a:r>
            <a:r>
              <a:rPr lang="ru-RU" dirty="0" smtClean="0"/>
              <a:t> </a:t>
            </a:r>
            <a:r>
              <a:rPr lang="ru-RU" dirty="0" err="1" smtClean="0"/>
              <a:t>небезпечного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– 20см;</a:t>
            </a:r>
          </a:p>
          <a:p>
            <a:r>
              <a:rPr lang="ru-RU" dirty="0" err="1" smtClean="0"/>
              <a:t>телевізор</a:t>
            </a:r>
            <a:r>
              <a:rPr lang="ru-RU" dirty="0" smtClean="0"/>
              <a:t> </a:t>
            </a:r>
            <a:r>
              <a:rPr lang="ru-RU" dirty="0" smtClean="0"/>
              <a:t>-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найнебезпечніших</a:t>
            </a:r>
            <a:r>
              <a:rPr lang="ru-RU" dirty="0" smtClean="0"/>
              <a:t> </a:t>
            </a:r>
            <a:r>
              <a:rPr lang="ru-RU" dirty="0" err="1" smtClean="0"/>
              <a:t>побутових</a:t>
            </a:r>
            <a:r>
              <a:rPr lang="ru-RU" dirty="0" smtClean="0"/>
              <a:t> </a:t>
            </a:r>
            <a:r>
              <a:rPr lang="ru-RU" dirty="0" err="1" smtClean="0"/>
              <a:t>приладів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відстань</a:t>
            </a:r>
            <a:r>
              <a:rPr lang="ru-RU" dirty="0" smtClean="0"/>
              <a:t> до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бути не </a:t>
            </a:r>
            <a:r>
              <a:rPr lang="ru-RU" dirty="0" err="1" smtClean="0"/>
              <a:t>менше</a:t>
            </a:r>
            <a:r>
              <a:rPr lang="ru-RU" dirty="0" smtClean="0"/>
              <a:t> 1,5 </a:t>
            </a:r>
            <a:r>
              <a:rPr lang="ru-RU" dirty="0" err="1" smtClean="0"/>
              <a:t>метрів</a:t>
            </a:r>
            <a:r>
              <a:rPr lang="ru-RU" dirty="0" smtClean="0"/>
              <a:t>, а для </a:t>
            </a:r>
            <a:r>
              <a:rPr lang="ru-RU" dirty="0" err="1" smtClean="0"/>
              <a:t>телевізорів</a:t>
            </a:r>
            <a:r>
              <a:rPr lang="ru-RU" dirty="0" smtClean="0"/>
              <a:t> 29 </a:t>
            </a:r>
            <a:r>
              <a:rPr lang="ru-RU" dirty="0" err="1" smtClean="0"/>
              <a:t>дюймів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- </a:t>
            </a:r>
            <a:r>
              <a:rPr lang="ru-RU" dirty="0" err="1" smtClean="0"/>
              <a:t>відстань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збільшити</a:t>
            </a:r>
            <a:r>
              <a:rPr lang="ru-RU" dirty="0" smtClean="0"/>
              <a:t> до 2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метрів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кондиціонер</a:t>
            </a:r>
            <a:r>
              <a:rPr lang="ru-RU" dirty="0" smtClean="0"/>
              <a:t> </a:t>
            </a:r>
            <a:r>
              <a:rPr lang="ru-RU" dirty="0" smtClean="0"/>
              <a:t>-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телевізор</a:t>
            </a:r>
            <a:r>
              <a:rPr lang="ru-RU" dirty="0" smtClean="0"/>
              <a:t>, </a:t>
            </a:r>
            <a:r>
              <a:rPr lang="ru-RU" dirty="0" err="1" smtClean="0"/>
              <a:t>є</a:t>
            </a:r>
            <a:r>
              <a:rPr lang="ru-RU" dirty="0" smtClean="0"/>
              <a:t> одним </a:t>
            </a:r>
            <a:r>
              <a:rPr lang="ru-RU" dirty="0" err="1" smtClean="0"/>
              <a:t>з</a:t>
            </a:r>
            <a:r>
              <a:rPr lang="ru-RU" dirty="0" smtClean="0"/>
              <a:t> самих "</a:t>
            </a:r>
            <a:r>
              <a:rPr lang="ru-RU" dirty="0" err="1" smtClean="0"/>
              <a:t>випромінюючих</a:t>
            </a:r>
            <a:r>
              <a:rPr lang="ru-RU" dirty="0" smtClean="0"/>
              <a:t>" </a:t>
            </a:r>
            <a:r>
              <a:rPr lang="ru-RU" dirty="0" err="1" smtClean="0"/>
              <a:t>приладів</a:t>
            </a:r>
            <a:r>
              <a:rPr lang="ru-RU" dirty="0" smtClean="0"/>
              <a:t>, тому </a:t>
            </a:r>
            <a:r>
              <a:rPr lang="ru-RU" dirty="0" err="1" smtClean="0"/>
              <a:t>безпечно</a:t>
            </a:r>
            <a:r>
              <a:rPr lang="ru-RU" dirty="0" smtClean="0"/>
              <a:t> </a:t>
            </a:r>
            <a:r>
              <a:rPr lang="ru-RU" dirty="0" err="1" smtClean="0"/>
              <a:t>знаходитися</a:t>
            </a:r>
            <a:r>
              <a:rPr lang="ru-RU" dirty="0" smtClean="0"/>
              <a:t> не </a:t>
            </a:r>
            <a:r>
              <a:rPr lang="ru-RU" dirty="0" err="1" smtClean="0"/>
              <a:t>ближче</a:t>
            </a:r>
            <a:r>
              <a:rPr lang="ru-RU" dirty="0" smtClean="0"/>
              <a:t> 1,5 </a:t>
            </a:r>
            <a:r>
              <a:rPr lang="ru-RU" dirty="0" err="1" smtClean="0"/>
              <a:t>метрів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комп'ютер</a:t>
            </a:r>
            <a:r>
              <a:rPr lang="ru-RU" dirty="0" smtClean="0"/>
              <a:t> - </a:t>
            </a:r>
            <a:r>
              <a:rPr lang="ru-RU" dirty="0" err="1" smtClean="0"/>
              <a:t>незважаючи</a:t>
            </a:r>
            <a:r>
              <a:rPr lang="ru-RU" dirty="0" smtClean="0"/>
              <a:t> на </a:t>
            </a:r>
            <a:r>
              <a:rPr lang="ru-RU" dirty="0" err="1" smtClean="0"/>
              <a:t>введення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жорстких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електромагнітного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,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прилад</a:t>
            </a:r>
            <a:r>
              <a:rPr lang="ru-RU" dirty="0" smtClean="0"/>
              <a:t> </a:t>
            </a:r>
            <a:r>
              <a:rPr lang="ru-RU" dirty="0" err="1" smtClean="0"/>
              <a:t>залишається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небезпечним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бажано</a:t>
            </a:r>
            <a:r>
              <a:rPr lang="ru-RU" dirty="0" smtClean="0"/>
              <a:t> </a:t>
            </a:r>
            <a:r>
              <a:rPr lang="ru-RU" dirty="0" err="1" smtClean="0"/>
              <a:t>знаходитися</a:t>
            </a:r>
            <a:r>
              <a:rPr lang="ru-RU" dirty="0" smtClean="0"/>
              <a:t> не </a:t>
            </a:r>
            <a:r>
              <a:rPr lang="ru-RU" dirty="0" err="1" smtClean="0"/>
              <a:t>ближче</a:t>
            </a:r>
            <a:r>
              <a:rPr lang="ru-RU" dirty="0" smtClean="0"/>
              <a:t> 80 см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екрану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радіотелефон</a:t>
            </a:r>
            <a:r>
              <a:rPr lang="ru-RU" dirty="0" smtClean="0"/>
              <a:t> </a:t>
            </a:r>
            <a:r>
              <a:rPr lang="ru-RU" dirty="0" smtClean="0"/>
              <a:t>- напевно, </a:t>
            </a:r>
            <a:r>
              <a:rPr lang="ru-RU" dirty="0" err="1" smtClean="0"/>
              <a:t>найшкідливіший</a:t>
            </a:r>
            <a:r>
              <a:rPr lang="ru-RU" dirty="0" smtClean="0"/>
              <a:t> за </a:t>
            </a:r>
            <a:r>
              <a:rPr lang="ru-RU" dirty="0" err="1" smtClean="0"/>
              <a:t>електромагнітною</a:t>
            </a:r>
            <a:r>
              <a:rPr lang="ru-RU" dirty="0" smtClean="0"/>
              <a:t> </a:t>
            </a:r>
            <a:r>
              <a:rPr lang="ru-RU" dirty="0" err="1" smtClean="0"/>
              <a:t>дією</a:t>
            </a:r>
            <a:r>
              <a:rPr lang="ru-RU" dirty="0" smtClean="0"/>
              <a:t> на </a:t>
            </a:r>
            <a:r>
              <a:rPr lang="ru-RU" dirty="0" err="1" smtClean="0"/>
              <a:t>людину</a:t>
            </a:r>
            <a:r>
              <a:rPr lang="ru-RU" dirty="0" smtClean="0"/>
              <a:t> </a:t>
            </a:r>
            <a:r>
              <a:rPr lang="ru-RU" dirty="0" err="1" smtClean="0"/>
              <a:t>пристрій</a:t>
            </a:r>
            <a:r>
              <a:rPr lang="ru-RU" dirty="0" smtClean="0"/>
              <a:t> через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близьку</a:t>
            </a:r>
            <a:r>
              <a:rPr lang="ru-RU" dirty="0" smtClean="0"/>
              <a:t> </a:t>
            </a:r>
            <a:r>
              <a:rPr lang="ru-RU" dirty="0" err="1" smtClean="0"/>
              <a:t>відстань</a:t>
            </a:r>
            <a:r>
              <a:rPr lang="ru-RU" dirty="0" smtClean="0"/>
              <a:t> до </a:t>
            </a:r>
            <a:r>
              <a:rPr lang="ru-RU" dirty="0" err="1" smtClean="0"/>
              <a:t>людського</a:t>
            </a:r>
            <a:r>
              <a:rPr lang="ru-RU" dirty="0" smtClean="0"/>
              <a:t> </a:t>
            </a:r>
            <a:r>
              <a:rPr lang="ru-RU" dirty="0" err="1" smtClean="0"/>
              <a:t>мозку</a:t>
            </a:r>
            <a:r>
              <a:rPr lang="ru-RU" dirty="0" smtClean="0"/>
              <a:t> при </a:t>
            </a:r>
            <a:r>
              <a:rPr lang="ru-RU" dirty="0" err="1" smtClean="0"/>
              <a:t>використанні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8" name="Picture 4" descr="Влияние мобильных телефонов на мозг челов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4714908" cy="6776022"/>
          </a:xfrm>
          <a:prstGeom prst="rect">
            <a:avLst/>
          </a:prstGeom>
          <a:noFill/>
        </p:spPr>
      </p:pic>
      <p:pic>
        <p:nvPicPr>
          <p:cNvPr id="26630" name="Picture 6" descr="http://pozitivchik.info/wp-content/uploads/2011/07/12414040159QAJ1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85728"/>
            <a:ext cx="28575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6634" name="Picture 10" descr="http://www.e-ope.ee/_download/euni_repository/file/4002/osa3.zip/esvsEHr0vF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97911">
            <a:off x="5376705" y="3792618"/>
            <a:ext cx="3238500" cy="24765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386" cy="582594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Висновки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901014" cy="5500726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Електричне</a:t>
            </a:r>
            <a:r>
              <a:rPr lang="ru-RU" dirty="0" smtClean="0"/>
              <a:t> поле </a:t>
            </a:r>
            <a:r>
              <a:rPr lang="ru-RU" dirty="0" err="1" smtClean="0"/>
              <a:t>оточує</a:t>
            </a:r>
            <a:r>
              <a:rPr lang="ru-RU" dirty="0" smtClean="0"/>
              <a:t> </a:t>
            </a:r>
            <a:r>
              <a:rPr lang="ru-RU" dirty="0" err="1" smtClean="0"/>
              <a:t>людину</a:t>
            </a:r>
            <a:r>
              <a:rPr lang="ru-RU" dirty="0" smtClean="0"/>
              <a:t> як за </a:t>
            </a:r>
            <a:r>
              <a:rPr lang="ru-RU" dirty="0" err="1" smtClean="0"/>
              <a:t>природних</a:t>
            </a:r>
            <a:r>
              <a:rPr lang="ru-RU" dirty="0" smtClean="0"/>
              <a:t> умов, так </a:t>
            </a:r>
            <a:r>
              <a:rPr lang="ru-RU" dirty="0" err="1" smtClean="0"/>
              <a:t>і</a:t>
            </a:r>
            <a:r>
              <a:rPr lang="ru-RU" dirty="0" smtClean="0"/>
              <a:t> у </a:t>
            </a:r>
            <a:r>
              <a:rPr lang="ru-RU" dirty="0" err="1" smtClean="0"/>
              <a:t>промисловому</a:t>
            </a:r>
            <a:r>
              <a:rPr lang="ru-RU" dirty="0" smtClean="0"/>
              <a:t> та </a:t>
            </a:r>
            <a:r>
              <a:rPr lang="ru-RU" dirty="0" err="1" smtClean="0"/>
              <a:t>побутовому</a:t>
            </a:r>
            <a:r>
              <a:rPr lang="ru-RU" dirty="0" smtClean="0"/>
              <a:t> </a:t>
            </a:r>
            <a:r>
              <a:rPr lang="ru-RU" dirty="0" err="1" smtClean="0"/>
              <a:t>середовищі</a:t>
            </a:r>
            <a:r>
              <a:rPr lang="ru-RU" dirty="0" smtClean="0"/>
              <a:t>. Як правило,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розглядають</a:t>
            </a:r>
            <a:r>
              <a:rPr lang="ru-RU" dirty="0" smtClean="0"/>
              <a:t> у </a:t>
            </a:r>
            <a:r>
              <a:rPr lang="ru-RU" dirty="0" err="1" smtClean="0"/>
              <a:t>комплексі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магнітним</a:t>
            </a:r>
            <a:r>
              <a:rPr lang="ru-RU" dirty="0" smtClean="0"/>
              <a:t> полем як </a:t>
            </a:r>
            <a:r>
              <a:rPr lang="ru-RU" dirty="0" err="1" smtClean="0"/>
              <a:t>єдине</a:t>
            </a:r>
            <a:r>
              <a:rPr lang="ru-RU" dirty="0" smtClean="0"/>
              <a:t> </a:t>
            </a:r>
            <a:r>
              <a:rPr lang="ru-RU" dirty="0" err="1" smtClean="0"/>
              <a:t>електромагнітне</a:t>
            </a:r>
            <a:r>
              <a:rPr lang="ru-RU" dirty="0" smtClean="0"/>
              <a:t> поле,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доцільності</a:t>
            </a:r>
            <a:r>
              <a:rPr lang="ru-RU" dirty="0" smtClean="0"/>
              <a:t> такого </a:t>
            </a:r>
            <a:r>
              <a:rPr lang="ru-RU" dirty="0" err="1" smtClean="0"/>
              <a:t>підходу</a:t>
            </a:r>
            <a:r>
              <a:rPr lang="ru-RU" dirty="0" smtClean="0"/>
              <a:t> </a:t>
            </a: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точки </a:t>
            </a:r>
            <a:r>
              <a:rPr lang="ru-RU" dirty="0" err="1" smtClean="0"/>
              <a:t>зору</a:t>
            </a:r>
            <a:r>
              <a:rPr lang="ru-RU" dirty="0" smtClean="0"/>
              <a:t>. </a:t>
            </a:r>
            <a:r>
              <a:rPr lang="ru-RU" dirty="0" err="1" smtClean="0"/>
              <a:t>Найчастіше</a:t>
            </a:r>
            <a:r>
              <a:rPr lang="ru-RU" dirty="0" smtClean="0"/>
              <a:t> </a:t>
            </a:r>
            <a:r>
              <a:rPr lang="ru-RU" dirty="0" err="1" smtClean="0"/>
              <a:t>людина</a:t>
            </a:r>
            <a:r>
              <a:rPr lang="ru-RU" dirty="0" smtClean="0"/>
              <a:t> </a:t>
            </a:r>
            <a:r>
              <a:rPr lang="ru-RU" dirty="0" err="1" smtClean="0"/>
              <a:t>має</a:t>
            </a:r>
            <a:r>
              <a:rPr lang="ru-RU" dirty="0" smtClean="0"/>
              <a:t> справу </a:t>
            </a:r>
            <a:r>
              <a:rPr lang="ru-RU" dirty="0" err="1" smtClean="0"/>
              <a:t>з</a:t>
            </a:r>
            <a:r>
              <a:rPr lang="ru-RU" dirty="0" smtClean="0"/>
              <a:t> полем частотою 50 Гц, яка </a:t>
            </a:r>
            <a:r>
              <a:rPr lang="ru-RU" dirty="0" err="1" smtClean="0"/>
              <a:t>прийнята</a:t>
            </a:r>
            <a:r>
              <a:rPr lang="ru-RU" dirty="0" smtClean="0"/>
              <a:t> як </a:t>
            </a:r>
            <a:r>
              <a:rPr lang="ru-RU" dirty="0" err="1" smtClean="0"/>
              <a:t>промислова</a:t>
            </a:r>
            <a:r>
              <a:rPr lang="ru-RU" dirty="0" smtClean="0"/>
              <a:t> частота (у США – 60 Гц).</a:t>
            </a:r>
          </a:p>
          <a:p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на </a:t>
            </a:r>
            <a:r>
              <a:rPr lang="ru-RU" dirty="0" err="1" smtClean="0"/>
              <a:t>людину</a:t>
            </a:r>
            <a:r>
              <a:rPr lang="ru-RU" dirty="0" smtClean="0"/>
              <a:t> </a:t>
            </a:r>
            <a:r>
              <a:rPr lang="ru-RU" dirty="0" err="1" smtClean="0"/>
              <a:t>електромагнітного</a:t>
            </a:r>
            <a:r>
              <a:rPr lang="ru-RU" dirty="0" smtClean="0"/>
              <a:t> поля </a:t>
            </a:r>
            <a:r>
              <a:rPr lang="ru-RU" dirty="0" err="1" smtClean="0"/>
              <a:t>промислової</a:t>
            </a:r>
            <a:r>
              <a:rPr lang="ru-RU" dirty="0" smtClean="0"/>
              <a:t> </a:t>
            </a:r>
            <a:r>
              <a:rPr lang="ru-RU" dirty="0" err="1" smtClean="0"/>
              <a:t>частоти</a:t>
            </a:r>
            <a:r>
              <a:rPr lang="ru-RU" dirty="0" smtClean="0"/>
              <a:t>,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електричне</a:t>
            </a:r>
            <a:r>
              <a:rPr lang="ru-RU" dirty="0" smtClean="0"/>
              <a:t> поле </a:t>
            </a:r>
            <a:r>
              <a:rPr lang="ru-RU" dirty="0" err="1" smtClean="0"/>
              <a:t>розглядається</a:t>
            </a:r>
            <a:r>
              <a:rPr lang="ru-RU" dirty="0" smtClean="0"/>
              <a:t> як </a:t>
            </a:r>
            <a:r>
              <a:rPr lang="ru-RU" dirty="0" err="1" smtClean="0"/>
              <a:t>таке</a:t>
            </a:r>
            <a:r>
              <a:rPr lang="ru-RU" dirty="0" smtClean="0"/>
              <a:t>, яке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становити</a:t>
            </a:r>
            <a:r>
              <a:rPr lang="ru-RU" dirty="0" smtClean="0"/>
              <a:t> </a:t>
            </a:r>
            <a:r>
              <a:rPr lang="ru-RU" dirty="0" err="1" smtClean="0"/>
              <a:t>небезпеку</a:t>
            </a:r>
            <a:r>
              <a:rPr lang="ru-RU" dirty="0" smtClean="0"/>
              <a:t>. </a:t>
            </a:r>
            <a:r>
              <a:rPr lang="ru-RU" dirty="0" err="1" smtClean="0"/>
              <a:t>Магнітне</a:t>
            </a:r>
            <a:r>
              <a:rPr lang="ru-RU" dirty="0" smtClean="0"/>
              <a:t> поле, </a:t>
            </a:r>
            <a:r>
              <a:rPr lang="ru-RU" dirty="0" err="1" smtClean="0"/>
              <a:t>проте</a:t>
            </a:r>
            <a:r>
              <a:rPr lang="ru-RU" dirty="0" smtClean="0"/>
              <a:t>, за </a:t>
            </a:r>
            <a:r>
              <a:rPr lang="ru-RU" dirty="0" err="1" smtClean="0"/>
              <a:t>даними</a:t>
            </a:r>
            <a:r>
              <a:rPr lang="ru-RU" dirty="0" smtClean="0"/>
              <a:t> </a:t>
            </a:r>
            <a:r>
              <a:rPr lang="ru-RU" dirty="0" err="1" smtClean="0"/>
              <a:t>останніх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, </a:t>
            </a:r>
            <a:r>
              <a:rPr lang="ru-RU" dirty="0" err="1" smtClean="0"/>
              <a:t>також</a:t>
            </a:r>
            <a:r>
              <a:rPr lang="ru-RU" dirty="0" smtClean="0"/>
              <a:t> «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підозрою</a:t>
            </a:r>
            <a:r>
              <a:rPr lang="ru-RU" dirty="0" smtClean="0"/>
              <a:t>» -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приписується</a:t>
            </a:r>
            <a:r>
              <a:rPr lang="ru-RU" dirty="0" smtClean="0"/>
              <a:t> </a:t>
            </a:r>
            <a:r>
              <a:rPr lang="ru-RU" dirty="0" err="1" smtClean="0"/>
              <a:t>сприяння</a:t>
            </a:r>
            <a:r>
              <a:rPr lang="ru-RU" dirty="0" smtClean="0"/>
              <a:t> </a:t>
            </a:r>
            <a:r>
              <a:rPr lang="ru-RU" dirty="0" err="1" smtClean="0"/>
              <a:t>виникненню</a:t>
            </a:r>
            <a:r>
              <a:rPr lang="ru-RU" dirty="0" smtClean="0"/>
              <a:t> таких </a:t>
            </a:r>
            <a:r>
              <a:rPr lang="ru-RU" dirty="0" err="1" smtClean="0"/>
              <a:t>захворювань</a:t>
            </a:r>
            <a:r>
              <a:rPr lang="ru-RU" dirty="0" smtClean="0"/>
              <a:t>, як рак, </a:t>
            </a:r>
            <a:r>
              <a:rPr lang="ru-RU" dirty="0" err="1" smtClean="0"/>
              <a:t>лейкемія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r>
              <a:rPr lang="ru-RU" dirty="0" err="1" smtClean="0"/>
              <a:t>Електричне</a:t>
            </a:r>
            <a:r>
              <a:rPr lang="ru-RU" dirty="0" smtClean="0"/>
              <a:t> поле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згубно</a:t>
            </a:r>
            <a:r>
              <a:rPr lang="ru-RU" dirty="0" smtClean="0"/>
              <a:t> </a:t>
            </a:r>
            <a:r>
              <a:rPr lang="ru-RU" dirty="0" err="1" smtClean="0"/>
              <a:t>діяти</a:t>
            </a:r>
            <a:r>
              <a:rPr lang="ru-RU" dirty="0" smtClean="0"/>
              <a:t> на </a:t>
            </a:r>
            <a:r>
              <a:rPr lang="ru-RU" dirty="0" err="1" smtClean="0"/>
              <a:t>нервову</a:t>
            </a:r>
            <a:r>
              <a:rPr lang="ru-RU" dirty="0" smtClean="0"/>
              <a:t> систему, </a:t>
            </a:r>
            <a:r>
              <a:rPr lang="ru-RU" dirty="0" err="1" smtClean="0"/>
              <a:t>серцево-судинну</a:t>
            </a:r>
            <a:r>
              <a:rPr lang="ru-RU" dirty="0" smtClean="0"/>
              <a:t> систему, на </a:t>
            </a:r>
            <a:r>
              <a:rPr lang="ru-RU" dirty="0" err="1" smtClean="0"/>
              <a:t>протікання</a:t>
            </a:r>
            <a:r>
              <a:rPr lang="ru-RU" dirty="0" smtClean="0"/>
              <a:t> </a:t>
            </a:r>
            <a:r>
              <a:rPr lang="ru-RU" dirty="0" err="1" smtClean="0"/>
              <a:t>вагітності</a:t>
            </a:r>
            <a:r>
              <a:rPr lang="ru-RU" dirty="0" smtClean="0"/>
              <a:t>, </a:t>
            </a:r>
            <a:r>
              <a:rPr lang="ru-RU" dirty="0" err="1" smtClean="0"/>
              <a:t>змінювати</a:t>
            </a:r>
            <a:r>
              <a:rPr lang="ru-RU" dirty="0" smtClean="0"/>
              <a:t> </a:t>
            </a:r>
            <a:r>
              <a:rPr lang="ru-RU" dirty="0" err="1" smtClean="0"/>
              <a:t>складкрові</a:t>
            </a:r>
            <a:r>
              <a:rPr lang="ru-RU" dirty="0" smtClean="0"/>
              <a:t>, </a:t>
            </a:r>
            <a:r>
              <a:rPr lang="ru-RU" dirty="0" err="1" smtClean="0"/>
              <a:t>впливати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вироблення</a:t>
            </a:r>
            <a:r>
              <a:rPr lang="ru-RU" dirty="0" smtClean="0"/>
              <a:t> </a:t>
            </a:r>
            <a:r>
              <a:rPr lang="ru-RU" dirty="0" err="1" smtClean="0"/>
              <a:t>гормонів</a:t>
            </a:r>
            <a:r>
              <a:rPr lang="ru-RU" dirty="0" smtClean="0"/>
              <a:t> 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r>
              <a:rPr lang="ru-RU" dirty="0" err="1" smtClean="0"/>
              <a:t>Вплив</a:t>
            </a:r>
            <a:r>
              <a:rPr lang="ru-RU" dirty="0" smtClean="0"/>
              <a:t> ЕМП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частоти</a:t>
            </a:r>
            <a:r>
              <a:rPr lang="ru-RU" dirty="0" smtClean="0"/>
              <a:t>, </a:t>
            </a:r>
            <a:r>
              <a:rPr lang="ru-RU" dirty="0" err="1" smtClean="0"/>
              <a:t>напруженості</a:t>
            </a:r>
            <a:r>
              <a:rPr lang="ru-RU" dirty="0" smtClean="0"/>
              <a:t> та </a:t>
            </a:r>
            <a:r>
              <a:rPr lang="ru-RU" dirty="0" err="1" smtClean="0"/>
              <a:t>інтенсивності</a:t>
            </a:r>
            <a:r>
              <a:rPr lang="ru-RU" dirty="0" smtClean="0"/>
              <a:t>, </a:t>
            </a:r>
            <a:r>
              <a:rPr lang="ru-RU" dirty="0" err="1" smtClean="0"/>
              <a:t>тривалості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на </a:t>
            </a:r>
            <a:r>
              <a:rPr lang="ru-RU" dirty="0" err="1" smtClean="0"/>
              <a:t>організм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Людина </a:t>
            </a:r>
            <a:r>
              <a:rPr lang="ru-RU" dirty="0" err="1" smtClean="0"/>
              <a:t>піддається</a:t>
            </a:r>
            <a:r>
              <a:rPr lang="ru-RU" dirty="0" smtClean="0"/>
              <a:t> </a:t>
            </a:r>
            <a:r>
              <a:rPr lang="ru-RU" dirty="0" err="1" smtClean="0"/>
              <a:t>впливові</a:t>
            </a:r>
            <a:r>
              <a:rPr lang="ru-RU" dirty="0" smtClean="0"/>
              <a:t> ЕМП не </a:t>
            </a:r>
            <a:r>
              <a:rPr lang="ru-RU" dirty="0" err="1" smtClean="0"/>
              <a:t>лише</a:t>
            </a:r>
            <a:r>
              <a:rPr lang="ru-RU" dirty="0" smtClean="0"/>
              <a:t> у </a:t>
            </a:r>
            <a:r>
              <a:rPr lang="ru-RU" dirty="0" err="1" smtClean="0"/>
              <a:t>випадку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 </a:t>
            </a:r>
            <a:r>
              <a:rPr lang="ru-RU" dirty="0" err="1" smtClean="0"/>
              <a:t>працює</a:t>
            </a:r>
            <a:r>
              <a:rPr lang="ru-RU" dirty="0" smtClean="0"/>
              <a:t> 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джерелами</a:t>
            </a:r>
            <a:r>
              <a:rPr lang="ru-RU" dirty="0" smtClean="0"/>
              <a:t>.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досліджено</a:t>
            </a:r>
            <a:r>
              <a:rPr lang="ru-RU" dirty="0" smtClean="0"/>
              <a:t> </a:t>
            </a:r>
            <a:r>
              <a:rPr lang="ru-RU" dirty="0" err="1" smtClean="0"/>
              <a:t>негативний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людину</a:t>
            </a:r>
            <a:r>
              <a:rPr lang="ru-RU" dirty="0" smtClean="0"/>
              <a:t> ЕМП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ліній</a:t>
            </a:r>
            <a:r>
              <a:rPr lang="ru-RU" dirty="0" smtClean="0"/>
              <a:t> </a:t>
            </a:r>
            <a:r>
              <a:rPr lang="ru-RU" dirty="0" err="1" smtClean="0"/>
              <a:t>електропередач</a:t>
            </a:r>
            <a:r>
              <a:rPr lang="ru-RU" dirty="0" smtClean="0"/>
              <a:t>, </a:t>
            </a:r>
            <a:r>
              <a:rPr lang="ru-RU" dirty="0" err="1" smtClean="0"/>
              <a:t>електротехнічного</a:t>
            </a:r>
            <a:r>
              <a:rPr lang="ru-RU" dirty="0" smtClean="0"/>
              <a:t> </a:t>
            </a:r>
            <a:r>
              <a:rPr lang="ru-RU" dirty="0" err="1" smtClean="0"/>
              <a:t>устаткування</a:t>
            </a:r>
            <a:r>
              <a:rPr lang="ru-RU" dirty="0" smtClean="0"/>
              <a:t> </a:t>
            </a:r>
            <a:r>
              <a:rPr lang="ru-RU" dirty="0" err="1" smtClean="0"/>
              <a:t>будівлі</a:t>
            </a:r>
            <a:r>
              <a:rPr lang="ru-RU" dirty="0" smtClean="0"/>
              <a:t>. </a:t>
            </a:r>
            <a:r>
              <a:rPr lang="ru-RU" dirty="0" err="1" smtClean="0"/>
              <a:t>Прилади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сьогодні</a:t>
            </a:r>
            <a:r>
              <a:rPr lang="ru-RU" dirty="0" smtClean="0"/>
              <a:t> широко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у </a:t>
            </a:r>
            <a:r>
              <a:rPr lang="ru-RU" dirty="0" err="1" smtClean="0"/>
              <a:t>побуті</a:t>
            </a:r>
            <a:r>
              <a:rPr lang="ru-RU" dirty="0" smtClean="0"/>
              <a:t>, </a:t>
            </a:r>
            <a:r>
              <a:rPr lang="ru-RU" dirty="0" err="1" smtClean="0"/>
              <a:t>мають</a:t>
            </a:r>
            <a:r>
              <a:rPr lang="ru-RU" dirty="0" smtClean="0"/>
              <a:t> свою </a:t>
            </a:r>
            <a:r>
              <a:rPr lang="ru-RU" dirty="0" err="1" smtClean="0"/>
              <a:t>небезпечну</a:t>
            </a:r>
            <a:r>
              <a:rPr lang="ru-RU" dirty="0" smtClean="0"/>
              <a:t> </a:t>
            </a:r>
            <a:r>
              <a:rPr lang="ru-RU" dirty="0" err="1" smtClean="0"/>
              <a:t>відстань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, </a:t>
            </a:r>
            <a:r>
              <a:rPr lang="ru-RU" dirty="0" err="1" smtClean="0"/>
              <a:t>ближче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перебувати</a:t>
            </a:r>
            <a:r>
              <a:rPr lang="ru-RU" dirty="0" smtClean="0"/>
              <a:t> </a:t>
            </a:r>
            <a:r>
              <a:rPr lang="ru-RU" dirty="0" err="1" smtClean="0"/>
              <a:t>шкідливо</a:t>
            </a:r>
            <a:r>
              <a:rPr lang="ru-RU" dirty="0" smtClean="0"/>
              <a:t> при </a:t>
            </a:r>
            <a:r>
              <a:rPr lang="ru-RU" dirty="0" err="1" smtClean="0"/>
              <a:t>використанні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приладів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 не </a:t>
            </a:r>
            <a:r>
              <a:rPr lang="ru-RU" dirty="0" err="1" smtClean="0"/>
              <a:t>завжди</a:t>
            </a:r>
            <a:r>
              <a:rPr lang="ru-RU" dirty="0" smtClean="0"/>
              <a:t> ЕМП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негативним</a:t>
            </a:r>
            <a:r>
              <a:rPr lang="ru-RU" dirty="0" smtClean="0"/>
              <a:t> </a:t>
            </a:r>
            <a:r>
              <a:rPr lang="ru-RU" dirty="0" err="1" smtClean="0"/>
              <a:t>чинником</a:t>
            </a:r>
            <a:r>
              <a:rPr lang="ru-RU" dirty="0" smtClean="0"/>
              <a:t> при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використанні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добре видно на </a:t>
            </a:r>
            <a:r>
              <a:rPr lang="ru-RU" dirty="0" err="1" smtClean="0"/>
              <a:t>прикладі</a:t>
            </a:r>
            <a:r>
              <a:rPr lang="ru-RU" dirty="0" smtClean="0"/>
              <a:t> </a:t>
            </a:r>
            <a:r>
              <a:rPr lang="ru-RU" dirty="0" err="1" smtClean="0"/>
              <a:t>аналізу</a:t>
            </a:r>
            <a:r>
              <a:rPr lang="ru-RU" dirty="0" smtClean="0"/>
              <a:t> симптоматики </a:t>
            </a:r>
            <a:r>
              <a:rPr lang="ru-RU" dirty="0" err="1" smtClean="0"/>
              <a:t>користувачів</a:t>
            </a:r>
            <a:r>
              <a:rPr lang="ru-RU" dirty="0" smtClean="0"/>
              <a:t> ПК.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зазначити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сфері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непізнаного</a:t>
            </a:r>
            <a:r>
              <a:rPr lang="ru-RU" dirty="0" smtClean="0"/>
              <a:t>: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стосується</a:t>
            </a:r>
            <a:r>
              <a:rPr lang="ru-RU" dirty="0" smtClean="0"/>
              <a:t>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стільникових</a:t>
            </a:r>
            <a:r>
              <a:rPr lang="ru-RU" dirty="0" smtClean="0"/>
              <a:t> </a:t>
            </a:r>
            <a:r>
              <a:rPr lang="ru-RU" dirty="0" err="1" smtClean="0"/>
              <a:t>телефонів</a:t>
            </a:r>
            <a:r>
              <a:rPr lang="ru-RU" dirty="0" smtClean="0"/>
              <a:t> на </a:t>
            </a:r>
            <a:r>
              <a:rPr lang="ru-RU" dirty="0" err="1" smtClean="0"/>
              <a:t>людину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магнітного</a:t>
            </a:r>
            <a:r>
              <a:rPr lang="ru-RU" dirty="0" smtClean="0"/>
              <a:t> поля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(</a:t>
            </a:r>
            <a:r>
              <a:rPr lang="ru-RU" dirty="0" err="1" smtClean="0"/>
              <a:t>адже</a:t>
            </a:r>
            <a:r>
              <a:rPr lang="ru-RU" dirty="0" smtClean="0"/>
              <a:t> </a:t>
            </a:r>
            <a:r>
              <a:rPr lang="ru-RU" dirty="0" err="1" smtClean="0"/>
              <a:t>курурудза</a:t>
            </a:r>
            <a:r>
              <a:rPr lang="ru-RU" dirty="0" smtClean="0"/>
              <a:t>, </a:t>
            </a:r>
            <a:r>
              <a:rPr lang="ru-RU" dirty="0" err="1" smtClean="0"/>
              <a:t>покладена</a:t>
            </a:r>
            <a:r>
              <a:rPr lang="ru-RU" dirty="0" smtClean="0"/>
              <a:t> </a:t>
            </a:r>
            <a:r>
              <a:rPr lang="ru-RU" dirty="0" err="1" smtClean="0"/>
              <a:t>поміж</a:t>
            </a:r>
            <a:r>
              <a:rPr lang="ru-RU" dirty="0" smtClean="0"/>
              <a:t> </a:t>
            </a:r>
            <a:r>
              <a:rPr lang="ru-RU" dirty="0" err="1" smtClean="0"/>
              <a:t>телефонів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одночасно</a:t>
            </a:r>
            <a:r>
              <a:rPr lang="ru-RU" dirty="0" smtClean="0"/>
              <a:t> </a:t>
            </a:r>
            <a:r>
              <a:rPr lang="ru-RU" dirty="0" err="1" smtClean="0"/>
              <a:t>дзвонять</a:t>
            </a:r>
            <a:r>
              <a:rPr lang="ru-RU" dirty="0" smtClean="0"/>
              <a:t>, </a:t>
            </a:r>
            <a:r>
              <a:rPr lang="ru-RU" dirty="0" err="1" smtClean="0"/>
              <a:t>перетворюється</a:t>
            </a:r>
            <a:r>
              <a:rPr lang="ru-RU" dirty="0" smtClean="0"/>
              <a:t> в </a:t>
            </a:r>
            <a:r>
              <a:rPr lang="ru-RU" dirty="0" err="1" smtClean="0"/>
              <a:t>поп-корн</a:t>
            </a:r>
            <a:r>
              <a:rPr lang="ru-RU" dirty="0" smtClean="0"/>
              <a:t>; а у людей,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жител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 </a:t>
            </a:r>
            <a:r>
              <a:rPr lang="ru-RU" dirty="0" err="1" smtClean="0"/>
              <a:t>індукція</a:t>
            </a:r>
            <a:r>
              <a:rPr lang="ru-RU" dirty="0" smtClean="0"/>
              <a:t> </a:t>
            </a:r>
            <a:r>
              <a:rPr lang="ru-RU" dirty="0" err="1" smtClean="0"/>
              <a:t>магнітного</a:t>
            </a:r>
            <a:r>
              <a:rPr lang="ru-RU" dirty="0" smtClean="0"/>
              <a:t> поля </a:t>
            </a:r>
            <a:r>
              <a:rPr lang="ru-RU" dirty="0" err="1" smtClean="0"/>
              <a:t>вище</a:t>
            </a:r>
            <a:r>
              <a:rPr lang="ru-RU" dirty="0" smtClean="0"/>
              <a:t> 0.3 мкТл, </a:t>
            </a:r>
            <a:r>
              <a:rPr lang="ru-RU" dirty="0" err="1" smtClean="0"/>
              <a:t>пухлини</a:t>
            </a:r>
            <a:r>
              <a:rPr lang="ru-RU" dirty="0" smtClean="0"/>
              <a:t> </a:t>
            </a:r>
            <a:r>
              <a:rPr lang="ru-RU" dirty="0" err="1" smtClean="0"/>
              <a:t>нервової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та </a:t>
            </a:r>
            <a:r>
              <a:rPr lang="ru-RU" dirty="0" err="1" smtClean="0"/>
              <a:t>лейкози</a:t>
            </a:r>
            <a:r>
              <a:rPr lang="ru-RU" dirty="0" smtClean="0"/>
              <a:t> </a:t>
            </a:r>
            <a:r>
              <a:rPr lang="ru-RU" dirty="0" err="1" smtClean="0"/>
              <a:t>зустрічаються</a:t>
            </a:r>
            <a:r>
              <a:rPr lang="ru-RU" dirty="0" smtClean="0"/>
              <a:t> у 2 рази </a:t>
            </a:r>
            <a:r>
              <a:rPr lang="ru-RU" dirty="0" err="1" smtClean="0"/>
              <a:t>частіше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Джерела інформації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071546"/>
            <a:ext cx="7572428" cy="564360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Электромагнитное поле и его влияние на здоровье человека: Библиотека медицинской литературы. - Интегральная медицина ХХІ века: теория и практика. Доступно з: http://www.it-med.ru/library/ie/el_magn_field.htm.</a:t>
            </a:r>
          </a:p>
          <a:p>
            <a:r>
              <a:rPr lang="ru-RU" dirty="0" err="1" smtClean="0"/>
              <a:t>Електромагнітне</a:t>
            </a:r>
            <a:r>
              <a:rPr lang="ru-RU" dirty="0" smtClean="0"/>
              <a:t> поле: </a:t>
            </a:r>
            <a:r>
              <a:rPr lang="ru-RU" dirty="0" err="1" smtClean="0"/>
              <a:t>матеріал</a:t>
            </a:r>
            <a:r>
              <a:rPr lang="ru-RU" dirty="0" smtClean="0"/>
              <a:t> 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Вікіпедії</a:t>
            </a:r>
            <a:r>
              <a:rPr lang="ru-RU" dirty="0" smtClean="0"/>
              <a:t> – </a:t>
            </a:r>
            <a:r>
              <a:rPr lang="ru-RU" dirty="0" err="1" smtClean="0"/>
              <a:t>вільної</a:t>
            </a:r>
            <a:r>
              <a:rPr lang="ru-RU" dirty="0" smtClean="0"/>
              <a:t> </a:t>
            </a:r>
            <a:r>
              <a:rPr lang="ru-RU" dirty="0" err="1" smtClean="0"/>
              <a:t>енциклопедії</a:t>
            </a:r>
            <a:r>
              <a:rPr lang="ru-RU" dirty="0" smtClean="0"/>
              <a:t>. Доступно з: http://uk.wikipedia.org/wiki/.</a:t>
            </a:r>
          </a:p>
          <a:p>
            <a:r>
              <a:rPr lang="ru-RU" dirty="0" smtClean="0"/>
              <a:t>Какие бытовые приборы опасны и на каком расстоянии: скорая помощь в </a:t>
            </a:r>
            <a:r>
              <a:rPr lang="ru-RU" dirty="0" err="1" smtClean="0"/>
              <a:t>техпоиске</a:t>
            </a:r>
            <a:r>
              <a:rPr lang="ru-RU" dirty="0" smtClean="0"/>
              <a:t> – журнал </a:t>
            </a:r>
            <a:r>
              <a:rPr lang="ru-RU" dirty="0" err="1" smtClean="0"/>
              <a:t>Техпоиск</a:t>
            </a:r>
            <a:r>
              <a:rPr lang="ru-RU" dirty="0" smtClean="0"/>
              <a:t>, 06.09.2007. Доступно з: http://tehpoisk.ru/articles/kakiebytpribopasny.</a:t>
            </a:r>
          </a:p>
          <a:p>
            <a:r>
              <a:rPr lang="ru-RU" dirty="0" err="1" smtClean="0"/>
              <a:t>Керб</a:t>
            </a:r>
            <a:r>
              <a:rPr lang="ru-RU" dirty="0" smtClean="0"/>
              <a:t> Л.П. </a:t>
            </a: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 smtClean="0"/>
              <a:t>охорони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: </a:t>
            </a:r>
            <a:r>
              <a:rPr lang="ru-RU" dirty="0" err="1" smtClean="0"/>
              <a:t>Навч</a:t>
            </a:r>
            <a:r>
              <a:rPr lang="ru-RU" dirty="0" smtClean="0"/>
              <a:t>. </a:t>
            </a:r>
            <a:r>
              <a:rPr lang="ru-RU" dirty="0" err="1" smtClean="0"/>
              <a:t>посібник</a:t>
            </a:r>
            <a:r>
              <a:rPr lang="ru-RU" dirty="0" smtClean="0"/>
              <a:t>. — К.: КНЕУ, 2003. — 215 с.</a:t>
            </a:r>
          </a:p>
          <a:p>
            <a:r>
              <a:rPr lang="ru-RU" dirty="0" err="1" smtClean="0"/>
              <a:t>Небезпеки</a:t>
            </a:r>
            <a:r>
              <a:rPr lang="ru-RU" dirty="0" smtClean="0"/>
              <a:t> </a:t>
            </a:r>
            <a:r>
              <a:rPr lang="ru-RU" dirty="0" err="1" smtClean="0"/>
              <a:t>виробничої</a:t>
            </a:r>
            <a:r>
              <a:rPr lang="ru-RU" dirty="0" smtClean="0"/>
              <a:t> </a:t>
            </a:r>
            <a:r>
              <a:rPr lang="ru-RU" dirty="0" err="1" smtClean="0"/>
              <a:t>сфери</a:t>
            </a:r>
            <a:r>
              <a:rPr lang="ru-RU" dirty="0" smtClean="0"/>
              <a:t> та </a:t>
            </a:r>
            <a:r>
              <a:rPr lang="ru-RU" dirty="0" err="1" smtClean="0"/>
              <a:t>побуту</a:t>
            </a:r>
            <a:r>
              <a:rPr lang="ru-RU" dirty="0" smtClean="0"/>
              <a:t> (</a:t>
            </a:r>
            <a:r>
              <a:rPr lang="ru-RU" dirty="0" err="1" smtClean="0"/>
              <a:t>електричний</a:t>
            </a:r>
            <a:r>
              <a:rPr lang="ru-RU" dirty="0" smtClean="0"/>
              <a:t> струм, </a:t>
            </a:r>
            <a:r>
              <a:rPr lang="ru-RU" dirty="0" err="1" smtClean="0"/>
              <a:t>електромагнітні</a:t>
            </a:r>
            <a:r>
              <a:rPr lang="ru-RU" dirty="0" smtClean="0"/>
              <a:t> 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): </a:t>
            </a:r>
            <a:r>
              <a:rPr lang="ru-RU" dirty="0" err="1" smtClean="0"/>
              <a:t>інформаційна</a:t>
            </a:r>
            <a:r>
              <a:rPr lang="ru-RU" dirty="0" smtClean="0"/>
              <a:t> </a:t>
            </a:r>
            <a:r>
              <a:rPr lang="ru-RU" dirty="0" err="1" smtClean="0"/>
              <a:t>стаття</a:t>
            </a:r>
            <a:r>
              <a:rPr lang="ru-RU" dirty="0" smtClean="0"/>
              <a:t>. Доступно з: http://www.djerelo.com/index.php?option=com_content&amp;task=view&amp;id=7887&amp;Itemid=514/</a:t>
            </a:r>
          </a:p>
          <a:p>
            <a:r>
              <a:rPr lang="ru-RU" dirty="0" err="1" smtClean="0"/>
              <a:t>Жидецький</a:t>
            </a:r>
            <a:r>
              <a:rPr lang="ru-RU" dirty="0" smtClean="0"/>
              <a:t> В.Ц., </a:t>
            </a:r>
            <a:r>
              <a:rPr lang="ru-RU" dirty="0" err="1" smtClean="0"/>
              <a:t>Джигирей</a:t>
            </a:r>
            <a:r>
              <a:rPr lang="ru-RU" dirty="0" smtClean="0"/>
              <a:t> В.С., Мельников О.В. </a:t>
            </a: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 smtClean="0"/>
              <a:t>охорони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. – </a:t>
            </a:r>
            <a:r>
              <a:rPr lang="ru-RU" dirty="0" err="1" smtClean="0"/>
              <a:t>Львів</a:t>
            </a:r>
            <a:r>
              <a:rPr lang="ru-RU" dirty="0" smtClean="0"/>
              <a:t>: </a:t>
            </a:r>
            <a:r>
              <a:rPr lang="ru-RU" dirty="0" err="1" smtClean="0"/>
              <a:t>Афіша</a:t>
            </a:r>
            <a:r>
              <a:rPr lang="ru-RU" dirty="0" smtClean="0"/>
              <a:t>, 2000. – 348 с.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142852"/>
            <a:ext cx="1600168" cy="3214710"/>
          </a:xfrm>
        </p:spPr>
        <p:txBody>
          <a:bodyPr vert="vert270">
            <a:normAutofit/>
          </a:bodyPr>
          <a:lstStyle/>
          <a:p>
            <a:r>
              <a:rPr lang="uk-UA" sz="4400" dirty="0" smtClean="0"/>
              <a:t>кінець</a:t>
            </a:r>
            <a:endParaRPr lang="ru-RU" sz="4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img0.liveinternet.ru/images/attach/c/1/57/277/57277548_p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461" y="0"/>
            <a:ext cx="669953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86700" cy="582594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5330968"/>
          </a:xfrm>
        </p:spPr>
        <p:txBody>
          <a:bodyPr/>
          <a:lstStyle/>
          <a:p>
            <a:r>
              <a:rPr lang="uk-UA" dirty="0" smtClean="0"/>
              <a:t>Вступ</a:t>
            </a:r>
          </a:p>
          <a:p>
            <a:r>
              <a:rPr lang="uk-UA" dirty="0" smtClean="0"/>
              <a:t>Електричне поле, механізм та джерела його виникнення</a:t>
            </a:r>
          </a:p>
          <a:p>
            <a:r>
              <a:rPr lang="uk-UA" dirty="0" smtClean="0"/>
              <a:t>Вплив електромагнітних полів на людину</a:t>
            </a:r>
          </a:p>
          <a:p>
            <a:r>
              <a:rPr lang="uk-UA" dirty="0" smtClean="0"/>
              <a:t>Джерела електромагнітного поля, які можуть становити небезпеку</a:t>
            </a:r>
          </a:p>
          <a:p>
            <a:r>
              <a:rPr lang="uk-UA" dirty="0" smtClean="0"/>
              <a:t>Висновки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4" name="Picture 6" descr="http://tutznayka.ru/uploads/posts/2010-11/1290559611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636"/>
            <a:ext cx="2541728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416" name="Picture 8" descr="http://zazemleniedoma.ru/images/vliyanie%5b1%5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071546"/>
            <a:ext cx="4112282" cy="3643337"/>
          </a:xfrm>
          <a:prstGeom prst="rect">
            <a:avLst/>
          </a:prstGeom>
          <a:noFill/>
        </p:spPr>
      </p:pic>
      <p:pic>
        <p:nvPicPr>
          <p:cNvPr id="17418" name="Picture 10" descr="http://www.shape.ru/wp-content/uploads/2010/07/comp-4-cmyk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500570"/>
            <a:ext cx="2857500" cy="217170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7420" name="Picture 12" descr="http://www.infpol.ru/upload/iblock/e8b/zaj%20kzkxoh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72155">
            <a:off x="361019" y="249364"/>
            <a:ext cx="2171502" cy="14462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RelaxedModerately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422" name="Picture 14" descr="http://krosha.net/wp-content/uploads/2012/01/reb_pra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571481"/>
            <a:ext cx="2025303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429684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Електричне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еханізм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виникнення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285860"/>
            <a:ext cx="8715436" cy="27146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err="1" smtClean="0"/>
              <a:t>Електричне</a:t>
            </a:r>
            <a:r>
              <a:rPr lang="ru-RU" sz="2000" dirty="0" smtClean="0"/>
              <a:t> поле </a:t>
            </a:r>
            <a:r>
              <a:rPr lang="ru-RU" sz="2000" dirty="0" err="1" smtClean="0"/>
              <a:t>створюється</a:t>
            </a:r>
            <a:r>
              <a:rPr lang="ru-RU" sz="2000" dirty="0" smtClean="0"/>
              <a:t> зарядами. </a:t>
            </a:r>
            <a:r>
              <a:rPr lang="ru-RU" sz="2000" dirty="0" err="1" smtClean="0"/>
              <a:t>Магнітне</a:t>
            </a:r>
            <a:r>
              <a:rPr lang="ru-RU" sz="2000" dirty="0" smtClean="0"/>
              <a:t> поле </a:t>
            </a:r>
            <a:r>
              <a:rPr lang="ru-RU" sz="2000" dirty="0" err="1" smtClean="0"/>
              <a:t>утворюється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русі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електричних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зарядів</a:t>
            </a:r>
            <a:r>
              <a:rPr lang="ru-RU" sz="2000" dirty="0" smtClean="0"/>
              <a:t> по </a:t>
            </a:r>
            <a:r>
              <a:rPr lang="ru-RU" sz="2000" dirty="0" err="1" smtClean="0"/>
              <a:t>провіднику</a:t>
            </a:r>
            <a:r>
              <a:rPr lang="ru-RU" sz="2000" dirty="0" smtClean="0"/>
              <a:t>. </a:t>
            </a:r>
            <a:r>
              <a:rPr lang="ru-RU" sz="2000" dirty="0" err="1" smtClean="0"/>
              <a:t>Наприклад</a:t>
            </a:r>
            <a:r>
              <a:rPr lang="ru-RU" sz="2000" dirty="0" smtClean="0"/>
              <a:t>,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час </a:t>
            </a:r>
            <a:r>
              <a:rPr lang="ru-RU" sz="2000" dirty="0" err="1" smtClean="0"/>
              <a:t>поширеного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шкільного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досліду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електризації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ебоніту</a:t>
            </a:r>
            <a:r>
              <a:rPr lang="ru-RU" sz="2000" dirty="0" smtClean="0"/>
              <a:t> </a:t>
            </a:r>
            <a:r>
              <a:rPr lang="ru-RU" sz="2000" dirty="0" err="1" smtClean="0"/>
              <a:t>утворюється</a:t>
            </a:r>
            <a:r>
              <a:rPr lang="ru-RU" sz="2000" dirty="0" smtClean="0"/>
              <a:t> </a:t>
            </a:r>
            <a:r>
              <a:rPr lang="ru-RU" sz="2000" dirty="0" err="1" smtClean="0"/>
              <a:t>саме</a:t>
            </a:r>
            <a:r>
              <a:rPr lang="ru-RU" sz="2000" dirty="0" smtClean="0"/>
              <a:t> </a:t>
            </a:r>
            <a:r>
              <a:rPr lang="ru-RU" sz="2000" dirty="0" err="1" smtClean="0"/>
              <a:t>елекричне</a:t>
            </a:r>
            <a:r>
              <a:rPr lang="ru-RU" sz="2000" dirty="0" smtClean="0"/>
              <a:t> поле, так як </a:t>
            </a:r>
            <a:r>
              <a:rPr lang="ru-RU" sz="2000" dirty="0" err="1" smtClean="0"/>
              <a:t>ебоніт</a:t>
            </a:r>
            <a:r>
              <a:rPr lang="ru-RU" sz="2000" dirty="0" smtClean="0"/>
              <a:t> не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провідником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18434" name="AutoShape 2" descr="https://encrypted-tbn1.gstatic.com/images?q=tbn:ANd9GcTUfAa492fUmmiKS1HiDMGC1woKnN6rbeFjQqQJB75tM3EqSG0f1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encrypted-tbn1.gstatic.com/images?q=tbn:ANd9GcTUfAa492fUmmiKS1HiDMGC1woKnN6rbeFjQqQJB75tM3EqSG0f1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6" name="Picture 14" descr="http://planeta.edu.tomsk.ru/files/site/lebedeva/teori.files/25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643182"/>
            <a:ext cx="5429288" cy="2226009"/>
          </a:xfrm>
          <a:prstGeom prst="rect">
            <a:avLst/>
          </a:prstGeom>
          <a:noFill/>
        </p:spPr>
      </p:pic>
      <p:pic>
        <p:nvPicPr>
          <p:cNvPr id="18448" name="Picture 16" descr="http://www.physics.ru/courses/op25part2/content/chapter1/section/paragraph5/images/1-5-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4714884"/>
            <a:ext cx="3214710" cy="17640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://news.if.ua/images/news/12/02/02/25OEO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83363">
            <a:off x="402960" y="4877357"/>
            <a:ext cx="2057095" cy="15633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Електромагнітне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 </a:t>
            </a:r>
            <a:r>
              <a:rPr lang="ru-RU" sz="2000" dirty="0" smtClean="0"/>
              <a:t>(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використовується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абревіатура</a:t>
            </a:r>
            <a:r>
              <a:rPr lang="ru-RU" sz="2000" dirty="0" smtClean="0"/>
              <a:t> ЕМП) –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особлива</a:t>
            </a:r>
            <a:r>
              <a:rPr lang="ru-RU" sz="2000" dirty="0" smtClean="0"/>
              <a:t> форма </a:t>
            </a:r>
            <a:r>
              <a:rPr lang="ru-RU" sz="2000" dirty="0" err="1" smtClean="0"/>
              <a:t>матерії</a:t>
            </a:r>
            <a:r>
              <a:rPr lang="ru-RU" sz="2000" dirty="0" smtClean="0"/>
              <a:t>, за </a:t>
            </a:r>
            <a:r>
              <a:rPr lang="ru-RU" sz="2000" dirty="0" err="1" smtClean="0"/>
              <a:t>допомогою</a:t>
            </a:r>
            <a:r>
              <a:rPr lang="ru-RU" sz="2000" dirty="0" smtClean="0"/>
              <a:t> </a:t>
            </a:r>
            <a:r>
              <a:rPr lang="ru-RU" sz="2000" dirty="0" err="1" smtClean="0"/>
              <a:t>якої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відбувається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взаємодія</a:t>
            </a:r>
            <a:r>
              <a:rPr lang="ru-RU" sz="2000" dirty="0" smtClean="0"/>
              <a:t> </a:t>
            </a:r>
            <a:r>
              <a:rPr lang="ru-RU" sz="2000" dirty="0" err="1" smtClean="0"/>
              <a:t>між</a:t>
            </a:r>
            <a:r>
              <a:rPr lang="ru-RU" sz="2000" dirty="0" smtClean="0"/>
              <a:t> </a:t>
            </a:r>
            <a:r>
              <a:rPr lang="ru-RU" sz="2000" dirty="0" err="1" smtClean="0"/>
              <a:t>електрично</a:t>
            </a:r>
            <a:r>
              <a:rPr lang="ru-RU" sz="2000" dirty="0" smtClean="0"/>
              <a:t> </a:t>
            </a:r>
            <a:r>
              <a:rPr lang="ru-RU" sz="2000" dirty="0" err="1" smtClean="0"/>
              <a:t>зарядженими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частинами</a:t>
            </a:r>
            <a:r>
              <a:rPr lang="ru-RU" sz="2000" dirty="0" smtClean="0"/>
              <a:t>.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Електричне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</a:t>
            </a:r>
            <a:r>
              <a:rPr lang="ru-RU" dirty="0" smtClean="0"/>
              <a:t> — </a:t>
            </a:r>
            <a:r>
              <a:rPr lang="ru-RU" sz="2000" dirty="0" smtClean="0"/>
              <a:t>одна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складових</a:t>
            </a:r>
            <a:r>
              <a:rPr lang="ru-RU" sz="2000" dirty="0" smtClean="0"/>
              <a:t> </a:t>
            </a:r>
            <a:r>
              <a:rPr lang="ru-RU" sz="2000" dirty="0" err="1" smtClean="0"/>
              <a:t>електромагнітного</a:t>
            </a:r>
            <a:r>
              <a:rPr lang="ru-RU" sz="2000" dirty="0" smtClean="0"/>
              <a:t> поля,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існує</a:t>
            </a:r>
            <a:r>
              <a:rPr lang="ru-RU" sz="2000" dirty="0" smtClean="0"/>
              <a:t> </a:t>
            </a:r>
            <a:r>
              <a:rPr lang="ru-RU" sz="2000" dirty="0" err="1" smtClean="0"/>
              <a:t>навколо</a:t>
            </a:r>
            <a:r>
              <a:rPr lang="ru-RU" sz="2000" dirty="0" smtClean="0"/>
              <a:t> </a:t>
            </a:r>
            <a:r>
              <a:rPr lang="ru-RU" sz="2000" dirty="0" err="1" smtClean="0"/>
              <a:t>тіл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частинок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 </a:t>
            </a:r>
            <a:r>
              <a:rPr lang="ru-RU" sz="2000" dirty="0" err="1" smtClean="0"/>
              <a:t>електричний</a:t>
            </a:r>
            <a:r>
              <a:rPr lang="ru-RU" sz="2000" dirty="0" smtClean="0"/>
              <a:t> заряд,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у </a:t>
            </a:r>
            <a:r>
              <a:rPr lang="ru-RU" sz="2000" dirty="0" err="1" smtClean="0"/>
              <a:t>вільному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вигляді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зміні</a:t>
            </a:r>
            <a:r>
              <a:rPr lang="ru-RU" sz="2000" dirty="0" smtClean="0"/>
              <a:t> </a:t>
            </a:r>
            <a:r>
              <a:rPr lang="ru-RU" sz="2000" dirty="0" err="1" smtClean="0"/>
              <a:t>магнітного</a:t>
            </a:r>
            <a:r>
              <a:rPr lang="ru-RU" sz="2000" dirty="0" smtClean="0"/>
              <a:t> поля (</a:t>
            </a:r>
            <a:r>
              <a:rPr lang="ru-RU" sz="2000" dirty="0" err="1" smtClean="0"/>
              <a:t>наприклад</a:t>
            </a:r>
            <a:r>
              <a:rPr lang="ru-RU" sz="2000" dirty="0" smtClean="0"/>
              <a:t>, в </a:t>
            </a:r>
            <a:r>
              <a:rPr lang="ru-RU" sz="2000" dirty="0" err="1" smtClean="0"/>
              <a:t>електромагнітних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хвилях</a:t>
            </a:r>
            <a:r>
              <a:rPr lang="ru-RU" sz="2000" dirty="0" smtClean="0"/>
              <a:t>). </a:t>
            </a:r>
            <a:r>
              <a:rPr lang="ru-RU" sz="2000" dirty="0" err="1" smtClean="0"/>
              <a:t>Електричне</a:t>
            </a:r>
            <a:r>
              <a:rPr lang="ru-RU" sz="2000" dirty="0" smtClean="0"/>
              <a:t> поле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спостерігатися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завдяки</a:t>
            </a:r>
            <a:r>
              <a:rPr lang="ru-RU" sz="2000" dirty="0" smtClean="0"/>
              <a:t> силовому </a:t>
            </a:r>
            <a:r>
              <a:rPr lang="ru-RU" sz="2000" dirty="0" err="1" smtClean="0"/>
              <a:t>впливу</a:t>
            </a:r>
            <a:r>
              <a:rPr lang="ru-RU" sz="2000" dirty="0" smtClean="0"/>
              <a:t> на </a:t>
            </a:r>
            <a:r>
              <a:rPr lang="ru-RU" sz="2000" dirty="0" err="1" smtClean="0"/>
              <a:t>заряджені</a:t>
            </a:r>
            <a:r>
              <a:rPr lang="ru-RU" sz="2000" dirty="0" smtClean="0"/>
              <a:t> </a:t>
            </a:r>
            <a:r>
              <a:rPr lang="ru-RU" sz="2000" dirty="0" err="1" smtClean="0"/>
              <a:t>тіла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0482" name="Picture 2" descr="http://infovek.ru/userfiles/peredacha%20radiovoln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4286256"/>
            <a:ext cx="4402998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0484" name="Picture 4" descr="http://electricalschool.info/uploads/posts/2009-12/1259955565_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4786322"/>
            <a:ext cx="2325534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500990" cy="571480"/>
          </a:xfrm>
        </p:spPr>
        <p:txBody>
          <a:bodyPr/>
          <a:lstStyle/>
          <a:p>
            <a:r>
              <a:rPr lang="ru-RU" b="1" dirty="0" smtClean="0"/>
              <a:t>До </a:t>
            </a:r>
            <a:r>
              <a:rPr lang="ru-RU" b="1" dirty="0" err="1" smtClean="0"/>
              <a:t>природних</a:t>
            </a:r>
            <a:r>
              <a:rPr lang="ru-RU" b="1" dirty="0" smtClean="0"/>
              <a:t> </a:t>
            </a:r>
            <a:r>
              <a:rPr lang="ru-RU" b="1" dirty="0" err="1" smtClean="0"/>
              <a:t>джерел</a:t>
            </a:r>
            <a:r>
              <a:rPr lang="ru-RU" b="1" dirty="0" smtClean="0"/>
              <a:t> належать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000108"/>
            <a:ext cx="7467600" cy="4873752"/>
          </a:xfrm>
        </p:spPr>
        <p:txBody>
          <a:bodyPr/>
          <a:lstStyle/>
          <a:p>
            <a:r>
              <a:rPr lang="ru-RU" dirty="0" smtClean="0"/>
              <a:t>Земля 	 </a:t>
            </a:r>
            <a:r>
              <a:rPr lang="ru-RU" sz="1600" dirty="0" smtClean="0"/>
              <a:t>(Е </a:t>
            </a:r>
            <a:r>
              <a:rPr lang="ru-RU" sz="1600" dirty="0" smtClean="0"/>
              <a:t>= 130 </a:t>
            </a:r>
            <a:r>
              <a:rPr lang="ru-RU" sz="1600" dirty="0" err="1" smtClean="0"/>
              <a:t>н</a:t>
            </a:r>
            <a:r>
              <a:rPr lang="ru-RU" sz="1600" dirty="0" smtClean="0"/>
              <a:t>/м; </a:t>
            </a:r>
            <a:r>
              <a:rPr lang="ru-RU" sz="1600" dirty="0" smtClean="0"/>
              <a:t>у </a:t>
            </a:r>
            <a:r>
              <a:rPr lang="ru-RU" sz="1600" dirty="0" err="1" smtClean="0"/>
              <a:t>північного</a:t>
            </a:r>
            <a:r>
              <a:rPr lang="ru-RU" sz="1600" dirty="0" smtClean="0"/>
              <a:t> </a:t>
            </a:r>
            <a:r>
              <a:rPr lang="ru-RU" sz="1600" dirty="0" smtClean="0"/>
              <a:t>полюса-Н </a:t>
            </a:r>
            <a:r>
              <a:rPr lang="ru-RU" sz="1600" dirty="0" smtClean="0"/>
              <a:t>= 47,8А/м</a:t>
            </a:r>
            <a:r>
              <a:rPr lang="ru-RU" sz="1600" dirty="0" smtClean="0"/>
              <a:t>;</a:t>
            </a:r>
          </a:p>
          <a:p>
            <a:pPr>
              <a:buNone/>
            </a:pPr>
            <a:r>
              <a:rPr lang="ru-RU" sz="1600" dirty="0" smtClean="0"/>
              <a:t>			  у </a:t>
            </a:r>
            <a:r>
              <a:rPr lang="ru-RU" sz="1600" dirty="0" err="1" smtClean="0"/>
              <a:t>південного</a:t>
            </a:r>
            <a:r>
              <a:rPr lang="ru-RU" sz="1600" dirty="0" smtClean="0"/>
              <a:t> </a:t>
            </a:r>
            <a:r>
              <a:rPr lang="ru-RU" sz="1600" dirty="0" smtClean="0"/>
              <a:t>полюса- </a:t>
            </a:r>
            <a:r>
              <a:rPr lang="ru-RU" sz="1600" dirty="0" smtClean="0"/>
              <a:t>Н = 39,8 А/м</a:t>
            </a:r>
            <a:r>
              <a:rPr lang="ru-RU" sz="1600" dirty="0" smtClean="0"/>
              <a:t>;</a:t>
            </a:r>
          </a:p>
          <a:p>
            <a:pPr>
              <a:buNone/>
            </a:pPr>
            <a:r>
              <a:rPr lang="ru-RU" sz="1600" dirty="0" smtClean="0"/>
              <a:t> 			  у </a:t>
            </a:r>
            <a:r>
              <a:rPr lang="ru-RU" sz="1600" dirty="0" err="1" smtClean="0"/>
              <a:t>екватора</a:t>
            </a:r>
            <a:r>
              <a:rPr lang="ru-RU" sz="1600" dirty="0" smtClean="0"/>
              <a:t>- </a:t>
            </a:r>
            <a:r>
              <a:rPr lang="ru-RU" sz="1600" dirty="0" smtClean="0"/>
              <a:t>Н = 19,9 А/м</a:t>
            </a:r>
            <a:r>
              <a:rPr lang="ru-RU" sz="1600" dirty="0" smtClean="0"/>
              <a:t>.)</a:t>
            </a:r>
          </a:p>
          <a:p>
            <a:r>
              <a:rPr lang="ru-RU" dirty="0" err="1" smtClean="0"/>
              <a:t>Сонце</a:t>
            </a:r>
            <a:r>
              <a:rPr lang="ru-RU" dirty="0" smtClean="0"/>
              <a:t> </a:t>
            </a:r>
          </a:p>
          <a:p>
            <a:r>
              <a:rPr lang="ru-RU" dirty="0" smtClean="0"/>
              <a:t>Космос</a:t>
            </a:r>
            <a:endParaRPr lang="ru-RU" dirty="0"/>
          </a:p>
        </p:txBody>
      </p:sp>
      <p:pic>
        <p:nvPicPr>
          <p:cNvPr id="22530" name="Picture 2" descr="http://hq-wallpapers.ru/wallpapers/1/hq-wallpapers_ru_space_4170_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786058"/>
            <a:ext cx="5786478" cy="36165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631844"/>
          </a:xfrm>
        </p:spPr>
        <p:txBody>
          <a:bodyPr/>
          <a:lstStyle/>
          <a:p>
            <a:pPr algn="ctr"/>
            <a:r>
              <a:rPr lang="uk-UA" b="1" dirty="0" smtClean="0"/>
              <a:t>До антропогенних джерел належать: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928670"/>
            <a:ext cx="8643998" cy="4286280"/>
          </a:xfrm>
        </p:spPr>
        <p:txBody>
          <a:bodyPr/>
          <a:lstStyle/>
          <a:p>
            <a:r>
              <a:rPr lang="ru-RU" sz="2000" dirty="0" err="1" smtClean="0"/>
              <a:t>Електротранспорт</a:t>
            </a:r>
            <a:r>
              <a:rPr lang="ru-RU" sz="2000" dirty="0" smtClean="0"/>
              <a:t> (</a:t>
            </a:r>
            <a:r>
              <a:rPr lang="ru-RU" sz="2000" dirty="0" err="1" smtClean="0"/>
              <a:t>трамваї</a:t>
            </a:r>
            <a:r>
              <a:rPr lang="ru-RU" sz="2000" dirty="0" smtClean="0"/>
              <a:t>, </a:t>
            </a:r>
            <a:r>
              <a:rPr lang="ru-RU" sz="2000" dirty="0" err="1" smtClean="0"/>
              <a:t>тролейбуси</a:t>
            </a:r>
            <a:r>
              <a:rPr lang="ru-RU" sz="2000" dirty="0" smtClean="0"/>
              <a:t>, потяги </a:t>
            </a:r>
            <a:r>
              <a:rPr lang="ru-RU" sz="2000" dirty="0" err="1" smtClean="0"/>
              <a:t>тощо</a:t>
            </a:r>
            <a:r>
              <a:rPr lang="ru-RU" sz="2000" dirty="0" smtClean="0"/>
              <a:t>);</a:t>
            </a:r>
          </a:p>
          <a:p>
            <a:r>
              <a:rPr lang="ru-RU" sz="2000" dirty="0" smtClean="0"/>
              <a:t> </a:t>
            </a:r>
            <a:r>
              <a:rPr lang="ru-RU" sz="2000" dirty="0" err="1" smtClean="0"/>
              <a:t>Лінії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електропередач</a:t>
            </a:r>
            <a:r>
              <a:rPr lang="ru-RU" sz="2000" dirty="0" smtClean="0"/>
              <a:t> (</a:t>
            </a:r>
            <a:r>
              <a:rPr lang="ru-RU" sz="2000" dirty="0" err="1" smtClean="0"/>
              <a:t>міського</a:t>
            </a:r>
            <a:r>
              <a:rPr lang="ru-RU" sz="2000" dirty="0" smtClean="0"/>
              <a:t> </a:t>
            </a:r>
            <a:r>
              <a:rPr lang="ru-RU" sz="2000" dirty="0" err="1" smtClean="0"/>
              <a:t>освітлення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високовольтні</a:t>
            </a:r>
            <a:r>
              <a:rPr lang="ru-RU" sz="2000" dirty="0" smtClean="0"/>
              <a:t> </a:t>
            </a:r>
            <a:r>
              <a:rPr lang="ru-RU" sz="2000" dirty="0" err="1" smtClean="0"/>
              <a:t>тощо</a:t>
            </a:r>
            <a:r>
              <a:rPr lang="ru-RU" sz="2000" dirty="0" smtClean="0"/>
              <a:t>);</a:t>
            </a:r>
          </a:p>
          <a:p>
            <a:r>
              <a:rPr lang="ru-RU" sz="2000" dirty="0" smtClean="0"/>
              <a:t> </a:t>
            </a:r>
            <a:r>
              <a:rPr lang="ru-RU" sz="2000" dirty="0" err="1" smtClean="0"/>
              <a:t>Електропроводка</a:t>
            </a:r>
            <a:r>
              <a:rPr lang="ru-RU" sz="2000" dirty="0" smtClean="0"/>
              <a:t> (</a:t>
            </a:r>
            <a:r>
              <a:rPr lang="ru-RU" sz="2000" dirty="0" err="1" smtClean="0"/>
              <a:t>усередині</a:t>
            </a:r>
            <a:r>
              <a:rPr lang="ru-RU" sz="2000" dirty="0" smtClean="0"/>
              <a:t> </a:t>
            </a:r>
            <a:r>
              <a:rPr lang="ru-RU" sz="2000" dirty="0" err="1" smtClean="0"/>
              <a:t>будівель</a:t>
            </a:r>
            <a:r>
              <a:rPr lang="ru-RU" sz="2000" dirty="0" smtClean="0"/>
              <a:t>, </a:t>
            </a:r>
            <a:r>
              <a:rPr lang="ru-RU" sz="2000" dirty="0" err="1" smtClean="0"/>
              <a:t>телекомунікації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тощо</a:t>
            </a:r>
            <a:r>
              <a:rPr lang="ru-RU" sz="2000" dirty="0" smtClean="0"/>
              <a:t>);</a:t>
            </a:r>
          </a:p>
          <a:p>
            <a:r>
              <a:rPr lang="ru-RU" sz="2000" dirty="0" smtClean="0"/>
              <a:t> </a:t>
            </a:r>
            <a:r>
              <a:rPr lang="ru-RU" sz="2000" dirty="0" err="1" smtClean="0"/>
              <a:t>Побутові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електроприлади</a:t>
            </a:r>
            <a:r>
              <a:rPr lang="ru-RU" sz="2000" dirty="0" smtClean="0"/>
              <a:t>; 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 smtClean="0"/>
              <a:t>Теле-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радіостанції</a:t>
            </a:r>
            <a:r>
              <a:rPr lang="ru-RU" sz="2000" dirty="0" smtClean="0"/>
              <a:t> (</a:t>
            </a:r>
            <a:r>
              <a:rPr lang="ru-RU" sz="2000" dirty="0" err="1" smtClean="0"/>
              <a:t>транслюючі</a:t>
            </a:r>
            <a:r>
              <a:rPr lang="ru-RU" sz="2000" dirty="0" smtClean="0"/>
              <a:t> </a:t>
            </a:r>
            <a:r>
              <a:rPr lang="ru-RU" sz="2000" dirty="0" err="1" smtClean="0"/>
              <a:t>антени</a:t>
            </a:r>
            <a:r>
              <a:rPr lang="ru-RU" sz="2000" dirty="0" smtClean="0"/>
              <a:t>);</a:t>
            </a:r>
          </a:p>
          <a:p>
            <a:r>
              <a:rPr lang="ru-RU" sz="2000" dirty="0" smtClean="0"/>
              <a:t> </a:t>
            </a:r>
            <a:r>
              <a:rPr lang="ru-RU" sz="2000" dirty="0" err="1" smtClean="0"/>
              <a:t>Супутниковий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стільниковий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зв'язок</a:t>
            </a:r>
            <a:r>
              <a:rPr lang="ru-RU" sz="2000" dirty="0" smtClean="0"/>
              <a:t> (</a:t>
            </a:r>
            <a:r>
              <a:rPr lang="ru-RU" sz="2000" dirty="0" err="1" smtClean="0"/>
              <a:t>транслюючі</a:t>
            </a:r>
            <a:r>
              <a:rPr lang="ru-RU" sz="2000" dirty="0" smtClean="0"/>
              <a:t> </a:t>
            </a:r>
            <a:r>
              <a:rPr lang="ru-RU" sz="2000" dirty="0" err="1" smtClean="0"/>
              <a:t>антени</a:t>
            </a:r>
            <a:r>
              <a:rPr lang="ru-RU" sz="2000" dirty="0" smtClean="0"/>
              <a:t>);</a:t>
            </a:r>
          </a:p>
          <a:p>
            <a:r>
              <a:rPr lang="ru-RU" sz="2000" dirty="0" smtClean="0"/>
              <a:t> </a:t>
            </a:r>
            <a:r>
              <a:rPr lang="ru-RU" sz="2000" dirty="0" err="1" smtClean="0"/>
              <a:t>Радари</a:t>
            </a:r>
            <a:r>
              <a:rPr lang="ru-RU" sz="2000" dirty="0" smtClean="0"/>
              <a:t>; 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 err="1" smtClean="0"/>
              <a:t>Персональні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комп'ютери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  <p:pic>
        <p:nvPicPr>
          <p:cNvPr id="23554" name="Picture 2" descr="http://trucks.autoreview.ru/archive/2006/04/trolleybus/jpg/IMG_0202_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79374">
            <a:off x="4429124" y="3643314"/>
            <a:ext cx="4230905" cy="27930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6" name="Picture 4" descr="http://lenta-ua.net/uploads/posts/2013-07/1372857565_kak-sdelat-kompyuter-neuyazvimym-foto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256"/>
            <a:ext cx="3500462" cy="2240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829576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електромагнітних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071546"/>
            <a:ext cx="8615394" cy="25431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err="1" smtClean="0"/>
              <a:t>Внаслідок</a:t>
            </a:r>
            <a:r>
              <a:rPr lang="ru-RU" sz="1800" dirty="0" smtClean="0"/>
              <a:t> </a:t>
            </a:r>
            <a:r>
              <a:rPr lang="ru-RU" sz="1800" dirty="0" err="1" smtClean="0"/>
              <a:t>дії</a:t>
            </a:r>
            <a:r>
              <a:rPr lang="ru-RU" sz="1800" dirty="0" smtClean="0"/>
              <a:t> ЕМП </a:t>
            </a:r>
            <a:r>
              <a:rPr lang="ru-RU" sz="1800" dirty="0" err="1" smtClean="0"/>
              <a:t>можливі</a:t>
            </a:r>
            <a:r>
              <a:rPr lang="ru-RU" sz="1800" dirty="0" smtClean="0"/>
              <a:t> як </a:t>
            </a:r>
            <a:r>
              <a:rPr lang="ru-RU" sz="1800" u="sng" dirty="0" err="1" smtClean="0"/>
              <a:t>гострі</a:t>
            </a:r>
            <a:r>
              <a:rPr lang="ru-RU" sz="1800" dirty="0" smtClean="0"/>
              <a:t>, так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u="sng" dirty="0" err="1" smtClean="0"/>
              <a:t>хронічні</a:t>
            </a:r>
            <a:r>
              <a:rPr lang="ru-RU" sz="1800" u="sng" dirty="0" smtClean="0"/>
              <a:t> </a:t>
            </a:r>
            <a:r>
              <a:rPr lang="ru-RU" sz="1800" u="sng" dirty="0" err="1" smtClean="0"/>
              <a:t>ураження</a:t>
            </a:r>
            <a:r>
              <a:rPr lang="ru-RU" sz="1800" dirty="0" smtClean="0"/>
              <a:t>, </a:t>
            </a:r>
            <a:r>
              <a:rPr lang="ru-RU" sz="1800" dirty="0" err="1" smtClean="0"/>
              <a:t>порушення</a:t>
            </a:r>
            <a:r>
              <a:rPr lang="ru-RU" sz="1800" dirty="0" smtClean="0"/>
              <a:t> в системах </a:t>
            </a:r>
            <a:r>
              <a:rPr lang="ru-RU" sz="1800" dirty="0" err="1" smtClean="0"/>
              <a:t>і</a:t>
            </a:r>
            <a:r>
              <a:rPr lang="ru-RU" sz="1800" dirty="0" smtClean="0"/>
              <a:t> органах, </a:t>
            </a:r>
            <a:r>
              <a:rPr lang="ru-RU" sz="1800" dirty="0" err="1" smtClean="0"/>
              <a:t>функціональні</a:t>
            </a:r>
            <a:r>
              <a:rPr lang="ru-RU" sz="1800" dirty="0" smtClean="0"/>
              <a:t> </a:t>
            </a:r>
            <a:r>
              <a:rPr lang="ru-RU" sz="1800" dirty="0" err="1" smtClean="0"/>
              <a:t>зсуви</a:t>
            </a:r>
            <a:r>
              <a:rPr lang="ru-RU" sz="1800" dirty="0" smtClean="0"/>
              <a:t> в </a:t>
            </a:r>
            <a:r>
              <a:rPr lang="ru-RU" sz="1800" dirty="0" err="1" smtClean="0"/>
              <a:t>діяльності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нервово-психічної</a:t>
            </a:r>
            <a:r>
              <a:rPr lang="ru-RU" sz="1800" dirty="0" smtClean="0"/>
              <a:t>, </a:t>
            </a:r>
            <a:r>
              <a:rPr lang="ru-RU" sz="1800" dirty="0" err="1" smtClean="0"/>
              <a:t>серцево-судинної</a:t>
            </a:r>
            <a:r>
              <a:rPr lang="ru-RU" sz="1800" dirty="0" smtClean="0"/>
              <a:t>, </a:t>
            </a:r>
            <a:r>
              <a:rPr lang="ru-RU" sz="1800" dirty="0" err="1" smtClean="0"/>
              <a:t>ендокринної</a:t>
            </a:r>
            <a:r>
              <a:rPr lang="ru-RU" sz="1800" dirty="0" smtClean="0"/>
              <a:t>, </a:t>
            </a:r>
            <a:r>
              <a:rPr lang="ru-RU" sz="1800" dirty="0" err="1" smtClean="0"/>
              <a:t>кровотворної</a:t>
            </a:r>
            <a:r>
              <a:rPr lang="ru-RU" sz="1800" dirty="0" smtClean="0"/>
              <a:t> та </a:t>
            </a:r>
            <a:r>
              <a:rPr lang="ru-RU" sz="1800" dirty="0" err="1" smtClean="0"/>
              <a:t>інших</a:t>
            </a:r>
            <a:r>
              <a:rPr lang="ru-RU" sz="1800" dirty="0" smtClean="0"/>
              <a:t> систем. </a:t>
            </a:r>
            <a:r>
              <a:rPr lang="ru-RU" sz="1800" dirty="0" err="1" smtClean="0"/>
              <a:t>Зазвичай</a:t>
            </a:r>
            <a:r>
              <a:rPr lang="ru-RU" sz="1800" dirty="0" smtClean="0"/>
              <a:t> </a:t>
            </a:r>
            <a:r>
              <a:rPr lang="ru-RU" sz="1800" dirty="0" err="1" smtClean="0"/>
              <a:t>зміни</a:t>
            </a:r>
            <a:r>
              <a:rPr lang="ru-RU" sz="1800" dirty="0" smtClean="0"/>
              <a:t> </a:t>
            </a:r>
            <a:r>
              <a:rPr lang="ru-RU" sz="1800" dirty="0" err="1" smtClean="0"/>
              <a:t>діяльності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нервової</a:t>
            </a:r>
            <a:r>
              <a:rPr lang="ru-RU" sz="1800" dirty="0" smtClean="0"/>
              <a:t> та </a:t>
            </a:r>
            <a:r>
              <a:rPr lang="ru-RU" sz="1800" dirty="0" err="1" smtClean="0"/>
              <a:t>серцево-судинної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системи</a:t>
            </a:r>
            <a:r>
              <a:rPr lang="ru-RU" sz="1800" dirty="0" smtClean="0"/>
              <a:t> </a:t>
            </a:r>
            <a:r>
              <a:rPr lang="ru-RU" sz="1800" dirty="0" err="1" smtClean="0"/>
              <a:t>зворотні</a:t>
            </a:r>
            <a:r>
              <a:rPr lang="ru-RU" sz="1800" dirty="0" smtClean="0"/>
              <a:t>,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хоча</a:t>
            </a:r>
            <a:r>
              <a:rPr lang="ru-RU" sz="1800" dirty="0" smtClean="0"/>
              <a:t> вони </a:t>
            </a:r>
            <a:r>
              <a:rPr lang="ru-RU" sz="1800" dirty="0" err="1" smtClean="0"/>
              <a:t>накопичуються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посилюються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часом, </a:t>
            </a:r>
            <a:r>
              <a:rPr lang="ru-RU" sz="1800" dirty="0" err="1" smtClean="0"/>
              <a:t>але</a:t>
            </a:r>
            <a:r>
              <a:rPr lang="ru-RU" sz="1800" dirty="0" smtClean="0"/>
              <a:t>, як правило, </a:t>
            </a:r>
            <a:r>
              <a:rPr lang="ru-RU" sz="1800" dirty="0" err="1" smtClean="0"/>
              <a:t>зменшуються</a:t>
            </a:r>
            <a:r>
              <a:rPr lang="ru-RU" sz="1800" dirty="0" smtClean="0"/>
              <a:t> та </a:t>
            </a:r>
            <a:r>
              <a:rPr lang="ru-RU" sz="1800" dirty="0" err="1" smtClean="0"/>
              <a:t>зникають</a:t>
            </a:r>
            <a:r>
              <a:rPr lang="ru-RU" sz="1800" dirty="0" smtClean="0"/>
              <a:t> при </a:t>
            </a:r>
            <a:r>
              <a:rPr lang="ru-RU" sz="1800" dirty="0" err="1" smtClean="0"/>
              <a:t>виключенні</a:t>
            </a:r>
            <a:r>
              <a:rPr lang="ru-RU" sz="1800" dirty="0" smtClean="0"/>
              <a:t> </a:t>
            </a:r>
            <a:r>
              <a:rPr lang="ru-RU" sz="1800" dirty="0" err="1" smtClean="0"/>
              <a:t>впливу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поліпшенні</a:t>
            </a:r>
            <a:r>
              <a:rPr lang="ru-RU" sz="1800" dirty="0" smtClean="0"/>
              <a:t> умов </a:t>
            </a:r>
            <a:r>
              <a:rPr lang="ru-RU" sz="1800" dirty="0" err="1" smtClean="0"/>
              <a:t>праці</a:t>
            </a:r>
            <a:r>
              <a:rPr lang="ru-RU" sz="1800" dirty="0" smtClean="0"/>
              <a:t>. </a:t>
            </a:r>
            <a:r>
              <a:rPr lang="ru-RU" sz="1800" dirty="0" err="1" smtClean="0"/>
              <a:t>Тривалий</a:t>
            </a:r>
            <a:r>
              <a:rPr lang="ru-RU" sz="1800" dirty="0" smtClean="0"/>
              <a:t> та </a:t>
            </a:r>
            <a:r>
              <a:rPr lang="ru-RU" sz="1800" dirty="0" err="1" smtClean="0"/>
              <a:t>інтенсивний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вплив</a:t>
            </a:r>
            <a:r>
              <a:rPr lang="ru-RU" sz="1800" dirty="0" smtClean="0"/>
              <a:t> ЕМП </a:t>
            </a:r>
            <a:r>
              <a:rPr lang="ru-RU" sz="1800" dirty="0" err="1" smtClean="0"/>
              <a:t>призводить</a:t>
            </a:r>
            <a:r>
              <a:rPr lang="ru-RU" sz="1800" dirty="0" smtClean="0"/>
              <a:t> до </a:t>
            </a:r>
            <a:r>
              <a:rPr lang="ru-RU" sz="1800" dirty="0" err="1" smtClean="0"/>
              <a:t>стійких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порушень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захворювань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24580" name="Picture 4" descr="http://nilem.ru/uploads/images/osnovi/poly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411577"/>
            <a:ext cx="5857916" cy="344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439718"/>
          </a:xfrm>
        </p:spPr>
        <p:txBody>
          <a:bodyPr>
            <a:normAutofit fontScale="90000"/>
          </a:bodyPr>
          <a:lstStyle/>
          <a:p>
            <a:pPr algn="ctr"/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972452" cy="53309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5602" name="Picture 2" descr="http://www.vechnayamolodost.ru/img/00010-07/viv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4286250" cy="26479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5606" name="Picture 6" descr="http://www.efoto.lt/files/images/38167/pic-l1286020278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84047">
            <a:off x="3972914" y="1639298"/>
            <a:ext cx="4605448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5608" name="Picture 8" descr="http://www.nashagazeta.ch/sites/default/files/imagecache/400x250/Botox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000504"/>
            <a:ext cx="3810000" cy="2381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158</TotalTime>
  <Words>243</Words>
  <Application>Microsoft Office PowerPoint</Application>
  <PresentationFormat>Экран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ВПЛИВ ЕЛЕКТРИЧНОГО і МАГНІТНОГО ПОЛІВ НА ОРГАНІЗМ ЛЮДИНИ</vt:lpstr>
      <vt:lpstr>ПЛАН</vt:lpstr>
      <vt:lpstr>Слайд 3</vt:lpstr>
      <vt:lpstr>Електричне поле  Механізм та джерела його виникнення</vt:lpstr>
      <vt:lpstr>Слайд 5</vt:lpstr>
      <vt:lpstr>До природних джерел належать:</vt:lpstr>
      <vt:lpstr>До антропогенних джерел належать:</vt:lpstr>
      <vt:lpstr>Вплив електромагнітних полів на людину</vt:lpstr>
      <vt:lpstr>Слайд 9</vt:lpstr>
      <vt:lpstr>Джерела електромагнітного поля, які можуть становити небезпеку</vt:lpstr>
      <vt:lpstr>Ірина Лігум у своїй статті наводить такий перелік небезпечних побутових електроприладів та ступінь їх небезпеки для користувачів:</vt:lpstr>
      <vt:lpstr>Слайд 12</vt:lpstr>
      <vt:lpstr>Висновки</vt:lpstr>
      <vt:lpstr>Джерела інформації</vt:lpstr>
      <vt:lpstr>кінець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</dc:creator>
  <cp:lastModifiedBy>Евгений</cp:lastModifiedBy>
  <cp:revision>17</cp:revision>
  <dcterms:created xsi:type="dcterms:W3CDTF">2013-09-14T13:34:06Z</dcterms:created>
  <dcterms:modified xsi:type="dcterms:W3CDTF">2013-09-14T16:12:31Z</dcterms:modified>
</cp:coreProperties>
</file>