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81" r:id="rId11"/>
    <p:sldId id="293" r:id="rId12"/>
    <p:sldId id="272" r:id="rId13"/>
    <p:sldId id="273" r:id="rId14"/>
    <p:sldId id="274" r:id="rId15"/>
    <p:sldId id="277" r:id="rId16"/>
    <p:sldId id="276" r:id="rId17"/>
    <p:sldId id="278" r:id="rId18"/>
    <p:sldId id="280" r:id="rId19"/>
    <p:sldId id="282" r:id="rId20"/>
    <p:sldId id="283" r:id="rId21"/>
    <p:sldId id="285" r:id="rId22"/>
    <p:sldId id="294" r:id="rId23"/>
    <p:sldId id="287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4" autoAdjust="0"/>
  </p:normalViewPr>
  <p:slideViewPr>
    <p:cSldViewPr>
      <p:cViewPr varScale="1">
        <p:scale>
          <a:sx n="41" d="100"/>
          <a:sy n="41" d="100"/>
        </p:scale>
        <p:origin x="-13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13DE39-8887-43A4-9987-E698F3C259AC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E6706E-C1AD-430F-90B4-1F02E2AB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9_145.swf" TargetMode="External"/><Relationship Id="rId2" Type="http://schemas.openxmlformats.org/officeDocument/2006/relationships/hyperlink" Target="9_144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http://elenaek2.narod.ru/parall2.gif" TargetMode="External"/><Relationship Id="rId3" Type="http://schemas.openxmlformats.org/officeDocument/2006/relationships/image" Target="../media/image37.gif"/><Relationship Id="rId7" Type="http://schemas.openxmlformats.org/officeDocument/2006/relationships/image" Target="../media/image39.gif"/><Relationship Id="rId2" Type="http://schemas.openxmlformats.org/officeDocument/2006/relationships/hyperlink" Target="9_144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elenaek2.narod.ru/hering.gif" TargetMode="External"/><Relationship Id="rId5" Type="http://schemas.openxmlformats.org/officeDocument/2006/relationships/image" Target="../media/image38.gif"/><Relationship Id="rId10" Type="http://schemas.openxmlformats.org/officeDocument/2006/relationships/image" Target="http://elenaek2.narod.ru/sax.gif" TargetMode="External"/><Relationship Id="rId4" Type="http://schemas.openxmlformats.org/officeDocument/2006/relationships/image" Target="http://elenaek2.narod.ru/parallel.gif" TargetMode="External"/><Relationship Id="rId9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/>
              <a:t>Оптичні прилади, та їх застосування.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122912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Камера-обскура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3312368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Ка́мера-обску́ра</a:t>
            </a:r>
            <a:r>
              <a:rPr lang="ru-RU" sz="1600" dirty="0" smtClean="0"/>
              <a:t> 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прототип </a:t>
            </a:r>
            <a:r>
              <a:rPr lang="ru-RU" sz="1600" dirty="0" err="1" smtClean="0"/>
              <a:t>фотографічного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апарату</a:t>
            </a:r>
            <a:r>
              <a:rPr lang="ru-RU" sz="1600" dirty="0" smtClean="0"/>
              <a:t>, </a:t>
            </a:r>
            <a:r>
              <a:rPr lang="ru-RU" sz="1600" dirty="0" err="1" smtClean="0"/>
              <a:t>темне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приміщення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одним </a:t>
            </a:r>
            <a:r>
              <a:rPr lang="ru-RU" sz="1600" dirty="0" err="1" smtClean="0"/>
              <a:t>малим</a:t>
            </a:r>
            <a:r>
              <a:rPr lang="ru-RU" sz="1600" dirty="0" smtClean="0"/>
              <a:t> </a:t>
            </a:r>
            <a:r>
              <a:rPr lang="ru-RU" sz="1600" dirty="0" err="1" smtClean="0"/>
              <a:t>отвором</a:t>
            </a:r>
            <a:r>
              <a:rPr lang="ru-RU" sz="1600" dirty="0" smtClean="0"/>
              <a:t> (</a:t>
            </a:r>
            <a:r>
              <a:rPr lang="ru-RU" sz="1600" dirty="0" err="1" smtClean="0"/>
              <a:t>діаметром</a:t>
            </a:r>
            <a:r>
              <a:rPr lang="ru-RU" sz="1600" dirty="0" smtClean="0"/>
              <a:t> порядку 0,3-1,0 мм), через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протилежну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стіну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проектується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перевернене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ззовні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наш час </a:t>
            </a:r>
            <a:r>
              <a:rPr lang="ru-RU" sz="1600" dirty="0" err="1" smtClean="0"/>
              <a:t>камери-обскури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встановлені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багатьох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містах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використовуються</a:t>
            </a:r>
            <a:r>
              <a:rPr lang="ru-RU" sz="1600" dirty="0" smtClean="0"/>
              <a:t> для науки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освіти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заради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забави</a:t>
            </a:r>
            <a:r>
              <a:rPr lang="ru-RU" sz="1600" dirty="0" smtClean="0"/>
              <a:t>. </a:t>
            </a:r>
            <a:r>
              <a:rPr lang="ru-RU" sz="1600" dirty="0" err="1" smtClean="0"/>
              <a:t>Фотографії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виконані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камери-обскури</a:t>
            </a:r>
            <a:r>
              <a:rPr lang="ru-RU" sz="1600" dirty="0" smtClean="0"/>
              <a:t> без </a:t>
            </a:r>
            <a:r>
              <a:rPr lang="ru-RU" sz="1600" dirty="0" err="1" smtClean="0"/>
              <a:t>лінзи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відзначаються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м'якістю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малюнка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напіврозмитістю</a:t>
            </a:r>
            <a:r>
              <a:rPr lang="ru-RU" sz="1600" dirty="0" smtClean="0"/>
              <a:t>, </a:t>
            </a:r>
            <a:r>
              <a:rPr lang="ru-RU" sz="1600" dirty="0" err="1" smtClean="0"/>
              <a:t>делікатним</a:t>
            </a:r>
            <a:r>
              <a:rPr lang="ru-RU" sz="1600" dirty="0" smtClean="0"/>
              <a:t> контрастом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відсутністю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дисторсії</a:t>
            </a:r>
            <a:r>
              <a:rPr lang="en-US" sz="1600" dirty="0" smtClean="0"/>
              <a:t>, </a:t>
            </a:r>
            <a:r>
              <a:rPr lang="ru-RU" sz="1600" dirty="0" err="1" smtClean="0"/>
              <a:t>властивої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складнішим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оптичним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пристроям</a:t>
            </a:r>
            <a:r>
              <a:rPr lang="ru-RU" sz="1600" dirty="0" smtClean="0"/>
              <a:t>. </a:t>
            </a:r>
            <a:r>
              <a:rPr lang="ru-RU" sz="1600" dirty="0" err="1" smtClean="0"/>
              <a:t>Прилад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нескінченну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глибину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різкості</a:t>
            </a:r>
            <a:r>
              <a:rPr lang="en-US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невисокою</a:t>
            </a:r>
            <a:r>
              <a:rPr lang="ru-RU" sz="1600" dirty="0" smtClean="0"/>
              <a:t>. </a:t>
            </a:r>
            <a:r>
              <a:rPr lang="ru-RU" sz="1600" dirty="0" err="1" smtClean="0"/>
              <a:t>Ближні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розмитими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віддалені</a:t>
            </a:r>
            <a:r>
              <a:rPr lang="ru-RU" sz="1600" dirty="0" smtClean="0"/>
              <a:t>. Для </a:t>
            </a:r>
            <a:r>
              <a:rPr lang="ru-RU" sz="1600" dirty="0" err="1" smtClean="0"/>
              <a:t>збільшення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яскравості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5" name="Рисунок 4" descr="70698b72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840021" cy="30529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" y="3603330"/>
            <a:ext cx="4644008" cy="29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9144000" cy="68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779096" cy="929258"/>
          </a:xfrm>
        </p:spPr>
        <p:txBody>
          <a:bodyPr/>
          <a:lstStyle/>
          <a:p>
            <a:pPr algn="ctr"/>
            <a:r>
              <a:rPr lang="uk-UA" b="1" i="1" dirty="0" smtClean="0"/>
              <a:t>Діаскоп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536504" cy="540060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Діаскоп</a:t>
            </a:r>
            <a:r>
              <a:rPr lang="ru-RU" sz="2400" dirty="0" smtClean="0"/>
              <a:t>- </a:t>
            </a:r>
            <a:r>
              <a:rPr lang="ru-RU" sz="2400" dirty="0" err="1" smtClean="0"/>
              <a:t>оптичний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</a:t>
            </a:r>
            <a:r>
              <a:rPr lang="ru-RU" sz="2400" dirty="0" smtClean="0"/>
              <a:t> для перегляду </a:t>
            </a:r>
            <a:r>
              <a:rPr lang="ru-RU" sz="2400" dirty="0" err="1" smtClean="0"/>
              <a:t>діапозитивів</a:t>
            </a:r>
            <a:r>
              <a:rPr lang="ru-RU" sz="2400" dirty="0" smtClean="0"/>
              <a:t> через окуляр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зовнішнього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ж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вбудованої</a:t>
            </a:r>
            <a:r>
              <a:rPr lang="ru-RU" sz="2400" dirty="0" smtClean="0"/>
              <a:t> у </a:t>
            </a:r>
            <a:r>
              <a:rPr lang="ru-RU" sz="2400" dirty="0" err="1" smtClean="0"/>
              <a:t>діаскоп</a:t>
            </a:r>
            <a:r>
              <a:rPr lang="ru-RU" sz="2400" dirty="0" smtClean="0"/>
              <a:t> </a:t>
            </a:r>
            <a:r>
              <a:rPr lang="ru-RU" sz="2400" dirty="0" err="1" smtClean="0"/>
              <a:t>лампи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розжарювання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діаскопа</a:t>
            </a:r>
            <a:r>
              <a:rPr lang="ru-RU" sz="2400" dirty="0" smtClean="0"/>
              <a:t> (</a:t>
            </a:r>
            <a:r>
              <a:rPr lang="ru-RU" sz="2400" dirty="0" err="1" smtClean="0"/>
              <a:t>фільмоскопи</a:t>
            </a:r>
            <a:r>
              <a:rPr lang="ru-RU" sz="2400" dirty="0" smtClean="0"/>
              <a:t>) </a:t>
            </a:r>
            <a:r>
              <a:rPr lang="ru-RU" sz="2400" dirty="0" err="1" smtClean="0"/>
              <a:t>мали</a:t>
            </a:r>
            <a:r>
              <a:rPr lang="ru-RU" sz="2400" dirty="0" smtClean="0"/>
              <a:t> приставки для перегляду </a:t>
            </a:r>
            <a:r>
              <a:rPr lang="ru-RU" sz="2400" dirty="0" err="1" smtClean="0"/>
              <a:t>діафільмів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перегляду.Різновид</a:t>
            </a:r>
            <a:r>
              <a:rPr lang="ru-RU" sz="2400" dirty="0" smtClean="0"/>
              <a:t> </a:t>
            </a:r>
            <a:r>
              <a:rPr lang="ru-RU" sz="2400" dirty="0" err="1" smtClean="0"/>
              <a:t>діаскопа</a:t>
            </a:r>
            <a:r>
              <a:rPr lang="ru-RU" sz="2400" dirty="0" smtClean="0"/>
              <a:t> - стереоскоп.</a:t>
            </a:r>
            <a:endParaRPr lang="ru-RU" sz="2400" dirty="0"/>
          </a:p>
        </p:txBody>
      </p:sp>
      <p:pic>
        <p:nvPicPr>
          <p:cNvPr id="5" name="Рисунок 4" descr="600px-Диаскоп_Ленинград_(1979_год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77072"/>
            <a:ext cx="2636912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844"/>
            <a:ext cx="3954724" cy="263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55160" cy="929258"/>
          </a:xfrm>
        </p:spPr>
        <p:txBody>
          <a:bodyPr/>
          <a:lstStyle/>
          <a:p>
            <a:pPr algn="ctr"/>
            <a:r>
              <a:rPr lang="uk-UA" b="1" i="1" dirty="0" smtClean="0"/>
              <a:t>Лорнет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4032448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Лорнет -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, пара </a:t>
            </a:r>
            <a:r>
              <a:rPr lang="ru-RU" dirty="0" err="1" smtClean="0"/>
              <a:t>лінз</a:t>
            </a:r>
            <a:r>
              <a:rPr lang="ru-RU" dirty="0" smtClean="0"/>
              <a:t> в </a:t>
            </a:r>
            <a:r>
              <a:rPr lang="ru-RU" dirty="0" err="1" smtClean="0"/>
              <a:t>оправі</a:t>
            </a:r>
            <a:r>
              <a:rPr lang="ru-RU" dirty="0" smtClean="0"/>
              <a:t>, </a:t>
            </a:r>
            <a:r>
              <a:rPr lang="ru-RU" dirty="0" err="1" smtClean="0"/>
              <a:t>зафіксованої</a:t>
            </a:r>
            <a:r>
              <a:rPr lang="ru-RU" dirty="0" smtClean="0"/>
              <a:t> на </a:t>
            </a:r>
            <a:r>
              <a:rPr lang="ru-RU" dirty="0" err="1" smtClean="0"/>
              <a:t>рукоятці</a:t>
            </a:r>
            <a:r>
              <a:rPr lang="ru-RU" dirty="0" smtClean="0"/>
              <a:t>. </a:t>
            </a:r>
            <a:r>
              <a:rPr lang="ru-RU" dirty="0" err="1" smtClean="0"/>
              <a:t>Модний</a:t>
            </a:r>
            <a:r>
              <a:rPr lang="ru-RU" dirty="0" smtClean="0"/>
              <a:t> </a:t>
            </a:r>
            <a:r>
              <a:rPr lang="ru-RU" dirty="0" err="1" smtClean="0"/>
              <a:t>аксесуар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XVIII - </a:t>
            </a:r>
            <a:r>
              <a:rPr lang="ru-RU" dirty="0" smtClean="0"/>
              <a:t>початку </a:t>
            </a:r>
            <a:r>
              <a:rPr lang="en-US" dirty="0" smtClean="0"/>
              <a:t>XIX </a:t>
            </a:r>
            <a:r>
              <a:rPr lang="ru-RU" dirty="0" smtClean="0"/>
              <a:t>ст. По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театральному </a:t>
            </a:r>
            <a:r>
              <a:rPr lang="ru-RU" dirty="0" err="1" smtClean="0"/>
              <a:t>бінокля</a:t>
            </a:r>
            <a:r>
              <a:rPr lang="ru-RU" dirty="0" smtClean="0"/>
              <a:t>. За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поширеною</a:t>
            </a:r>
            <a:r>
              <a:rPr lang="ru-RU" dirty="0" smtClean="0"/>
              <a:t> </a:t>
            </a:r>
            <a:r>
              <a:rPr lang="ru-RU" dirty="0" err="1" smtClean="0"/>
              <a:t>версією</a:t>
            </a:r>
            <a:r>
              <a:rPr lang="ru-RU" dirty="0" smtClean="0"/>
              <a:t> </a:t>
            </a:r>
            <a:r>
              <a:rPr lang="ru-RU" dirty="0" err="1" smtClean="0"/>
              <a:t>винайдений</a:t>
            </a:r>
            <a:r>
              <a:rPr lang="ru-RU" dirty="0" smtClean="0"/>
              <a:t> Джорджем Адамсом в 1780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lornet-r1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028" y="1268760"/>
            <a:ext cx="3096344" cy="249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84637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3600400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466728" cy="785242"/>
          </a:xfrm>
        </p:spPr>
        <p:txBody>
          <a:bodyPr/>
          <a:lstStyle/>
          <a:p>
            <a:pPr algn="ctr"/>
            <a:r>
              <a:rPr lang="uk-UA" b="1" i="1" dirty="0" smtClean="0"/>
              <a:t>Лупа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Лупа - </a:t>
            </a:r>
            <a:r>
              <a:rPr lang="ru-RU" dirty="0" err="1" smtClean="0"/>
              <a:t>оптична</a:t>
            </a:r>
            <a:r>
              <a:rPr lang="ru-RU" dirty="0" smtClean="0"/>
              <a:t> система,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лінзи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лінз</a:t>
            </a:r>
            <a:r>
              <a:rPr lang="ru-RU" dirty="0" smtClean="0"/>
              <a:t>,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на </a:t>
            </a:r>
            <a:r>
              <a:rPr lang="ru-RU" dirty="0" err="1" smtClean="0"/>
              <a:t>кінцевому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.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областях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в </a:t>
            </a:r>
            <a:r>
              <a:rPr lang="ru-RU" dirty="0" err="1" smtClean="0"/>
              <a:t>біології</a:t>
            </a:r>
            <a:r>
              <a:rPr lang="ru-RU" dirty="0" smtClean="0"/>
              <a:t>, </a:t>
            </a:r>
            <a:r>
              <a:rPr lang="ru-RU" dirty="0" err="1" smtClean="0"/>
              <a:t>медицині</a:t>
            </a:r>
            <a:r>
              <a:rPr lang="ru-RU" dirty="0" smtClean="0"/>
              <a:t>, </a:t>
            </a:r>
            <a:r>
              <a:rPr lang="ru-RU" dirty="0" err="1" smtClean="0"/>
              <a:t>археології</a:t>
            </a:r>
            <a:r>
              <a:rPr lang="ru-RU" dirty="0" smtClean="0"/>
              <a:t>, </a:t>
            </a:r>
            <a:r>
              <a:rPr lang="ru-RU" dirty="0" err="1" smtClean="0"/>
              <a:t>банківській</a:t>
            </a:r>
            <a:r>
              <a:rPr lang="ru-RU" dirty="0" smtClean="0"/>
              <a:t> та </a:t>
            </a:r>
            <a:r>
              <a:rPr lang="ru-RU" dirty="0" err="1" smtClean="0"/>
              <a:t>ювелірній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, </a:t>
            </a:r>
            <a:r>
              <a:rPr lang="ru-RU" dirty="0" err="1" smtClean="0"/>
              <a:t>криміналістиці</a:t>
            </a:r>
            <a:r>
              <a:rPr lang="ru-RU" dirty="0" smtClean="0"/>
              <a:t>, при </a:t>
            </a:r>
            <a:r>
              <a:rPr lang="ru-RU" dirty="0" err="1" smtClean="0"/>
              <a:t>ремонті</a:t>
            </a:r>
            <a:r>
              <a:rPr lang="ru-RU" dirty="0" smtClean="0"/>
              <a:t> </a:t>
            </a:r>
            <a:r>
              <a:rPr lang="ru-RU" dirty="0" err="1" smtClean="0"/>
              <a:t>годинників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радіоелектронної</a:t>
            </a:r>
            <a:r>
              <a:rPr lang="ru-RU" dirty="0" smtClean="0"/>
              <a:t>  </a:t>
            </a:r>
            <a:r>
              <a:rPr lang="ru-RU" dirty="0" err="1" smtClean="0"/>
              <a:t>техніки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філателії</a:t>
            </a:r>
            <a:r>
              <a:rPr lang="ru-RU" dirty="0" smtClean="0"/>
              <a:t>, </a:t>
            </a:r>
            <a:r>
              <a:rPr lang="ru-RU" dirty="0" err="1" smtClean="0"/>
              <a:t>нумізматики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боністиці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852936"/>
            <a:ext cx="4971739" cy="348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4762872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Окуляр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5008" y="620688"/>
            <a:ext cx="8928992" cy="31683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Окуляр - </a:t>
            </a:r>
            <a:r>
              <a:rPr lang="ru-RU" sz="2400" dirty="0" err="1" smtClean="0"/>
              <a:t>елемент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</a:t>
            </a:r>
            <a:r>
              <a:rPr lang="ru-RU" sz="2400" dirty="0" err="1" smtClean="0"/>
              <a:t>звернений</a:t>
            </a:r>
            <a:r>
              <a:rPr lang="ru-RU" sz="2400" dirty="0" smtClean="0"/>
              <a:t> до ока </a:t>
            </a:r>
            <a:r>
              <a:rPr lang="ru-RU" sz="2400" dirty="0" err="1" smtClean="0"/>
              <a:t>спостерігача</a:t>
            </a:r>
            <a:r>
              <a:rPr lang="ru-RU" sz="2400" dirty="0" smtClean="0"/>
              <a:t>,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приладу</a:t>
            </a:r>
            <a:r>
              <a:rPr lang="ru-RU" sz="2400" dirty="0" smtClean="0"/>
              <a:t> (</a:t>
            </a:r>
            <a:r>
              <a:rPr lang="ru-RU" sz="2400" dirty="0" err="1" smtClean="0"/>
              <a:t>видошукача</a:t>
            </a:r>
            <a:r>
              <a:rPr lang="ru-RU" sz="2400" dirty="0" smtClean="0"/>
              <a:t>, </a:t>
            </a:r>
            <a:r>
              <a:rPr lang="ru-RU" sz="2400" dirty="0" err="1" smtClean="0"/>
              <a:t>далекоміра</a:t>
            </a:r>
            <a:r>
              <a:rPr lang="ru-RU" sz="2400" dirty="0" smtClean="0"/>
              <a:t>, </a:t>
            </a:r>
            <a:r>
              <a:rPr lang="ru-RU" sz="2400" dirty="0" err="1" smtClean="0"/>
              <a:t>бінокля</a:t>
            </a:r>
            <a:r>
              <a:rPr lang="ru-RU" sz="2400" dirty="0" smtClean="0"/>
              <a:t>, </a:t>
            </a:r>
            <a:r>
              <a:rPr lang="ru-RU" sz="2400" dirty="0" err="1" smtClean="0"/>
              <a:t>мікроскопа</a:t>
            </a:r>
            <a:r>
              <a:rPr lang="ru-RU" sz="2400" dirty="0" smtClean="0"/>
              <a:t>, телескопа), </a:t>
            </a:r>
            <a:r>
              <a:rPr lang="ru-RU" sz="2400" dirty="0" err="1" smtClean="0"/>
              <a:t>призначена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розглядання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дзеркалом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800px-Eyepieces_random_s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545699" cy="340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Монокль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47248" cy="13301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Монокль -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оптичних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корекції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поліпшення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.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лінзи</a:t>
            </a:r>
            <a:r>
              <a:rPr lang="ru-RU" sz="2000" dirty="0" smtClean="0"/>
              <a:t>, як правило </a:t>
            </a:r>
            <a:r>
              <a:rPr lang="ru-RU" sz="2000" dirty="0" err="1" smtClean="0"/>
              <a:t>з</a:t>
            </a:r>
            <a:r>
              <a:rPr lang="ru-RU" sz="2000" dirty="0" smtClean="0"/>
              <a:t> оправою, до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прикріплена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ланцюжок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закріплення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одязі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уникнути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</a:t>
            </a:r>
            <a:r>
              <a:rPr lang="ru-RU" sz="2000" dirty="0" smtClean="0"/>
              <a:t> монокля.</a:t>
            </a:r>
            <a:endParaRPr lang="ru-RU" sz="2000" dirty="0"/>
          </a:p>
        </p:txBody>
      </p:sp>
      <p:pic>
        <p:nvPicPr>
          <p:cNvPr id="4" name="Рисунок 3" descr="800px-Monocle_with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5046127" cy="306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3826768" cy="857250"/>
          </a:xfrm>
        </p:spPr>
        <p:txBody>
          <a:bodyPr/>
          <a:lstStyle/>
          <a:p>
            <a:pPr algn="ctr"/>
            <a:r>
              <a:rPr lang="uk-UA" b="1" i="1" dirty="0" smtClean="0"/>
              <a:t>Перископ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4968552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Перископ - </a:t>
            </a:r>
            <a:r>
              <a:rPr lang="ru-RU" dirty="0" err="1" smtClean="0"/>
              <a:t>оптичний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 для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укриття</a:t>
            </a:r>
            <a:r>
              <a:rPr lang="ru-RU" dirty="0" smtClean="0"/>
              <a:t>. </a:t>
            </a:r>
            <a:r>
              <a:rPr lang="ru-RU" dirty="0" err="1" smtClean="0"/>
              <a:t>Найпростіша</a:t>
            </a:r>
            <a:r>
              <a:rPr lang="ru-RU" dirty="0" smtClean="0"/>
              <a:t> форма перископа - труба, на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кінцях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закріплені</a:t>
            </a:r>
            <a:r>
              <a:rPr lang="ru-RU" dirty="0" smtClean="0"/>
              <a:t> </a:t>
            </a:r>
            <a:r>
              <a:rPr lang="ru-RU" dirty="0" err="1" smtClean="0"/>
              <a:t>дзеркала</a:t>
            </a:r>
            <a:r>
              <a:rPr lang="ru-RU" dirty="0" smtClean="0"/>
              <a:t>, </a:t>
            </a:r>
            <a:r>
              <a:rPr lang="ru-RU" dirty="0" err="1" smtClean="0"/>
              <a:t>нахилені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труби на 45 ° для </a:t>
            </a:r>
            <a:r>
              <a:rPr lang="ru-RU" dirty="0" err="1" smtClean="0"/>
              <a:t>зміни</a:t>
            </a:r>
            <a:r>
              <a:rPr lang="ru-RU" dirty="0" smtClean="0"/>
              <a:t> ходу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. У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варіантах</a:t>
            </a:r>
            <a:r>
              <a:rPr lang="ru-RU" dirty="0" smtClean="0"/>
              <a:t> для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дзеркал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призми</a:t>
            </a:r>
            <a:r>
              <a:rPr lang="ru-RU" dirty="0" smtClean="0"/>
              <a:t>, а </a:t>
            </a:r>
            <a:r>
              <a:rPr lang="ru-RU" dirty="0" err="1" smtClean="0"/>
              <a:t>одержуване</a:t>
            </a:r>
            <a:r>
              <a:rPr lang="ru-RU" dirty="0" smtClean="0"/>
              <a:t> </a:t>
            </a:r>
            <a:r>
              <a:rPr lang="ru-RU" dirty="0" err="1" smtClean="0"/>
              <a:t>спостерігачем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лінз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перископа - </a:t>
            </a:r>
            <a:r>
              <a:rPr lang="ru-RU" dirty="0" err="1" smtClean="0"/>
              <a:t>такі</a:t>
            </a:r>
            <a:r>
              <a:rPr lang="ru-RU" dirty="0" smtClean="0"/>
              <a:t>, як </a:t>
            </a:r>
            <a:r>
              <a:rPr lang="ru-RU" dirty="0" err="1" smtClean="0"/>
              <a:t>перископи</a:t>
            </a:r>
            <a:r>
              <a:rPr lang="ru-RU" dirty="0" smtClean="0"/>
              <a:t> на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човнах</a:t>
            </a:r>
            <a:r>
              <a:rPr lang="ru-RU" dirty="0" smtClean="0"/>
              <a:t>, </a:t>
            </a:r>
            <a:r>
              <a:rPr lang="ru-RU" dirty="0" err="1" smtClean="0"/>
              <a:t>ручні</a:t>
            </a:r>
            <a:r>
              <a:rPr lang="ru-RU" dirty="0" smtClean="0"/>
              <a:t> </a:t>
            </a:r>
            <a:r>
              <a:rPr lang="ru-RU" dirty="0" err="1" smtClean="0"/>
              <a:t>перископи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стереотруби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як перископ) - широко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Труба_разведчика_ТР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5288">
            <a:off x="5003432" y="1036574"/>
            <a:ext cx="3516228" cy="19473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363">
            <a:off x="4826506" y="3230310"/>
            <a:ext cx="4118861" cy="30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5050904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Проектор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784976" cy="23042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Проектор — </a:t>
            </a:r>
            <a:r>
              <a:rPr lang="ru-RU" sz="1800" dirty="0" err="1" smtClean="0"/>
              <a:t>світловий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перерозподіляється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</a:t>
            </a:r>
            <a:r>
              <a:rPr lang="ru-RU" sz="1800" dirty="0" smtClean="0"/>
              <a:t> </a:t>
            </a:r>
            <a:r>
              <a:rPr lang="ru-RU" sz="1800" dirty="0" err="1" smtClean="0"/>
              <a:t>лампи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світлового</a:t>
            </a:r>
            <a:r>
              <a:rPr lang="ru-RU" sz="1800" dirty="0" smtClean="0"/>
              <a:t> потоку на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 малого </a:t>
            </a:r>
            <a:r>
              <a:rPr lang="ru-RU" sz="1800" dirty="0" err="1" smtClean="0"/>
              <a:t>розміру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в малому </a:t>
            </a:r>
            <a:r>
              <a:rPr lang="ru-RU" sz="1800" dirty="0" err="1" smtClean="0"/>
              <a:t>обсязі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Проектори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в основному </a:t>
            </a:r>
            <a:r>
              <a:rPr lang="ru-RU" sz="1800" dirty="0" err="1" smtClean="0"/>
              <a:t>оптико-механічними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оптично-цифровими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приладами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дозволяють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об'єктів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поверхню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розташовану</a:t>
            </a:r>
            <a:r>
              <a:rPr lang="ru-RU" sz="1800" dirty="0" smtClean="0"/>
              <a:t> поза </a:t>
            </a:r>
            <a:r>
              <a:rPr lang="ru-RU" sz="1800" dirty="0" err="1" smtClean="0"/>
              <a:t>приладом</a:t>
            </a:r>
            <a:r>
              <a:rPr lang="ru-RU" sz="1800" dirty="0" smtClean="0"/>
              <a:t> — </a:t>
            </a:r>
            <a:r>
              <a:rPr lang="ru-RU" sz="1800" dirty="0" err="1" smtClean="0"/>
              <a:t>екран</a:t>
            </a:r>
            <a:r>
              <a:rPr lang="ru-RU" sz="1800" dirty="0" smtClean="0"/>
              <a:t>. </a:t>
            </a:r>
            <a:r>
              <a:rPr lang="ru-RU" sz="1800" dirty="0" err="1" smtClean="0"/>
              <a:t>Поява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зумовило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кінематографа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відноситься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проекційного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800px-Camera-proj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154" y="2924944"/>
            <a:ext cx="4824536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243408"/>
            <a:ext cx="5328592" cy="1008112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/>
              <a:t>Рефлектор (</a:t>
            </a:r>
            <a:r>
              <a:rPr lang="uk-UA" sz="3200" b="1" i="1" dirty="0" err="1" smtClean="0"/>
              <a:t>зеркало</a:t>
            </a:r>
            <a:r>
              <a:rPr lang="uk-UA" sz="3200" b="1" i="1" dirty="0" smtClean="0"/>
              <a:t>)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712968" cy="32403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Рефлектор - </a:t>
            </a:r>
            <a:r>
              <a:rPr lang="ru-RU" sz="1600" dirty="0" err="1" smtClean="0"/>
              <a:t>складова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ряду </a:t>
            </a:r>
            <a:r>
              <a:rPr lang="ru-RU" sz="1600" dirty="0" err="1" smtClean="0"/>
              <a:t>типів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приймачів</a:t>
            </a:r>
            <a:r>
              <a:rPr lang="ru-RU" sz="1600" dirty="0" smtClean="0"/>
              <a:t> (</a:t>
            </a:r>
            <a:r>
              <a:rPr lang="ru-RU" sz="1600" dirty="0" err="1" smtClean="0"/>
              <a:t>антен</a:t>
            </a:r>
            <a:r>
              <a:rPr lang="ru-RU" sz="1600" dirty="0" smtClean="0"/>
              <a:t>, </a:t>
            </a:r>
            <a:r>
              <a:rPr lang="ru-RU" sz="1600" dirty="0" err="1" smtClean="0"/>
              <a:t>телескопів</a:t>
            </a:r>
            <a:r>
              <a:rPr lang="ru-RU" sz="1600" dirty="0" smtClean="0"/>
              <a:t>, </a:t>
            </a:r>
            <a:r>
              <a:rPr lang="ru-RU" sz="1600" dirty="0" err="1" smtClean="0"/>
              <a:t>радіотелескопів</a:t>
            </a:r>
            <a:r>
              <a:rPr lang="ru-RU" sz="1600" dirty="0" smtClean="0"/>
              <a:t>)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теплового, </a:t>
            </a:r>
            <a:r>
              <a:rPr lang="ru-RU" sz="1600" dirty="0" err="1" smtClean="0"/>
              <a:t>світлового</a:t>
            </a:r>
            <a:r>
              <a:rPr lang="ru-RU" sz="1600" dirty="0" smtClean="0"/>
              <a:t>, ультразвукового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будь-якого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випромінювання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представляє</a:t>
            </a:r>
            <a:r>
              <a:rPr lang="ru-RU" sz="1600" dirty="0" smtClean="0"/>
              <a:t> собою </a:t>
            </a:r>
            <a:r>
              <a:rPr lang="ru-RU" sz="1600" dirty="0" err="1" smtClean="0"/>
              <a:t>дзеркало</a:t>
            </a:r>
            <a:r>
              <a:rPr lang="ru-RU" sz="1600" dirty="0" smtClean="0"/>
              <a:t>, </a:t>
            </a:r>
            <a:r>
              <a:rPr lang="ru-RU" sz="1600" dirty="0" err="1" smtClean="0"/>
              <a:t>найчастіше</a:t>
            </a:r>
            <a:r>
              <a:rPr lang="ru-RU" sz="1600" dirty="0" smtClean="0"/>
              <a:t> у </a:t>
            </a:r>
            <a:r>
              <a:rPr lang="ru-RU" sz="1600" dirty="0" err="1" smtClean="0"/>
              <a:t>формі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параболоїда</a:t>
            </a:r>
            <a:r>
              <a:rPr lang="ru-RU" sz="1600" dirty="0" smtClean="0"/>
              <a:t> </a:t>
            </a:r>
            <a:r>
              <a:rPr lang="ru-RU" sz="1600" dirty="0" err="1" smtClean="0"/>
              <a:t>обертання</a:t>
            </a:r>
            <a:r>
              <a:rPr lang="ru-RU" sz="1600" dirty="0" smtClean="0"/>
              <a:t> (для </a:t>
            </a:r>
            <a:r>
              <a:rPr lang="ru-RU" sz="1600" dirty="0" err="1" smtClean="0"/>
              <a:t>компактних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приймачів</a:t>
            </a:r>
            <a:r>
              <a:rPr lang="ru-RU" sz="1600" dirty="0" smtClean="0"/>
              <a:t>)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параболічного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циліндра</a:t>
            </a:r>
            <a:r>
              <a:rPr lang="ru-RU" sz="1600" dirty="0" smtClean="0"/>
              <a:t> (</a:t>
            </a:r>
            <a:r>
              <a:rPr lang="ru-RU" sz="1600" dirty="0" err="1" smtClean="0"/>
              <a:t>для</a:t>
            </a:r>
            <a:r>
              <a:rPr lang="ru-RU" sz="1600" dirty="0" smtClean="0"/>
              <a:t> </a:t>
            </a:r>
            <a:r>
              <a:rPr lang="ru-RU" sz="1600" dirty="0" err="1" smtClean="0"/>
              <a:t>лінійних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приймачів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антенах</a:t>
            </a:r>
            <a:r>
              <a:rPr lang="ru-RU" sz="1600" dirty="0" smtClean="0"/>
              <a:t> </a:t>
            </a:r>
            <a:r>
              <a:rPr lang="ru-RU" sz="1600" dirty="0" err="1" smtClean="0"/>
              <a:t>біжучої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хвилі</a:t>
            </a:r>
            <a:r>
              <a:rPr lang="ru-RU" sz="1600" dirty="0" smtClean="0"/>
              <a:t> рефлектор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відбивачем</a:t>
            </a:r>
            <a:r>
              <a:rPr lang="ru-RU" sz="1600" dirty="0" smtClean="0"/>
              <a:t>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дзеркалом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апертурних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антен</a:t>
            </a:r>
            <a:r>
              <a:rPr lang="ru-RU" sz="1600" dirty="0" smtClean="0"/>
              <a:t> .У </a:t>
            </a:r>
            <a:r>
              <a:rPr lang="ru-RU" sz="1600" dirty="0" err="1" smtClean="0"/>
              <a:t>світлотехніці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рефлектори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діаграми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спрямованості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направленого</a:t>
            </a:r>
            <a:r>
              <a:rPr lang="ru-RU" sz="1600" dirty="0" smtClean="0"/>
              <a:t> пучка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в прожекторах </a:t>
            </a:r>
            <a:r>
              <a:rPr lang="ru-RU" sz="1600" dirty="0" err="1" smtClean="0"/>
              <a:t>і</a:t>
            </a:r>
            <a:r>
              <a:rPr lang="ru-RU" sz="1600" dirty="0" smtClean="0"/>
              <a:t> фарах.</a:t>
            </a:r>
            <a:endParaRPr lang="ru-RU" sz="1600" dirty="0"/>
          </a:p>
        </p:txBody>
      </p:sp>
      <p:pic>
        <p:nvPicPr>
          <p:cNvPr id="4" name="Рисунок 3" descr="reflek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76" y="3140968"/>
            <a:ext cx="3647785" cy="243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45746853_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43" y="5455283"/>
            <a:ext cx="3647785" cy="127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0X110mm_Dental_glass_reflector_Dental_Reflector_Mirror_Dental_Chair_Glass_Reflect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52928" cy="108012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Оптичні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прилади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прилади</a:t>
            </a:r>
            <a:r>
              <a:rPr lang="ru-RU" sz="2800" dirty="0" smtClean="0"/>
              <a:t>, </a:t>
            </a:r>
            <a:r>
              <a:rPr lang="ru-RU" sz="2800" dirty="0" err="1" smtClean="0"/>
              <a:t>будова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ґрунтується</a:t>
            </a:r>
            <a:r>
              <a:rPr lang="ru-RU" sz="2800" dirty="0" smtClean="0"/>
              <a:t> на законах </a:t>
            </a:r>
            <a:r>
              <a:rPr lang="ru-RU" sz="2800" dirty="0" err="1" smtClean="0"/>
              <a:t>поширення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використанні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властивостей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До них,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, належать: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844824"/>
            <a:ext cx="8496944" cy="5184576"/>
          </a:xfrm>
        </p:spPr>
        <p:txBody>
          <a:bodyPr numCol="2">
            <a:noAutofit/>
          </a:bodyPr>
          <a:lstStyle/>
          <a:p>
            <a:r>
              <a:rPr lang="ru-RU" sz="2000" dirty="0" err="1" smtClean="0"/>
              <a:t>фотоапарат</a:t>
            </a:r>
            <a:endParaRPr lang="ru-RU" sz="2000" dirty="0" smtClean="0"/>
          </a:p>
          <a:p>
            <a:r>
              <a:rPr lang="ru-RU" sz="2000" dirty="0" smtClean="0"/>
              <a:t>телескоп</a:t>
            </a:r>
          </a:p>
          <a:p>
            <a:r>
              <a:rPr lang="ru-RU" sz="2000" dirty="0" err="1" smtClean="0"/>
              <a:t>мікроскоп</a:t>
            </a:r>
            <a:endParaRPr lang="ru-RU" sz="2000" dirty="0" smtClean="0"/>
          </a:p>
          <a:p>
            <a:r>
              <a:rPr lang="ru-RU" sz="2000" dirty="0" smtClean="0"/>
              <a:t>лазер</a:t>
            </a:r>
          </a:p>
          <a:p>
            <a:r>
              <a:rPr lang="ru-RU" sz="2000" dirty="0" err="1" smtClean="0"/>
              <a:t>кінопроектор</a:t>
            </a:r>
            <a:endParaRPr lang="ru-RU" sz="2000" dirty="0" smtClean="0"/>
          </a:p>
          <a:p>
            <a:r>
              <a:rPr lang="ru-RU" sz="2000" dirty="0" err="1" smtClean="0"/>
              <a:t>псевдоскоп</a:t>
            </a:r>
            <a:endParaRPr lang="ru-RU" sz="2000" dirty="0" smtClean="0"/>
          </a:p>
          <a:p>
            <a:r>
              <a:rPr lang="ru-RU" sz="2000" dirty="0" err="1"/>
              <a:t>е</a:t>
            </a:r>
            <a:r>
              <a:rPr lang="ru-RU" sz="2000" dirty="0" err="1" smtClean="0"/>
              <a:t>піскоп</a:t>
            </a:r>
            <a:endParaRPr lang="ru-RU" sz="2000" dirty="0" smtClean="0"/>
          </a:p>
          <a:p>
            <a:r>
              <a:rPr lang="uk-UA" sz="2000" dirty="0"/>
              <a:t>к</a:t>
            </a:r>
            <a:r>
              <a:rPr lang="uk-UA" sz="2000" dirty="0" smtClean="0"/>
              <a:t>амера - обскура</a:t>
            </a:r>
            <a:endParaRPr lang="ru-RU" sz="2000" dirty="0" smtClean="0"/>
          </a:p>
          <a:p>
            <a:r>
              <a:rPr lang="ru-RU" sz="2000" dirty="0" err="1" smtClean="0"/>
              <a:t>діаскоп</a:t>
            </a:r>
            <a:endParaRPr lang="ru-RU" sz="2000" dirty="0" smtClean="0"/>
          </a:p>
          <a:p>
            <a:r>
              <a:rPr lang="ru-RU" sz="2000" dirty="0" smtClean="0"/>
              <a:t>лорнета</a:t>
            </a:r>
          </a:p>
          <a:p>
            <a:r>
              <a:rPr lang="ru-RU" sz="2000" dirty="0" smtClean="0"/>
              <a:t>лупа</a:t>
            </a:r>
          </a:p>
          <a:p>
            <a:r>
              <a:rPr lang="ru-RU" sz="2000" dirty="0" err="1" smtClean="0"/>
              <a:t>відеокамера</a:t>
            </a:r>
            <a:endParaRPr lang="ru-RU" sz="2000" dirty="0" smtClean="0"/>
          </a:p>
          <a:p>
            <a:r>
              <a:rPr lang="ru-RU" sz="2000" dirty="0" smtClean="0"/>
              <a:t>монокль</a:t>
            </a:r>
          </a:p>
          <a:p>
            <a:r>
              <a:rPr lang="ru-RU" sz="2000" dirty="0" smtClean="0"/>
              <a:t>окуляр</a:t>
            </a:r>
          </a:p>
          <a:p>
            <a:r>
              <a:rPr lang="ru-RU" sz="2000" dirty="0" smtClean="0"/>
              <a:t>перископ</a:t>
            </a:r>
          </a:p>
          <a:p>
            <a:r>
              <a:rPr lang="ru-RU" sz="2000" dirty="0" err="1" smtClean="0"/>
              <a:t>теодоліт</a:t>
            </a:r>
            <a:endParaRPr lang="ru-RU" sz="2000" dirty="0" smtClean="0"/>
          </a:p>
          <a:p>
            <a:r>
              <a:rPr lang="ru-RU" sz="2000" dirty="0" smtClean="0"/>
              <a:t>проектор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ефлектор</a:t>
            </a:r>
          </a:p>
          <a:p>
            <a:r>
              <a:rPr lang="uk-UA" sz="2000" dirty="0" smtClean="0"/>
              <a:t>бінокль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906888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Бінокль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856984" cy="3600400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/>
              <a:t>Біно́кль— оптичний прилад, складений з двох паралельно з'єднаних зорових труб. Застосовують його для спостереження віддалених предметів. Є два типи біноклів: театральний і польовий. В театральному біноклі використовуються труби Г. Галілея, в яких окуляром служить розсіювальна лінза, що дає можливість спостерігати предмети без зміни їхньої орієнтації відносно глядача. Оптичні осі окулярів і об'єктивів цих труб суміщаються з оптичними осями очей людини, тому стереоскопічність при користуванні театральним біноклем така ж, як і при спостереженні очима. Театральний бінокль тільки збільшує кут зору, що психофізично сприймається як наближення видимої картини.</a:t>
            </a:r>
          </a:p>
          <a:p>
            <a:pPr>
              <a:buNone/>
            </a:pPr>
            <a:endParaRPr lang="vi-VN" dirty="0" smtClean="0"/>
          </a:p>
        </p:txBody>
      </p:sp>
      <p:pic>
        <p:nvPicPr>
          <p:cNvPr id="4" name="Рисунок 3" descr="540d0ebf-7cd6-11e1-86b2-20cf30db48c1-120x1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2875756" cy="2875756"/>
          </a:xfrm>
          <a:prstGeom prst="rect">
            <a:avLst/>
          </a:prstGeom>
        </p:spPr>
      </p:pic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4005063"/>
            <a:ext cx="3807867" cy="266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9003"/>
            <a:ext cx="9170384" cy="689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924175"/>
            <a:ext cx="70866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«Око .... </a:t>
            </a:r>
            <a:r>
              <a:rPr lang="ru-RU" sz="3200" dirty="0" err="1" smtClean="0">
                <a:solidFill>
                  <a:schemeClr val="bg1"/>
                </a:solidFill>
              </a:rPr>
              <a:t>Хто</a:t>
            </a:r>
            <a:r>
              <a:rPr lang="ru-RU" sz="3200" dirty="0" smtClean="0">
                <a:solidFill>
                  <a:schemeClr val="bg1"/>
                </a:solidFill>
              </a:rPr>
              <a:t> б </a:t>
            </a:r>
            <a:r>
              <a:rPr lang="ru-RU" sz="3200" dirty="0" err="1" smtClean="0">
                <a:solidFill>
                  <a:schemeClr val="bg1"/>
                </a:solidFill>
              </a:rPr>
              <a:t>міг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подумати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настільки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тісний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простір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здатне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вмістити</a:t>
            </a:r>
            <a:r>
              <a:rPr lang="ru-RU" sz="3200" dirty="0" smtClean="0">
                <a:solidFill>
                  <a:schemeClr val="bg1"/>
                </a:solidFill>
              </a:rPr>
              <a:t> в себе </a:t>
            </a:r>
            <a:r>
              <a:rPr lang="ru-RU" sz="3200" dirty="0" err="1" smtClean="0">
                <a:solidFill>
                  <a:schemeClr val="bg1"/>
                </a:solidFill>
              </a:rPr>
              <a:t>всі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образи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Всесвіту</a:t>
            </a:r>
            <a:r>
              <a:rPr lang="ru-RU" sz="3200" dirty="0" smtClean="0">
                <a:solidFill>
                  <a:schemeClr val="bg1"/>
                </a:solidFill>
              </a:rPr>
              <a:t>?» </a:t>
            </a:r>
            <a:r>
              <a:rPr lang="ru-RU" sz="3200" dirty="0" smtClean="0">
                <a:solidFill>
                  <a:srgbClr val="663300"/>
                </a:solidFill>
              </a:rPr>
              <a:t/>
            </a:r>
            <a:br>
              <a:rPr lang="ru-RU" sz="3200" dirty="0" smtClean="0">
                <a:solidFill>
                  <a:srgbClr val="663300"/>
                </a:solidFill>
              </a:rPr>
            </a:br>
            <a:r>
              <a:rPr lang="ru-RU" sz="3200" dirty="0" smtClean="0">
                <a:solidFill>
                  <a:srgbClr val="663300"/>
                </a:solidFill>
              </a:rPr>
              <a:t> </a:t>
            </a:r>
            <a:br>
              <a:rPr lang="ru-RU" sz="3200" dirty="0" smtClean="0">
                <a:solidFill>
                  <a:srgbClr val="663300"/>
                </a:solidFill>
              </a:rPr>
            </a:br>
            <a:endParaRPr lang="ru-RU" sz="3200" dirty="0" smtClean="0">
              <a:solidFill>
                <a:srgbClr val="663300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071688" y="714375"/>
            <a:ext cx="514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Century Gothic" pitchFamily="34" charset="0"/>
              </a:rPr>
              <a:t>Око як </a:t>
            </a:r>
            <a:r>
              <a:rPr lang="ru-RU" sz="3200" dirty="0" err="1">
                <a:solidFill>
                  <a:schemeClr val="bg1"/>
                </a:solidFill>
                <a:latin typeface="Century Gothic" pitchFamily="34" charset="0"/>
              </a:rPr>
              <a:t>оптичний</a:t>
            </a:r>
            <a:r>
              <a:rPr lang="ru-RU" sz="3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Century Gothic" pitchFamily="34" charset="0"/>
              </a:rPr>
              <a:t>прилад</a:t>
            </a:r>
            <a:endParaRPr lang="ru-RU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5286375" y="3643313"/>
            <a:ext cx="219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Леонардо да </a:t>
            </a:r>
            <a:r>
              <a:rPr lang="ru-RU" dirty="0" err="1">
                <a:solidFill>
                  <a:schemeClr val="bg1"/>
                </a:solidFill>
              </a:rPr>
              <a:t>Вінчі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40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Око – оптична система</a:t>
            </a:r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17688"/>
            <a:ext cx="8229600" cy="4090987"/>
          </a:xfrm>
          <a:noFill/>
        </p:spPr>
      </p:pic>
    </p:spTree>
    <p:extLst>
      <p:ext uri="{BB962C8B-B14F-4D97-AF65-F5344CB8AC3E}">
        <p14:creationId xmlns:p14="http://schemas.microsoft.com/office/powerpoint/2010/main" val="28230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07950" y="476250"/>
            <a:ext cx="606901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defRPr/>
            </a:pPr>
            <a:r>
              <a:rPr lang="ru-RU" sz="36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Як ми </a:t>
            </a:r>
            <a:r>
              <a:rPr lang="ru-RU" sz="36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бачимо</a:t>
            </a:r>
            <a:r>
              <a:rPr lang="ru-RU" sz="36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...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042988" y="4221163"/>
            <a:ext cx="53276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Зображення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дійсне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</a:t>
            </a:r>
            <a:r>
              <a:rPr lang="ru-RU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зменшене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і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зворотне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(</a:t>
            </a:r>
            <a:r>
              <a:rPr lang="ru-RU" sz="24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перевернуте</a:t>
            </a:r>
            <a:r>
              <a:rPr lang="ru-RU" sz="2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).</a:t>
            </a:r>
          </a:p>
        </p:txBody>
      </p:sp>
      <p:pic>
        <p:nvPicPr>
          <p:cNvPr id="48132" name="Picture 5" descr="120-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59055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4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239997" y="661655"/>
            <a:ext cx="59753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defRPr/>
            </a:pPr>
            <a:r>
              <a:rPr lang="ru-RU" sz="36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Особливості</a:t>
            </a:r>
            <a:r>
              <a:rPr lang="ru-RU" sz="36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3600" dirty="0" err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зору</a:t>
            </a:r>
            <a:r>
              <a:rPr lang="ru-RU" sz="36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...</a:t>
            </a:r>
          </a:p>
        </p:txBody>
      </p:sp>
      <p:pic>
        <p:nvPicPr>
          <p:cNvPr id="52233" name="Picture 18" descr="http://elenaek2.narod.ru/parallel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4" y="1748321"/>
            <a:ext cx="2332317" cy="180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7" descr="http://elenaek2.narod.ru/hering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943225" cy="18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6" descr="http://elenaek2.narod.ru/parall2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8984"/>
            <a:ext cx="43115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20"/>
          <p:cNvSpPr>
            <a:spLocks noChangeArrowheads="1"/>
          </p:cNvSpPr>
          <p:nvPr/>
        </p:nvSpPr>
        <p:spPr bwMode="auto">
          <a:xfrm>
            <a:off x="0" y="412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52238" name="Picture 21" descr="http://elenaek2.narod.ru/sax.g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69" y="2410502"/>
            <a:ext cx="2520280" cy="369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3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424" cy="61653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77083" y="3326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 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75240" cy="785242"/>
          </a:xfrm>
        </p:spPr>
        <p:txBody>
          <a:bodyPr/>
          <a:lstStyle/>
          <a:p>
            <a:pPr algn="ctr"/>
            <a:r>
              <a:rPr lang="uk-UA" b="1" i="1" dirty="0" smtClean="0"/>
              <a:t>Фотоапарат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324036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Фотоапарат</a:t>
            </a:r>
            <a:r>
              <a:rPr lang="ru-RU" sz="1600" dirty="0" smtClean="0"/>
              <a:t> - </a:t>
            </a:r>
            <a:r>
              <a:rPr lang="ru-RU" sz="1600" dirty="0" err="1" smtClean="0"/>
              <a:t>пристрій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отримання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фіксації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нерухомих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зображень</a:t>
            </a:r>
            <a:r>
              <a:rPr lang="ru-RU" sz="1600" dirty="0" smtClean="0"/>
              <a:t>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Основні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фотоапарата</a:t>
            </a:r>
            <a:r>
              <a:rPr lang="ru-RU" sz="1600" dirty="0" smtClean="0"/>
              <a:t> — </a:t>
            </a:r>
            <a:r>
              <a:rPr lang="ru-RU" sz="1600" dirty="0" err="1" smtClean="0"/>
              <a:t>непрозора</a:t>
            </a:r>
            <a:r>
              <a:rPr lang="ru-RU" sz="1600" dirty="0" smtClean="0"/>
              <a:t> камера </a:t>
            </a:r>
            <a:r>
              <a:rPr lang="ru-RU" sz="1600" dirty="0" err="1" smtClean="0"/>
              <a:t>й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лінз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називається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об'єктивом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Найпростіший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</a:t>
            </a:r>
            <a:r>
              <a:rPr lang="ru-RU" sz="1600" dirty="0" smtClean="0"/>
              <a:t> 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одна </a:t>
            </a:r>
            <a:r>
              <a:rPr lang="ru-RU" sz="1600" dirty="0" err="1" smtClean="0"/>
              <a:t>збиральна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лінза</a:t>
            </a:r>
            <a:r>
              <a:rPr lang="ru-RU" sz="1600" dirty="0" smtClean="0"/>
              <a:t>. 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задньої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камери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створює</a:t>
            </a:r>
            <a:r>
              <a:rPr lang="ru-RU" sz="1600" dirty="0" smtClean="0"/>
              <a:t> </a:t>
            </a:r>
            <a:r>
              <a:rPr lang="ru-RU" sz="1600" dirty="0" err="1" smtClean="0"/>
              <a:t>дійсне</a:t>
            </a:r>
            <a:r>
              <a:rPr lang="ru-RU" sz="1600" dirty="0" smtClean="0"/>
              <a:t> </a:t>
            </a:r>
            <a:r>
              <a:rPr lang="ru-RU" sz="1600" dirty="0" err="1" smtClean="0"/>
              <a:t>обернене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фотографованого</a:t>
            </a:r>
            <a:r>
              <a:rPr lang="ru-RU" sz="1600" dirty="0" smtClean="0"/>
              <a:t> предмета. </a:t>
            </a:r>
            <a:r>
              <a:rPr lang="ru-RU" sz="1600" dirty="0" err="1" smtClean="0"/>
              <a:t>Здебільшого</a:t>
            </a:r>
            <a:r>
              <a:rPr lang="ru-RU" sz="1600" dirty="0" smtClean="0"/>
              <a:t> предмет </a:t>
            </a:r>
            <a:r>
              <a:rPr lang="ru-RU" sz="1600" dirty="0" err="1" smtClean="0"/>
              <a:t>буває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, </a:t>
            </a:r>
            <a:r>
              <a:rPr lang="ru-RU" sz="1600" dirty="0" err="1" smtClean="0"/>
              <a:t>більшій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подвійної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фокусної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. Тому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зменшеним</a:t>
            </a:r>
            <a:r>
              <a:rPr lang="ru-RU" sz="1600" dirty="0" smtClean="0"/>
              <a:t> . </a:t>
            </a:r>
            <a:r>
              <a:rPr lang="ru-RU" sz="1600" dirty="0" err="1" smtClean="0"/>
              <a:t>Фотоапарати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художньої</a:t>
            </a:r>
            <a:r>
              <a:rPr lang="ru-RU" sz="1600" dirty="0" smtClean="0"/>
              <a:t>, </a:t>
            </a:r>
            <a:r>
              <a:rPr lang="ru-RU" sz="1600" dirty="0" err="1" smtClean="0"/>
              <a:t>репортажної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фотозйомки</a:t>
            </a:r>
            <a:r>
              <a:rPr lang="ru-RU" sz="1600" dirty="0" smtClean="0"/>
              <a:t>, </a:t>
            </a:r>
            <a:r>
              <a:rPr lang="ru-RU" sz="1600" dirty="0" err="1" smtClean="0"/>
              <a:t>зйомок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</a:t>
            </a:r>
            <a:r>
              <a:rPr lang="ru-RU" sz="1600" dirty="0" smtClean="0"/>
              <a:t> людей, </a:t>
            </a:r>
            <a:r>
              <a:rPr lang="ru-RU" sz="1600" dirty="0" err="1" smtClean="0"/>
              <a:t>портретної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пейзажної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зйомки</a:t>
            </a:r>
            <a:r>
              <a:rPr lang="ru-RU" sz="1600" dirty="0" smtClean="0"/>
              <a:t>, </a:t>
            </a:r>
            <a:r>
              <a:rPr lang="ru-RU" sz="1600" dirty="0" err="1" smtClean="0"/>
              <a:t>фотополювання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зйомки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т. п.</a:t>
            </a:r>
          </a:p>
          <a:p>
            <a:endParaRPr lang="ru-RU" sz="1600" dirty="0" smtClean="0"/>
          </a:p>
        </p:txBody>
      </p:sp>
      <p:pic>
        <p:nvPicPr>
          <p:cNvPr id="4" name="Рисунок 3" descr="P8031726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9"/>
            <a:ext cx="8748464" cy="322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-387424"/>
            <a:ext cx="8219256" cy="1073274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/>
              <a:t>Будова сучасного фотоапарата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4392488" cy="6120680"/>
          </a:xfrm>
        </p:spPr>
        <p:txBody>
          <a:bodyPr>
            <a:normAutofit fontScale="25000" lnSpcReduction="20000"/>
          </a:bodyPr>
          <a:lstStyle/>
          <a:p>
            <a:r>
              <a:rPr lang="uk-UA" sz="2800" dirty="0" smtClean="0">
                <a:latin typeface="Times New Roman" pitchFamily="18" charset="0"/>
              </a:rPr>
              <a:t>	</a:t>
            </a:r>
            <a:r>
              <a:rPr lang="uk-UA" sz="7200" dirty="0" smtClean="0">
                <a:latin typeface="Times New Roman" pitchFamily="18" charset="0"/>
              </a:rPr>
              <a:t>Сучасні фотоапарати мають складну будову . Тут є об'єктив 1, який може складатися зі значної кількості лінз. Це забезпечує одержання чітких і точних зображень, оскільки одна лінза має чимало недоліків і дає не зовсім якісні зображення. В об'єктив вмонтовано діафрагму 2, за допомогою якої регулюється кількість світла, що потрапляє на фотоплівку 10. Таку саму функцію виконує зіниця в оці.</a:t>
            </a:r>
            <a:br>
              <a:rPr lang="uk-UA" sz="7200" dirty="0" smtClean="0">
                <a:latin typeface="Times New Roman" pitchFamily="18" charset="0"/>
              </a:rPr>
            </a:br>
            <a:r>
              <a:rPr lang="uk-UA" sz="7200" dirty="0" smtClean="0">
                <a:latin typeface="Times New Roman" pitchFamily="18" charset="0"/>
              </a:rPr>
              <a:t>Між об'єктивом і плівкою повинен стояти так званий затвор, який пропускає світло до плівки лише в момент фотографування (експозиції).</a:t>
            </a:r>
            <a:br>
              <a:rPr lang="uk-UA" sz="7200" dirty="0" smtClean="0">
                <a:latin typeface="Times New Roman" pitchFamily="18" charset="0"/>
              </a:rPr>
            </a:br>
            <a:r>
              <a:rPr lang="uk-UA" sz="7200" dirty="0" smtClean="0">
                <a:latin typeface="Times New Roman" pitchFamily="18" charset="0"/>
              </a:rPr>
              <a:t>	У наведеному фотоапараті є також </a:t>
            </a:r>
            <a:r>
              <a:rPr lang="uk-UA" sz="7200" dirty="0" err="1" smtClean="0">
                <a:latin typeface="Times New Roman" pitchFamily="18" charset="0"/>
              </a:rPr>
              <a:t>фоторезистор</a:t>
            </a:r>
            <a:r>
              <a:rPr lang="uk-UA" sz="7200" dirty="0" smtClean="0">
                <a:latin typeface="Times New Roman" pitchFamily="18" charset="0"/>
              </a:rPr>
              <a:t> З, що дає можливість точно дозувати кількість світла, яке потрапляє на плівку. Концентратор світла 4, розподільник світла 5, </a:t>
            </a:r>
            <a:r>
              <a:rPr lang="uk-UA" sz="7200" dirty="0" err="1" smtClean="0">
                <a:latin typeface="Times New Roman" pitchFamily="18" charset="0"/>
              </a:rPr>
              <a:t>пентапризма</a:t>
            </a:r>
            <a:r>
              <a:rPr lang="uk-UA" sz="7200" dirty="0" smtClean="0">
                <a:latin typeface="Times New Roman" pitchFamily="18" charset="0"/>
              </a:rPr>
              <a:t> 6, лупа 7, лінза з матовою поверхнею 8, поворотне дзеркало 9 дають можливість вибирати кадр для фотографування й наводити на різкість. Поворотне дзеркало в момент фотографування стає в горизонтальне положення, відкриваючи шлях світлу до плівки</a:t>
            </a:r>
            <a:endParaRPr lang="ru-RU" sz="7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24323"/>
            <a:ext cx="4259401" cy="357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66"/>
            <a:ext cx="756084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/>
              <a:t>Фотоапарати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різних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конструкцій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4" name="Рисунок 3" descr="799px-Фотоаппарат_ФК_13×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47265"/>
            <a:ext cx="2554287" cy="191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99px-Chaika_1st_ed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2730" y="1130469"/>
            <a:ext cx="25890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00px-FED-STEREO_from_Evgeniy_Okalov_collectio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1511" y="3710238"/>
            <a:ext cx="24002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600px-Polaroid_636_Closeup_из_России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0553" y="1031487"/>
            <a:ext cx="208823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95px-Canon_PowerShot_A6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90" y="3710238"/>
            <a:ext cx="2880321" cy="217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597px-Canon_400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680989"/>
            <a:ext cx="2793293" cy="280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906888" cy="1001266"/>
          </a:xfrm>
        </p:spPr>
        <p:txBody>
          <a:bodyPr/>
          <a:lstStyle/>
          <a:p>
            <a:pPr algn="ctr"/>
            <a:r>
              <a:rPr lang="uk-UA" b="1" i="1" dirty="0" smtClean="0"/>
              <a:t>Телескоп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5544616" cy="57606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Телескоп - </a:t>
            </a:r>
            <a:r>
              <a:rPr lang="ru-RU" sz="1600" dirty="0" err="1" smtClean="0"/>
              <a:t>прилад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призначений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спостереження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тіл</a:t>
            </a:r>
            <a:r>
              <a:rPr lang="ru-RU" sz="1600" dirty="0" smtClean="0"/>
              <a:t>.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,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телескопом </a:t>
            </a:r>
            <a:r>
              <a:rPr lang="ru-RU" sz="1600" dirty="0" err="1" smtClean="0"/>
              <a:t>розуміється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телескопічна</a:t>
            </a:r>
            <a:r>
              <a:rPr lang="ru-RU" sz="1600" dirty="0" smtClean="0"/>
              <a:t> система, </a:t>
            </a:r>
            <a:r>
              <a:rPr lang="ru-RU" sz="1600" dirty="0" err="1" smtClean="0"/>
              <a:t>застосовувана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обов'язково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астрономічних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цілей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Телескоп </a:t>
            </a:r>
            <a:r>
              <a:rPr lang="ru-RU" sz="1600" dirty="0" err="1" smtClean="0"/>
              <a:t>являє</a:t>
            </a:r>
            <a:r>
              <a:rPr lang="ru-RU" sz="1600" dirty="0" smtClean="0"/>
              <a:t> собою трубу</a:t>
            </a:r>
            <a:r>
              <a:rPr lang="uk-UA" sz="1600" dirty="0" smtClean="0"/>
              <a:t>,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монтуванні</a:t>
            </a:r>
            <a:r>
              <a:rPr lang="ru-RU" sz="1600" dirty="0" smtClean="0"/>
              <a:t>, </a:t>
            </a:r>
            <a:r>
              <a:rPr lang="ru-RU" sz="1600" dirty="0" err="1" smtClean="0"/>
              <a:t>забезпеченою</a:t>
            </a:r>
            <a:r>
              <a:rPr lang="ru-RU" sz="1600" dirty="0" smtClean="0"/>
              <a:t> осями для </a:t>
            </a:r>
            <a:r>
              <a:rPr lang="ru-RU" sz="1600" dirty="0" err="1" smtClean="0"/>
              <a:t>наведення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об'єкт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стеження</a:t>
            </a:r>
            <a:r>
              <a:rPr lang="ru-RU" sz="1600" dirty="0" smtClean="0"/>
              <a:t> за ним. </a:t>
            </a:r>
            <a:r>
              <a:rPr lang="ru-RU" sz="1600" dirty="0" err="1" smtClean="0"/>
              <a:t>Візуальний</a:t>
            </a:r>
            <a:r>
              <a:rPr lang="ru-RU" sz="1600" dirty="0" smtClean="0"/>
              <a:t> телескоп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окуляр. За </a:t>
            </a:r>
            <a:r>
              <a:rPr lang="ru-RU" sz="1600" dirty="0" err="1" smtClean="0"/>
              <a:t>своєю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оптичною</a:t>
            </a:r>
            <a:r>
              <a:rPr lang="ru-RU" sz="1600" dirty="0" smtClean="0"/>
              <a:t> схемою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телескопів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діляться</a:t>
            </a:r>
            <a:r>
              <a:rPr lang="ru-RU" sz="1600" dirty="0" smtClean="0"/>
              <a:t> на:</a:t>
            </a:r>
          </a:p>
          <a:p>
            <a:r>
              <a:rPr lang="ru-RU" sz="1600" dirty="0" smtClean="0"/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Лінзові</a:t>
            </a:r>
            <a:r>
              <a:rPr lang="ru-RU" sz="1600" dirty="0" smtClean="0"/>
              <a:t> - в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лінза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лінз</a:t>
            </a:r>
            <a:r>
              <a:rPr lang="ru-RU" sz="1600" dirty="0" smtClean="0"/>
              <a:t>. </a:t>
            </a:r>
          </a:p>
          <a:p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Дзеркальні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/>
              <a:t>- в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увігнуте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дзеркало</a:t>
            </a:r>
            <a:r>
              <a:rPr lang="ru-RU" sz="1600" dirty="0" smtClean="0"/>
              <a:t>. </a:t>
            </a:r>
          </a:p>
          <a:p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Дзеркально-лінзові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телескопи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/>
              <a:t>- в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сферичне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дзеркало</a:t>
            </a:r>
            <a:r>
              <a:rPr lang="ru-RU" sz="1600" dirty="0" smtClean="0"/>
              <a:t>.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того, для </a:t>
            </a:r>
            <a:r>
              <a:rPr lang="ru-RU" sz="1600" dirty="0" err="1" smtClean="0"/>
              <a:t>спостережень</a:t>
            </a:r>
            <a:r>
              <a:rPr lang="ru-RU" sz="1600" dirty="0" smtClean="0"/>
              <a:t> </a:t>
            </a:r>
            <a:r>
              <a:rPr lang="ru-RU" sz="1600" dirty="0" err="1" smtClean="0"/>
              <a:t>Сонця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астрономи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сонячні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телескопи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конструктивно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зоряних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телескопів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Popular_Observatory_in_Belgrade's_instru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2915263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059016" cy="929258"/>
          </a:xfrm>
        </p:spPr>
        <p:txBody>
          <a:bodyPr/>
          <a:lstStyle/>
          <a:p>
            <a:pPr algn="ctr"/>
            <a:r>
              <a:rPr lang="uk-UA" b="1" i="1" dirty="0" smtClean="0"/>
              <a:t>Застосування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640960" cy="17281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Оптичні</a:t>
            </a:r>
            <a:r>
              <a:rPr lang="ru-RU" dirty="0" smtClean="0"/>
              <a:t> </a:t>
            </a:r>
            <a:r>
              <a:rPr lang="ru-RU" dirty="0" err="1" smtClean="0"/>
              <a:t>телескопічні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в </a:t>
            </a:r>
            <a:r>
              <a:rPr lang="ru-RU" dirty="0" err="1" smtClean="0"/>
              <a:t>астрономії</a:t>
            </a:r>
            <a:r>
              <a:rPr lang="ru-RU" dirty="0" smtClean="0"/>
              <a:t>, в </a:t>
            </a:r>
            <a:r>
              <a:rPr lang="ru-RU" dirty="0" err="1" smtClean="0"/>
              <a:t>оптиці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: </a:t>
            </a:r>
            <a:r>
              <a:rPr lang="ru-RU" dirty="0" err="1" smtClean="0"/>
              <a:t>наприклад</a:t>
            </a:r>
            <a:r>
              <a:rPr lang="ru-RU" dirty="0" smtClean="0"/>
              <a:t>, для </a:t>
            </a:r>
            <a:r>
              <a:rPr lang="ru-RU" dirty="0" err="1" smtClean="0"/>
              <a:t>зміни</a:t>
            </a:r>
            <a:r>
              <a:rPr lang="ru-RU" dirty="0" smtClean="0"/>
              <a:t> р</a:t>
            </a:r>
            <a:r>
              <a:rPr lang="uk-UA" dirty="0" err="1" smtClean="0"/>
              <a:t>озходження</a:t>
            </a:r>
            <a:r>
              <a:rPr lang="ru-RU" dirty="0" smtClean="0"/>
              <a:t> лазерного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, телескоп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зорової</a:t>
            </a:r>
            <a:r>
              <a:rPr lang="ru-RU" dirty="0" smtClean="0"/>
              <a:t> труби,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віддаленими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USA.NM.VeryLargeArray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295232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ubble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803" y="2477659"/>
            <a:ext cx="313430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35628179_gamma_teleskop_mag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4924" y="4563649"/>
            <a:ext cx="33483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12568" cy="980728"/>
          </a:xfrm>
        </p:spPr>
        <p:txBody>
          <a:bodyPr/>
          <a:lstStyle/>
          <a:p>
            <a:pPr algn="ctr"/>
            <a:r>
              <a:rPr lang="uk-UA" b="1" i="1" dirty="0" smtClean="0"/>
              <a:t>Мікроскоп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4824536" cy="5904656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Мікроскоп</a:t>
            </a:r>
            <a:r>
              <a:rPr lang="ru-RU" sz="1800" dirty="0" smtClean="0"/>
              <a:t> - </a:t>
            </a:r>
            <a:r>
              <a:rPr lang="ru-RU" sz="1800" dirty="0" err="1" smtClean="0"/>
              <a:t>прилад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призначений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отримання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зображень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вимірювання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деталей </a:t>
            </a:r>
            <a:r>
              <a:rPr lang="ru-RU" sz="1800" dirty="0" err="1" smtClean="0"/>
              <a:t>структури</a:t>
            </a:r>
            <a:r>
              <a:rPr lang="ru-RU" sz="1800" dirty="0" smtClean="0"/>
              <a:t>, </a:t>
            </a:r>
            <a:r>
              <a:rPr lang="ru-RU" sz="1800" dirty="0" err="1" smtClean="0"/>
              <a:t>невидимих</a:t>
            </a:r>
            <a:r>
              <a:rPr lang="ru-RU" sz="1800" dirty="0" smtClean="0"/>
              <a:t> ​​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погано </a:t>
            </a:r>
            <a:r>
              <a:rPr lang="ru-RU" sz="1800" dirty="0" err="1" smtClean="0"/>
              <a:t>видимих</a:t>
            </a:r>
            <a:r>
              <a:rPr lang="ru-RU" sz="1800" dirty="0" smtClean="0"/>
              <a:t> ​​</a:t>
            </a:r>
            <a:r>
              <a:rPr lang="ru-RU" sz="1800" dirty="0" err="1" smtClean="0"/>
              <a:t>неозброєним</a:t>
            </a:r>
            <a:r>
              <a:rPr lang="ru-RU" sz="1800" dirty="0" smtClean="0"/>
              <a:t> оком.</a:t>
            </a:r>
          </a:p>
          <a:p>
            <a:r>
              <a:rPr lang="ru-RU" sz="1800" dirty="0" err="1" smtClean="0"/>
              <a:t>Історично</a:t>
            </a:r>
            <a:r>
              <a:rPr lang="ru-RU" sz="1800" dirty="0" smtClean="0"/>
              <a:t> першим </a:t>
            </a:r>
            <a:r>
              <a:rPr lang="ru-RU" sz="1800" dirty="0" err="1" smtClean="0"/>
              <a:t>приладом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такою метою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оптичний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мікроскоп</a:t>
            </a:r>
            <a:r>
              <a:rPr lang="ru-RU" sz="1800" dirty="0" smtClean="0"/>
              <a:t>, </a:t>
            </a:r>
            <a:r>
              <a:rPr lang="ru-RU" sz="1800" dirty="0" err="1" smtClean="0"/>
              <a:t>дія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базується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заломленні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світла</a:t>
            </a:r>
            <a:r>
              <a:rPr lang="ru-RU" sz="1800" dirty="0" smtClean="0"/>
              <a:t> системою </a:t>
            </a:r>
            <a:r>
              <a:rPr lang="ru-RU" sz="1800" dirty="0" err="1" smtClean="0"/>
              <a:t>лінз</a:t>
            </a:r>
            <a:r>
              <a:rPr lang="ru-RU" sz="1800" dirty="0" smtClean="0"/>
              <a:t>. </a:t>
            </a:r>
            <a:r>
              <a:rPr lang="ru-RU" sz="1800" dirty="0" err="1" smtClean="0"/>
              <a:t>Оптичний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мікроскоп</a:t>
            </a:r>
            <a:r>
              <a:rPr lang="ru-RU" sz="1800" dirty="0" smtClean="0"/>
              <a:t> </a:t>
            </a:r>
            <a:r>
              <a:rPr lang="ru-RU" sz="1800" dirty="0" err="1" smtClean="0"/>
              <a:t>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збільшення</a:t>
            </a:r>
            <a:r>
              <a:rPr lang="ru-RU" sz="1800" dirty="0" smtClean="0"/>
              <a:t> до 3000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. </a:t>
            </a:r>
            <a:r>
              <a:rPr lang="ru-RU" sz="1800" dirty="0" err="1" smtClean="0"/>
              <a:t>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променів</a:t>
            </a:r>
            <a:r>
              <a:rPr lang="ru-RU" sz="1800" dirty="0" smtClean="0"/>
              <a:t> в </a:t>
            </a:r>
            <a:r>
              <a:rPr lang="ru-RU" sz="1800" dirty="0" err="1" smtClean="0"/>
              <a:t>мікроскопі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відбивається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дзеркальної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нижче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спостережуваного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обєкта</a:t>
            </a:r>
            <a:r>
              <a:rPr lang="ru-RU" sz="1800" dirty="0" smtClean="0"/>
              <a:t> </a:t>
            </a:r>
            <a:r>
              <a:rPr lang="ru-RU" sz="1800" dirty="0" smtClean="0"/>
              <a:t>проходить </a:t>
            </a:r>
            <a:r>
              <a:rPr lang="ru-RU" sz="1800" dirty="0" err="1" smtClean="0"/>
              <a:t>крізь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досліджуваний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</a:t>
            </a:r>
            <a:r>
              <a:rPr lang="ru-RU" sz="1800" dirty="0" smtClean="0"/>
              <a:t>, входить до </a:t>
            </a:r>
            <a:r>
              <a:rPr lang="ru-RU" sz="1800" dirty="0" err="1" smtClean="0"/>
              <a:t>обє’ктів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мікроскопа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збільшу</a:t>
            </a:r>
            <a:r>
              <a:rPr lang="uk-UA" sz="1800" dirty="0"/>
              <a:t>є</a:t>
            </a:r>
            <a:r>
              <a:rPr lang="ru-RU" sz="1800" dirty="0" err="1" smtClean="0"/>
              <a:t>ться</a:t>
            </a:r>
            <a:r>
              <a:rPr lang="ru-RU" sz="1800" dirty="0" smtClean="0"/>
              <a:t> </a:t>
            </a:r>
            <a:r>
              <a:rPr lang="ru-RU" sz="1800" dirty="0" smtClean="0"/>
              <a:t>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лінзи</a:t>
            </a:r>
            <a:r>
              <a:rPr lang="ru-RU" sz="1800" dirty="0" smtClean="0"/>
              <a:t> і окуляра, і </a:t>
            </a:r>
            <a:r>
              <a:rPr lang="ru-RU" sz="1800" dirty="0" err="1" smtClean="0"/>
              <a:t>збільшене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ми </a:t>
            </a:r>
            <a:r>
              <a:rPr lang="ru-RU" sz="1800" dirty="0" err="1" smtClean="0"/>
              <a:t>побачимо</a:t>
            </a:r>
            <a:r>
              <a:rPr lang="ru-RU" sz="1800" dirty="0" smtClean="0"/>
              <a:t>. А окуляром ми </a:t>
            </a:r>
            <a:r>
              <a:rPr lang="ru-RU" sz="1800" smtClean="0"/>
              <a:t>р</a:t>
            </a:r>
            <a:r>
              <a:rPr lang="ru-RU" sz="1800" smtClean="0"/>
              <a:t>егулюємо</a:t>
            </a:r>
            <a:r>
              <a:rPr lang="ru-RU" sz="1800" dirty="0" smtClean="0"/>
              <a:t> </a:t>
            </a:r>
            <a:r>
              <a:rPr lang="ru-RU" sz="1800" dirty="0" err="1" smtClean="0"/>
              <a:t>чіткість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1314025135_f_18743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4290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22912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err="1" smtClean="0"/>
              <a:t>Псевдоскоп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4464496" cy="604867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Псевдоскоп</a:t>
            </a:r>
            <a:r>
              <a:rPr lang="ru-RU" sz="1600" dirty="0" smtClean="0"/>
              <a:t> - </a:t>
            </a:r>
            <a:r>
              <a:rPr lang="ru-RU" sz="1600" dirty="0" err="1" smtClean="0"/>
              <a:t>оптичний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прилад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створює</a:t>
            </a:r>
            <a:r>
              <a:rPr lang="ru-RU" sz="1600" dirty="0" smtClean="0"/>
              <a:t> </a:t>
            </a:r>
            <a:r>
              <a:rPr lang="ru-RU" sz="1600" dirty="0" err="1" smtClean="0"/>
              <a:t>зворотну</a:t>
            </a:r>
            <a:r>
              <a:rPr lang="ru-RU" sz="1600" dirty="0" smtClean="0"/>
              <a:t> перспективу.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ближні</a:t>
            </a:r>
            <a:r>
              <a:rPr lang="ru-RU" sz="1600" dirty="0" smtClean="0"/>
              <a:t> точки простору </a:t>
            </a:r>
            <a:r>
              <a:rPr lang="ru-RU" sz="1600" dirty="0" err="1" smtClean="0"/>
              <a:t>переходять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далекі</a:t>
            </a:r>
            <a:r>
              <a:rPr lang="ru-RU" sz="1600" dirty="0" smtClean="0"/>
              <a:t>, а </a:t>
            </a:r>
            <a:r>
              <a:rPr lang="ru-RU" sz="1600" dirty="0" err="1" smtClean="0"/>
              <a:t>дальні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ближні</a:t>
            </a:r>
            <a:r>
              <a:rPr lang="ru-RU" sz="1600" dirty="0" smtClean="0"/>
              <a:t>. </a:t>
            </a:r>
            <a:r>
              <a:rPr lang="ru-RU" sz="1600" dirty="0" err="1" smtClean="0"/>
              <a:t>Рельєф</a:t>
            </a:r>
            <a:r>
              <a:rPr lang="ru-RU" sz="1600" dirty="0" smtClean="0"/>
              <a:t> «</a:t>
            </a:r>
            <a:r>
              <a:rPr lang="ru-RU" sz="1600" dirty="0" err="1" smtClean="0"/>
              <a:t>вивертається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навиворіт</a:t>
            </a:r>
            <a:r>
              <a:rPr lang="ru-RU" sz="1600" dirty="0" smtClean="0"/>
              <a:t>» - </a:t>
            </a:r>
            <a:r>
              <a:rPr lang="ru-RU" sz="1600" dirty="0" err="1" smtClean="0"/>
              <a:t>опукле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увігнутим</a:t>
            </a:r>
            <a:r>
              <a:rPr lang="ru-RU" sz="1600" dirty="0" smtClean="0"/>
              <a:t> і </a:t>
            </a:r>
            <a:r>
              <a:rPr lang="ru-RU" sz="1600" dirty="0" err="1" smtClean="0"/>
              <a:t>навпаки</a:t>
            </a:r>
            <a:r>
              <a:rPr lang="ru-RU" sz="1600" dirty="0" smtClean="0"/>
              <a:t>.  </a:t>
            </a:r>
            <a:r>
              <a:rPr lang="ru-RU" sz="1600" dirty="0" err="1" smtClean="0"/>
              <a:t>Псевдоскоп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психологічних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дослідах</a:t>
            </a:r>
            <a:r>
              <a:rPr lang="ru-RU" sz="1600" dirty="0" smtClean="0"/>
              <a:t> по </a:t>
            </a:r>
            <a:r>
              <a:rPr lang="ru-RU" sz="1600" dirty="0" err="1" smtClean="0"/>
              <a:t>зоровому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сприйняттю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вивчення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ілюзії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глибини</a:t>
            </a:r>
            <a:r>
              <a:rPr lang="ru-RU" sz="1600" dirty="0" smtClean="0"/>
              <a:t>. У </a:t>
            </a:r>
            <a:r>
              <a:rPr lang="ru-RU" sz="1600" dirty="0" err="1" smtClean="0"/>
              <a:t>дзеркальному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псевдоскопі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використовується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дзеркал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перенаправити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надходить</a:t>
            </a:r>
            <a:r>
              <a:rPr lang="ru-RU" sz="1600" dirty="0" smtClean="0"/>
              <a:t> в око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. </a:t>
            </a:r>
            <a:r>
              <a:rPr lang="ru-RU" sz="1600" dirty="0" err="1" smtClean="0"/>
              <a:t>Світло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перенаправляється</a:t>
            </a:r>
            <a:r>
              <a:rPr lang="ru-RU" sz="1600" dirty="0" smtClean="0"/>
              <a:t> таким чином,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праве око </a:t>
            </a:r>
            <a:r>
              <a:rPr lang="ru-RU" sz="1600" dirty="0" err="1" smtClean="0"/>
              <a:t>надходить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світло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повинен </a:t>
            </a:r>
            <a:r>
              <a:rPr lang="ru-RU" sz="1600" dirty="0" err="1" smtClean="0"/>
              <a:t>надходити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лівий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навпаки</a:t>
            </a:r>
            <a:r>
              <a:rPr lang="ru-RU" sz="1600" dirty="0" smtClean="0"/>
              <a:t>. У </a:t>
            </a:r>
            <a:r>
              <a:rPr lang="ru-RU" sz="1600" dirty="0" err="1" smtClean="0"/>
              <a:t>конструкції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призматичного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псевдоскопа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прямокутні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рівнобедрені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призми</a:t>
            </a:r>
            <a:r>
              <a:rPr lang="ru-RU" sz="1600" dirty="0" smtClean="0"/>
              <a:t>. Таким чином, в </a:t>
            </a:r>
            <a:r>
              <a:rPr lang="ru-RU" sz="1600" dirty="0" err="1" smtClean="0"/>
              <a:t>кожне</a:t>
            </a:r>
            <a:r>
              <a:rPr lang="ru-RU" sz="1600" dirty="0" smtClean="0"/>
              <a:t> око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інвертований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зліва-направо</a:t>
            </a:r>
            <a:r>
              <a:rPr lang="ru-RU" sz="1600" dirty="0" smtClean="0"/>
              <a:t> </a:t>
            </a:r>
            <a:r>
              <a:rPr lang="ru-RU" sz="1600" dirty="0" err="1" smtClean="0"/>
              <a:t>дзеркально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перевернений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800px-Псевдоскоп_призматиче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17290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380</TotalTime>
  <Words>1266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Оптичні прилади, та їх застосування.</vt:lpstr>
      <vt:lpstr>Оптичні прилади – прилади, будова яких ґрунтується на законах поширення світла або на використанні властивостей світла. До них, наприклад, належать:</vt:lpstr>
      <vt:lpstr>Фотоапарат</vt:lpstr>
      <vt:lpstr>Будова сучасного фотоапарата</vt:lpstr>
      <vt:lpstr>Фотоапарати різних конструкцій.</vt:lpstr>
      <vt:lpstr>Телескоп</vt:lpstr>
      <vt:lpstr>Застосування</vt:lpstr>
      <vt:lpstr>Мікроскоп</vt:lpstr>
      <vt:lpstr>Псевдоскоп</vt:lpstr>
      <vt:lpstr>Камера-обскура</vt:lpstr>
      <vt:lpstr>Презентация PowerPoint</vt:lpstr>
      <vt:lpstr>Діаскоп</vt:lpstr>
      <vt:lpstr>Лорнет</vt:lpstr>
      <vt:lpstr>Лупа</vt:lpstr>
      <vt:lpstr>Окуляр</vt:lpstr>
      <vt:lpstr>Монокль</vt:lpstr>
      <vt:lpstr>Перископ</vt:lpstr>
      <vt:lpstr>Проектор</vt:lpstr>
      <vt:lpstr>Рефлектор (зеркало)</vt:lpstr>
      <vt:lpstr>Бінокль</vt:lpstr>
      <vt:lpstr>«Око .... Хто б міг подумати, що настільки тісний простір здатне вмістити в себе всі образи Всесвіту?»    </vt:lpstr>
      <vt:lpstr>Око – оптична система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Оптичні прилади, та їх застосування.</dc:title>
  <dc:creator>Svistun</dc:creator>
  <cp:lastModifiedBy>Катрін</cp:lastModifiedBy>
  <cp:revision>37</cp:revision>
  <dcterms:created xsi:type="dcterms:W3CDTF">2013-03-02T13:04:54Z</dcterms:created>
  <dcterms:modified xsi:type="dcterms:W3CDTF">2015-02-01T18:07:30Z</dcterms:modified>
</cp:coreProperties>
</file>