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58"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5" d="100"/>
          <a:sy n="105" d="100"/>
        </p:scale>
        <p:origin x="-1158" y="-84"/>
      </p:cViewPr>
      <p:guideLst>
        <p:guide orient="horz" pos="2160"/>
        <p:guide pos="2880"/>
      </p:guideLst>
    </p:cSldViewPr>
  </p:slideViewPr>
  <p:notesTextViewPr>
    <p:cViewPr>
      <p:scale>
        <a:sx n="100" d="100"/>
        <a:sy n="100" d="100"/>
      </p:scale>
      <p:origin x="30" y="2022"/>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44E801-8946-4D07-BA9B-00C016A296D2}" type="datetimeFigureOut">
              <a:rPr lang="ru-RU" smtClean="0"/>
              <a:t>29.01.2015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DFFF74-3F69-41EB-A40C-3105DECB6601}"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znaimo.com.ua/%D0%93%D1%80%D1%96%D0%BC" TargetMode="External"/><Relationship Id="rId13" Type="http://schemas.openxmlformats.org/officeDocument/2006/relationships/hyperlink" Target="http://znaimo.com.ua/%D0%A4%D1%80%D0%B0%D0%BD%D0%BA%D0%BB%D1%96%D0%BD_%D0%91%D0%B5%D0%BD%D0%B4%D0%B6%D0%B0%D0%BC%D1%96%D0%BD" TargetMode="External"/><Relationship Id="rId18" Type="http://schemas.openxmlformats.org/officeDocument/2006/relationships/hyperlink" Target="http://znaimo.com.ua/%D0%90%D1%82%D0%BC%D0%BE%D1%81%D1%84%D0%B5%D1%80%D0%BD%D0%B8%D0%B9_%D0%B5%D0%BB%D0%B5%D0%BA%D1%82%D1%80%D0%B8%D0%BA%D1%83" TargetMode="External"/><Relationship Id="rId3" Type="http://schemas.openxmlformats.org/officeDocument/2006/relationships/hyperlink" Target="http://znaimo.com.ua/%D0%95%D0%BB%D0%B5%D0%BA%D1%82%D1%80%D0%B8%D1%87%D0%BD%D0%B8%D0%B9_%D1%80%D0%BE%D0%B7%D1%80%D1%8F%D0%B4" TargetMode="External"/><Relationship Id="rId21" Type="http://schemas.openxmlformats.org/officeDocument/2006/relationships/hyperlink" Target="http://znaimo.com.ua/%D0%9A%D0%BE%D1%81%D0%BC%D1%96%D1%87%D0%BD%D1%96_%D0%BF%D1%80%D0%BE%D0%BC%D0%B5%D0%BD%D1%96" TargetMode="External"/><Relationship Id="rId7" Type="http://schemas.openxmlformats.org/officeDocument/2006/relationships/hyperlink" Target="http://znaimo.com.ua/%D0%A1%D0%B2%D1%96%D1%82%D0%BB%D0%BE" TargetMode="External"/><Relationship Id="rId12" Type="http://schemas.openxmlformats.org/officeDocument/2006/relationships/hyperlink" Target="http://znaimo.com.ua/%D0%A3%D1%80%D0%B0%D0%BD_%28%D0%BF%D0%BB%D0%B0%D0%BD%D0%B5%D1%82%D0%B0%29" TargetMode="External"/><Relationship Id="rId17" Type="http://schemas.openxmlformats.org/officeDocument/2006/relationships/hyperlink" Target="http://znaimo.com.ua/%D0%93%D1%80%D0%BE%D0%B7%D0%BE%D0%B2%D1%96_%D1%85%D0%BC%D0%B0%D1%80%D0%B8" TargetMode="External"/><Relationship Id="rId2" Type="http://schemas.openxmlformats.org/officeDocument/2006/relationships/slide" Target="../slides/slide1.xml"/><Relationship Id="rId16" Type="http://schemas.openxmlformats.org/officeDocument/2006/relationships/hyperlink" Target="http://znaimo.com.ua/%D0%A1%D0%BC%D0%B5%D1%80%D1%87" TargetMode="External"/><Relationship Id="rId20" Type="http://schemas.openxmlformats.org/officeDocument/2006/relationships/hyperlink" Target="http://znaimo.com.ua/%D0%95%D0%BB%D0%B5%D0%BA%D1%82%D1%80%D0%B8%D1%87%D0%BD%D0%B5_%D0%BF%D0%BE%D0%BB%D0%B5" TargetMode="External"/><Relationship Id="rId1" Type="http://schemas.openxmlformats.org/officeDocument/2006/relationships/notesMaster" Target="../notesMasters/notesMaster1.xml"/><Relationship Id="rId6" Type="http://schemas.openxmlformats.org/officeDocument/2006/relationships/hyperlink" Target="http://znaimo.com.ua/%D0%93%D1%80%D0%BE%D0%B7%D0%B0" TargetMode="External"/><Relationship Id="rId11" Type="http://schemas.openxmlformats.org/officeDocument/2006/relationships/hyperlink" Target="http://znaimo.com.ua/%D0%A1%D0%B0%D1%82%D1%83%D1%80%D0%BD_%28%D0%BF%D0%BB%D0%B0%D0%BD%D0%B5%D1%82%D0%B0%29" TargetMode="External"/><Relationship Id="rId5" Type="http://schemas.openxmlformats.org/officeDocument/2006/relationships/hyperlink" Target="http://znaimo.com.ua/%D0%90%D1%82%D0%BC%D0%BE%D1%81%D1%84%D0%B5%D1%80%D0%B0_%D0%97%D0%B5%D0%BC%D0%BB%D1%96" TargetMode="External"/><Relationship Id="rId15" Type="http://schemas.openxmlformats.org/officeDocument/2006/relationships/hyperlink" Target="http://znaimo.com.ua/%D0%A5%D0%BC%D0%B0%D1%80%D0%B0" TargetMode="External"/><Relationship Id="rId10" Type="http://schemas.openxmlformats.org/officeDocument/2006/relationships/hyperlink" Target="http://znaimo.com.ua/%D0%AE%D0%BF%D1%96%D1%82%D0%B5%D1%80_%28%D0%BF%D0%BB%D0%B0%D0%BD%D0%B5%D1%82%D0%B0%29" TargetMode="External"/><Relationship Id="rId19" Type="http://schemas.openxmlformats.org/officeDocument/2006/relationships/hyperlink" Target="http://znaimo.com.ua/%D0%A3%D0%B4%D0%B0%D1%80%D0%BD%D0%B0_%D1%96%D0%BE%D0%BD%D1%96%D0%B7%D0%B0%D1%86%D1%96%D1%8F" TargetMode="External"/><Relationship Id="rId4" Type="http://schemas.openxmlformats.org/officeDocument/2006/relationships/hyperlink" Target="http://znaimo.com.ua/%D0%86%D1%81%D0%BA%D1%80%D0%BE%D0%B2%D0%B8%D0%B9_%D1%80%D0%BE%D0%B7%D1%80%D1%8F%D0%B4" TargetMode="External"/><Relationship Id="rId9" Type="http://schemas.openxmlformats.org/officeDocument/2006/relationships/hyperlink" Target="http://znaimo.com.ua/%D0%92%D0%B5%D0%BD%D0%B5%D1%80%D0%B0_%28%D0%BF%D0%BB%D0%B0%D0%BD%D0%B5%D1%82%D0%B0%29" TargetMode="External"/><Relationship Id="rId14" Type="http://schemas.openxmlformats.org/officeDocument/2006/relationships/hyperlink" Target="http://znaimo.com.ua/%D0%94%D0%B6%D0%BE%D0%B7%D0%B5%D1%84_%D0%9F%D1%80%D1%96%D1%81%D1%82%D0%BB%D1%96" TargetMode="External"/><Relationship Id="rId22" Type="http://schemas.openxmlformats.org/officeDocument/2006/relationships/hyperlink" Target="http://znaimo.com.ua/%D0%9F%D1%80%D0%BE%D0%B1%D1%96%D0%B9_%D0%BD%D0%B0_%D1%82%D1%96%D0%BA%D0%B0%D1%8E%D1%82%D1%8C_%D0%B5%D0%BB%D0%B5%D0%BA%D1%82%D1%80%D0%BE%D0%BD%D0%B0%D1%8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0000" lnSpcReduction="20000"/>
          </a:bodyPr>
          <a:lstStyle/>
          <a:p>
            <a:r>
              <a:rPr lang="uk-UA" sz="1200" b="1" i="1" kern="1200" dirty="0" smtClean="0">
                <a:solidFill>
                  <a:schemeClr val="tx1"/>
                </a:solidFill>
                <a:latin typeface="+mn-lt"/>
                <a:ea typeface="+mn-ea"/>
                <a:cs typeface="+mn-cs"/>
              </a:rPr>
              <a:t> Блискавка</a:t>
            </a:r>
            <a:endParaRPr lang="ru-RU" sz="1200" kern="1200" dirty="0" smtClean="0">
              <a:solidFill>
                <a:schemeClr val="tx1"/>
              </a:solidFill>
              <a:latin typeface="+mn-lt"/>
              <a:ea typeface="+mn-ea"/>
              <a:cs typeface="+mn-cs"/>
            </a:endParaRPr>
          </a:p>
          <a:p>
            <a:r>
              <a:rPr lang="uk-UA" sz="1200" b="1" kern="1200" dirty="0" smtClean="0">
                <a:solidFill>
                  <a:schemeClr val="tx1"/>
                </a:solidFill>
                <a:latin typeface="+mn-lt"/>
                <a:ea typeface="+mn-ea"/>
                <a:cs typeface="+mn-cs"/>
              </a:rPr>
              <a:t>Блискавка</a:t>
            </a:r>
            <a:r>
              <a:rPr lang="uk-UA" sz="1200" kern="1200" dirty="0" smtClean="0">
                <a:solidFill>
                  <a:schemeClr val="tx1"/>
                </a:solidFill>
                <a:latin typeface="+mn-lt"/>
                <a:ea typeface="+mn-ea"/>
                <a:cs typeface="+mn-cs"/>
              </a:rPr>
              <a:t> - гігантський </a:t>
            </a:r>
            <a:r>
              <a:rPr lang="uk-UA" sz="1200" u="sng" kern="1200" dirty="0" smtClean="0">
                <a:solidFill>
                  <a:schemeClr val="tx1"/>
                </a:solidFill>
                <a:latin typeface="+mn-lt"/>
                <a:ea typeface="+mn-ea"/>
                <a:cs typeface="+mn-cs"/>
                <a:hlinkClick r:id="rId3" tooltip="Електричний розряд"/>
              </a:rPr>
              <a:t>електричний</a:t>
            </a:r>
            <a:r>
              <a:rPr lang="ru-RU" sz="1200" kern="1200" dirty="0" smtClean="0">
                <a:solidFill>
                  <a:schemeClr val="tx1"/>
                </a:solidFill>
                <a:latin typeface="+mn-lt"/>
                <a:ea typeface="+mn-ea"/>
                <a:cs typeface="+mn-cs"/>
              </a:rPr>
              <a:t> </a:t>
            </a:r>
            <a:r>
              <a:rPr lang="uk-UA" sz="1200" u="sng" kern="1200" dirty="0" smtClean="0">
                <a:solidFill>
                  <a:schemeClr val="tx1"/>
                </a:solidFill>
                <a:latin typeface="+mn-lt"/>
                <a:ea typeface="+mn-ea"/>
                <a:cs typeface="+mn-cs"/>
                <a:hlinkClick r:id="rId4" tooltip="Іскровий розряд"/>
              </a:rPr>
              <a:t>іскровий розряд</a:t>
            </a:r>
            <a:r>
              <a:rPr lang="uk-UA" sz="1200" kern="1200" dirty="0" smtClean="0">
                <a:solidFill>
                  <a:schemeClr val="tx1"/>
                </a:solidFill>
                <a:latin typeface="+mn-lt"/>
                <a:ea typeface="+mn-ea"/>
                <a:cs typeface="+mn-cs"/>
              </a:rPr>
              <a:t> в </a:t>
            </a:r>
            <a:r>
              <a:rPr lang="uk-UA" sz="1200" u="sng" kern="1200" dirty="0" smtClean="0">
                <a:solidFill>
                  <a:schemeClr val="tx1"/>
                </a:solidFill>
                <a:latin typeface="+mn-lt"/>
                <a:ea typeface="+mn-ea"/>
                <a:cs typeface="+mn-cs"/>
                <a:hlinkClick r:id="rId5" tooltip="Атмосфера Землі"/>
              </a:rPr>
              <a:t>атмосфері</a:t>
            </a:r>
            <a:r>
              <a:rPr lang="uk-UA" sz="1200" kern="1200" dirty="0" smtClean="0">
                <a:solidFill>
                  <a:schemeClr val="tx1"/>
                </a:solidFill>
                <a:latin typeface="+mn-lt"/>
                <a:ea typeface="+mn-ea"/>
                <a:cs typeface="+mn-cs"/>
              </a:rPr>
              <a:t>, зазвичай відбувається під час </a:t>
            </a:r>
            <a:r>
              <a:rPr lang="uk-UA" sz="1200" u="sng" kern="1200" dirty="0" smtClean="0">
                <a:solidFill>
                  <a:schemeClr val="tx1"/>
                </a:solidFill>
                <a:latin typeface="+mn-lt"/>
                <a:ea typeface="+mn-ea"/>
                <a:cs typeface="+mn-cs"/>
                <a:hlinkClick r:id="rId6" tooltip="Гроза"/>
              </a:rPr>
              <a:t>грози</a:t>
            </a:r>
            <a:r>
              <a:rPr lang="uk-UA" sz="1200" kern="1200" dirty="0" smtClean="0">
                <a:solidFill>
                  <a:schemeClr val="tx1"/>
                </a:solidFill>
                <a:latin typeface="+mn-lt"/>
                <a:ea typeface="+mn-ea"/>
                <a:cs typeface="+mn-cs"/>
              </a:rPr>
              <a:t>, що виявляється яскравим спалахом </a:t>
            </a:r>
            <a:r>
              <a:rPr lang="uk-UA" sz="1200" u="sng" kern="1200" dirty="0" smtClean="0">
                <a:solidFill>
                  <a:schemeClr val="tx1"/>
                </a:solidFill>
                <a:latin typeface="+mn-lt"/>
                <a:ea typeface="+mn-ea"/>
                <a:cs typeface="+mn-cs"/>
                <a:hlinkClick r:id="rId7" tooltip="Світло"/>
              </a:rPr>
              <a:t>світла</a:t>
            </a:r>
            <a:r>
              <a:rPr lang="uk-UA" sz="1200" kern="1200" dirty="0" smtClean="0">
                <a:solidFill>
                  <a:schemeClr val="tx1"/>
                </a:solidFill>
                <a:latin typeface="+mn-lt"/>
                <a:ea typeface="+mn-ea"/>
                <a:cs typeface="+mn-cs"/>
              </a:rPr>
              <a:t> і супроводжуючим її </a:t>
            </a:r>
            <a:r>
              <a:rPr lang="uk-UA" sz="1200" u="sng" kern="1200" dirty="0" smtClean="0">
                <a:solidFill>
                  <a:schemeClr val="tx1"/>
                </a:solidFill>
                <a:latin typeface="+mn-lt"/>
                <a:ea typeface="+mn-ea"/>
                <a:cs typeface="+mn-cs"/>
                <a:hlinkClick r:id="rId8" tooltip="Грім"/>
              </a:rPr>
              <a:t>громом</a:t>
            </a:r>
            <a:r>
              <a:rPr lang="uk-UA" sz="1200" kern="1200" dirty="0" smtClean="0">
                <a:solidFill>
                  <a:schemeClr val="tx1"/>
                </a:solidFill>
                <a:latin typeface="+mn-lt"/>
                <a:ea typeface="+mn-ea"/>
                <a:cs typeface="+mn-cs"/>
              </a:rPr>
              <a:t>. Блискавки також були зафіксовані на </a:t>
            </a:r>
            <a:r>
              <a:rPr lang="uk-UA" sz="1200" u="sng" kern="1200" dirty="0" smtClean="0">
                <a:solidFill>
                  <a:schemeClr val="tx1"/>
                </a:solidFill>
                <a:latin typeface="+mn-lt"/>
                <a:ea typeface="+mn-ea"/>
                <a:cs typeface="+mn-cs"/>
                <a:hlinkClick r:id="rId9" tooltip="Венера (планета)"/>
              </a:rPr>
              <a:t>Венері</a:t>
            </a:r>
            <a:r>
              <a:rPr lang="uk-UA" sz="1200" kern="1200" dirty="0" smtClean="0">
                <a:solidFill>
                  <a:schemeClr val="tx1"/>
                </a:solidFill>
                <a:latin typeface="+mn-lt"/>
                <a:ea typeface="+mn-ea"/>
                <a:cs typeface="+mn-cs"/>
              </a:rPr>
              <a:t>, </a:t>
            </a:r>
            <a:r>
              <a:rPr lang="uk-UA" sz="1200" u="sng" kern="1200" dirty="0" smtClean="0">
                <a:solidFill>
                  <a:schemeClr val="tx1"/>
                </a:solidFill>
                <a:latin typeface="+mn-lt"/>
                <a:ea typeface="+mn-ea"/>
                <a:cs typeface="+mn-cs"/>
                <a:hlinkClick r:id="rId10" tooltip="Юпітер (планета)"/>
              </a:rPr>
              <a:t>Юпітері</a:t>
            </a:r>
            <a:r>
              <a:rPr lang="uk-UA" sz="1200" kern="1200" dirty="0" smtClean="0">
                <a:solidFill>
                  <a:schemeClr val="tx1"/>
                </a:solidFill>
                <a:latin typeface="+mn-lt"/>
                <a:ea typeface="+mn-ea"/>
                <a:cs typeface="+mn-cs"/>
              </a:rPr>
              <a:t>, </a:t>
            </a:r>
            <a:r>
              <a:rPr lang="uk-UA" sz="1200" u="sng" kern="1200" dirty="0" smtClean="0">
                <a:solidFill>
                  <a:schemeClr val="tx1"/>
                </a:solidFill>
                <a:latin typeface="+mn-lt"/>
                <a:ea typeface="+mn-ea"/>
                <a:cs typeface="+mn-cs"/>
                <a:hlinkClick r:id="rId11" tooltip="Сатурн (планета)"/>
              </a:rPr>
              <a:t>Сатурні</a:t>
            </a:r>
            <a:r>
              <a:rPr lang="uk-UA" sz="1200" kern="1200" dirty="0" smtClean="0">
                <a:solidFill>
                  <a:schemeClr val="tx1"/>
                </a:solidFill>
                <a:latin typeface="+mn-lt"/>
                <a:ea typeface="+mn-ea"/>
                <a:cs typeface="+mn-cs"/>
              </a:rPr>
              <a:t> і </a:t>
            </a:r>
            <a:r>
              <a:rPr lang="uk-UA" sz="1200" u="sng" kern="1200" dirty="0" smtClean="0">
                <a:solidFill>
                  <a:schemeClr val="tx1"/>
                </a:solidFill>
                <a:latin typeface="+mn-lt"/>
                <a:ea typeface="+mn-ea"/>
                <a:cs typeface="+mn-cs"/>
                <a:hlinkClick r:id="rId12" tooltip="Уран (планета)"/>
              </a:rPr>
              <a:t>Урані</a:t>
            </a:r>
            <a:r>
              <a:rPr lang="uk-UA" sz="1200" kern="1200" dirty="0" smtClean="0">
                <a:solidFill>
                  <a:schemeClr val="tx1"/>
                </a:solidFill>
                <a:latin typeface="+mn-lt"/>
                <a:ea typeface="+mn-ea"/>
                <a:cs typeface="+mn-cs"/>
              </a:rPr>
              <a:t>. Струм в розряді блискавки досягає 10-100 тисяч ампер, напруга - 1000000 вольт , тим не менше, гине після удару блискавкою лише 10,2% людей. Середня довжина блискавки 2,5 км, деякі розряди тягнуться в атмосфері на відстань до 20 км.</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Електрична природа блискавки була розкрита в дослідженнях американського фізика </a:t>
            </a:r>
            <a:r>
              <a:rPr lang="uk-UA" sz="1200" u="sng" kern="1200" dirty="0" smtClean="0">
                <a:solidFill>
                  <a:schemeClr val="tx1"/>
                </a:solidFill>
                <a:latin typeface="+mn-lt"/>
                <a:ea typeface="+mn-ea"/>
                <a:cs typeface="+mn-cs"/>
                <a:hlinkClick r:id="rId13" tooltip="Франклін, Бенджамин"/>
              </a:rPr>
              <a:t>Б. Франкліна</a:t>
            </a:r>
            <a:r>
              <a:rPr lang="uk-UA" sz="1200" kern="1200" dirty="0" smtClean="0">
                <a:solidFill>
                  <a:schemeClr val="tx1"/>
                </a:solidFill>
                <a:latin typeface="+mn-lt"/>
                <a:ea typeface="+mn-ea"/>
                <a:cs typeface="+mn-cs"/>
              </a:rPr>
              <a:t>, за ідеєю якого було проведено досвід по витяганню електрики з грозової хмари. Широко відомий досвід Франкліна щодо з'ясування електричної природи блискавки. У 1750 році їм опублікована робота, в якій описаний експеримент з використанням повітряного змія, запущеного в грозу. Досвід Франкліна був описаний в роботі </a:t>
            </a:r>
            <a:r>
              <a:rPr lang="uk-UA" sz="1200" u="sng" kern="1200" dirty="0" smtClean="0">
                <a:solidFill>
                  <a:schemeClr val="tx1"/>
                </a:solidFill>
                <a:latin typeface="+mn-lt"/>
                <a:ea typeface="+mn-ea"/>
                <a:cs typeface="+mn-cs"/>
                <a:hlinkClick r:id="rId14" tooltip="Джозеф Прістлі"/>
              </a:rPr>
              <a:t>Джозефа </a:t>
            </a:r>
            <a:r>
              <a:rPr lang="uk-UA" sz="1200" u="sng" kern="1200" dirty="0" err="1" smtClean="0">
                <a:solidFill>
                  <a:schemeClr val="tx1"/>
                </a:solidFill>
                <a:latin typeface="+mn-lt"/>
                <a:ea typeface="+mn-ea"/>
                <a:cs typeface="+mn-cs"/>
                <a:hlinkClick r:id="rId14" tooltip="Джозеф Прістлі"/>
              </a:rPr>
              <a:t>Прістлі</a:t>
            </a:r>
            <a:r>
              <a:rPr lang="uk-UA"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uk-UA"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uk-UA" sz="1200" b="1" kern="1200" dirty="0" smtClean="0">
                <a:solidFill>
                  <a:schemeClr val="tx1"/>
                </a:solidFill>
                <a:latin typeface="+mn-lt"/>
                <a:ea typeface="+mn-ea"/>
                <a:cs typeface="+mn-cs"/>
              </a:rPr>
              <a:t>Формування блискавки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Найбільш часто блискавка виникає в купчасто-дощових </a:t>
            </a:r>
            <a:r>
              <a:rPr lang="uk-UA" sz="1200" u="sng" kern="1200" dirty="0" smtClean="0">
                <a:solidFill>
                  <a:schemeClr val="tx1"/>
                </a:solidFill>
                <a:latin typeface="+mn-lt"/>
                <a:ea typeface="+mn-ea"/>
                <a:cs typeface="+mn-cs"/>
                <a:hlinkClick r:id="rId15" tooltip="Хмара"/>
              </a:rPr>
              <a:t>хмарах</a:t>
            </a:r>
            <a:r>
              <a:rPr lang="uk-UA" sz="1200" kern="1200" dirty="0" smtClean="0">
                <a:solidFill>
                  <a:schemeClr val="tx1"/>
                </a:solidFill>
                <a:latin typeface="+mn-lt"/>
                <a:ea typeface="+mn-ea"/>
                <a:cs typeface="+mn-cs"/>
              </a:rPr>
              <a:t>, тоді вони називаються грозовими; іноді блискавка утворюється в шарувато-дощових хмарах, а також при вулканічних виверженнях, </a:t>
            </a:r>
            <a:r>
              <a:rPr lang="uk-UA" sz="1200" u="sng" kern="1200" dirty="0" smtClean="0">
                <a:solidFill>
                  <a:schemeClr val="tx1"/>
                </a:solidFill>
                <a:latin typeface="+mn-lt"/>
                <a:ea typeface="+mn-ea"/>
                <a:cs typeface="+mn-cs"/>
                <a:hlinkClick r:id="rId16" tooltip="Смерч"/>
              </a:rPr>
              <a:t>торнадо</a:t>
            </a:r>
            <a:r>
              <a:rPr lang="uk-UA" sz="1200" kern="1200" dirty="0" smtClean="0">
                <a:solidFill>
                  <a:schemeClr val="tx1"/>
                </a:solidFill>
                <a:latin typeface="+mn-lt"/>
                <a:ea typeface="+mn-ea"/>
                <a:cs typeface="+mn-cs"/>
              </a:rPr>
              <a:t> і пилових бурях.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Існує дві заряджених області в хмарах, позитивна і негативна, це дві половини електричного кола, негативний розряд прагне до позитивного, і цей заряд називається Лідером, практично не видимий оком людини через величезній швидкості протікання і слабкою яскравості. Інший позитивний заряд, </a:t>
            </a:r>
            <a:r>
              <a:rPr lang="uk-UA" sz="1200" kern="1200" dirty="0" err="1" smtClean="0">
                <a:solidFill>
                  <a:schemeClr val="tx1"/>
                </a:solidFill>
                <a:latin typeface="+mn-lt"/>
                <a:ea typeface="+mn-ea"/>
                <a:cs typeface="+mn-cs"/>
              </a:rPr>
              <a:t>Стример</a:t>
            </a:r>
            <a:r>
              <a:rPr lang="uk-UA" sz="1200" kern="1200" dirty="0" smtClean="0">
                <a:solidFill>
                  <a:schemeClr val="tx1"/>
                </a:solidFill>
                <a:latin typeface="+mn-lt"/>
                <a:ea typeface="+mn-ea"/>
                <a:cs typeface="+mn-cs"/>
              </a:rPr>
              <a:t>, прагне до негативного лідера, і цей заряд дуже яскравий і довгий за часом удару блискавки. Електричний заряд Лідер виходить в основному з хмари, а </a:t>
            </a:r>
            <a:r>
              <a:rPr lang="uk-UA" sz="1200" kern="1200" dirty="0" err="1" smtClean="0">
                <a:solidFill>
                  <a:schemeClr val="tx1"/>
                </a:solidFill>
                <a:latin typeface="+mn-lt"/>
                <a:ea typeface="+mn-ea"/>
                <a:cs typeface="+mn-cs"/>
              </a:rPr>
              <a:t>Стример</a:t>
            </a:r>
            <a:r>
              <a:rPr lang="uk-UA" sz="1200" kern="1200" dirty="0" smtClean="0">
                <a:solidFill>
                  <a:schemeClr val="tx1"/>
                </a:solidFill>
                <a:latin typeface="+mn-lt"/>
                <a:ea typeface="+mn-ea"/>
                <a:cs typeface="+mn-cs"/>
              </a:rPr>
              <a:t> виходить з поверхні землі або іншого хмари з позитивно зарядженою областю. Блискавка це не один розряд, а більш кілька десятків пульсуючих розрядів, чому і видиме мерехтіння блискавки вважається одним розрядом помилково.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Зазвичай спостерігаються лінійні блискавки, які відносяться до так званих безелектродні розрядами, так як вони починаються (і закінчуються) в скупченнях заряджених частинок. Це визначає їх деякі до цих пір не пояснені властивості, що відрізняють блискавки від розрядів між електродами. Так, блискавки не бувають коротше декількох сотень метрів, вони виникають в електричних полях значно слабкіших, ніж поля при </a:t>
            </a:r>
            <a:r>
              <a:rPr lang="uk-UA" sz="1200" kern="1200" dirty="0" err="1" smtClean="0">
                <a:solidFill>
                  <a:schemeClr val="tx1"/>
                </a:solidFill>
                <a:latin typeface="+mn-lt"/>
                <a:ea typeface="+mn-ea"/>
                <a:cs typeface="+mn-cs"/>
              </a:rPr>
              <a:t>міжелектродних</a:t>
            </a:r>
            <a:r>
              <a:rPr lang="uk-UA" sz="1200" kern="1200" dirty="0" smtClean="0">
                <a:solidFill>
                  <a:schemeClr val="tx1"/>
                </a:solidFill>
                <a:latin typeface="+mn-lt"/>
                <a:ea typeface="+mn-ea"/>
                <a:cs typeface="+mn-cs"/>
              </a:rPr>
              <a:t> розрядах; збір зарядів, які переносяться блискавкою, відбувається за тисячні частки секунди з мільярдів дрібних, добре ізольованих один від одного часток, розташованих в обсязі кілька км . Найбільш вивчений процес розвитку блискавки в </a:t>
            </a:r>
            <a:r>
              <a:rPr lang="uk-UA" sz="1200" u="sng" kern="1200" dirty="0" smtClean="0">
                <a:solidFill>
                  <a:schemeClr val="tx1"/>
                </a:solidFill>
                <a:latin typeface="+mn-lt"/>
                <a:ea typeface="+mn-ea"/>
                <a:cs typeface="+mn-cs"/>
                <a:hlinkClick r:id="rId17" tooltip="Грозові хмари"/>
              </a:rPr>
              <a:t>грозових хмарах</a:t>
            </a:r>
            <a:r>
              <a:rPr lang="uk-UA" sz="1200" kern="1200" dirty="0" smtClean="0">
                <a:solidFill>
                  <a:schemeClr val="tx1"/>
                </a:solidFill>
                <a:latin typeface="+mn-lt"/>
                <a:ea typeface="+mn-ea"/>
                <a:cs typeface="+mn-cs"/>
              </a:rPr>
              <a:t>, при цьому блискавки можуть проходити в самих хмарах - </a:t>
            </a:r>
            <a:r>
              <a:rPr lang="uk-UA" sz="1200" b="1" kern="1200" dirty="0" err="1" smtClean="0">
                <a:solidFill>
                  <a:schemeClr val="tx1"/>
                </a:solidFill>
                <a:latin typeface="+mn-lt"/>
                <a:ea typeface="+mn-ea"/>
                <a:cs typeface="+mn-cs"/>
              </a:rPr>
              <a:t>внутріоблачні</a:t>
            </a:r>
            <a:r>
              <a:rPr lang="uk-UA" sz="1200" b="1" kern="1200" dirty="0" smtClean="0">
                <a:solidFill>
                  <a:schemeClr val="tx1"/>
                </a:solidFill>
                <a:latin typeface="+mn-lt"/>
                <a:ea typeface="+mn-ea"/>
                <a:cs typeface="+mn-cs"/>
              </a:rPr>
              <a:t> блискавки,</a:t>
            </a:r>
            <a:r>
              <a:rPr lang="uk-UA" sz="1200" kern="1200" dirty="0" smtClean="0">
                <a:solidFill>
                  <a:schemeClr val="tx1"/>
                </a:solidFill>
                <a:latin typeface="+mn-lt"/>
                <a:ea typeface="+mn-ea"/>
                <a:cs typeface="+mn-cs"/>
              </a:rPr>
              <a:t> а можуть ударяти в землю - </a:t>
            </a:r>
            <a:r>
              <a:rPr lang="uk-UA" sz="1200" b="1" kern="1200" dirty="0" smtClean="0">
                <a:solidFill>
                  <a:schemeClr val="tx1"/>
                </a:solidFill>
                <a:latin typeface="+mn-lt"/>
                <a:ea typeface="+mn-ea"/>
                <a:cs typeface="+mn-cs"/>
              </a:rPr>
              <a:t>наземні блискавки.</a:t>
            </a:r>
            <a:r>
              <a:rPr lang="uk-UA" sz="1200" kern="1200" dirty="0" smtClean="0">
                <a:solidFill>
                  <a:schemeClr val="tx1"/>
                </a:solidFill>
                <a:latin typeface="+mn-lt"/>
                <a:ea typeface="+mn-ea"/>
                <a:cs typeface="+mn-cs"/>
              </a:rPr>
              <a:t> Для виникнення блискавки необхідно, щоб у відносно малому (але не менше деякого критичного) обсязі хмари утворилося електричне поле (див. </a:t>
            </a:r>
            <a:r>
              <a:rPr lang="uk-UA" sz="1200" u="sng" kern="1200" dirty="0" smtClean="0">
                <a:solidFill>
                  <a:schemeClr val="tx1"/>
                </a:solidFill>
                <a:latin typeface="+mn-lt"/>
                <a:ea typeface="+mn-ea"/>
                <a:cs typeface="+mn-cs"/>
                <a:hlinkClick r:id="rId18" tooltip="Атмосферний електрику"/>
              </a:rPr>
              <a:t>атмосферну електрику</a:t>
            </a:r>
            <a:r>
              <a:rPr lang="uk-UA" sz="1200" kern="1200" dirty="0" smtClean="0">
                <a:solidFill>
                  <a:schemeClr val="tx1"/>
                </a:solidFill>
                <a:latin typeface="+mn-lt"/>
                <a:ea typeface="+mn-ea"/>
                <a:cs typeface="+mn-cs"/>
              </a:rPr>
              <a:t>) з напруженістю, достатньою для початку електричного розряду (~ 1 МВ / м), а в значній частині хмари існувало б поле з середньою напруженістю, достатньою для підтримки розпочатого розряду (~ 0,1-0,2 МВ / м). В блискавки електрична енергія хмари перетворюється на теплову, світлову і звукову, і найнебезпечнішими продуктами блискавки є рентгенівське і гамма випромінювання.</a:t>
            </a:r>
            <a:endParaRPr lang="ru-RU" sz="1200" kern="1200" dirty="0" smtClean="0">
              <a:solidFill>
                <a:schemeClr val="tx1"/>
              </a:solidFill>
              <a:latin typeface="+mn-lt"/>
              <a:ea typeface="+mn-ea"/>
              <a:cs typeface="+mn-cs"/>
            </a:endParaRPr>
          </a:p>
          <a:p>
            <a:r>
              <a:rPr lang="uk-UA" sz="1200" b="1" kern="1200" dirty="0" smtClean="0">
                <a:solidFill>
                  <a:schemeClr val="tx1"/>
                </a:solidFill>
                <a:latin typeface="+mn-lt"/>
                <a:ea typeface="+mn-ea"/>
                <a:cs typeface="+mn-cs"/>
              </a:rPr>
              <a:t>Наземні блискавки </a:t>
            </a:r>
            <a:endParaRPr lang="ru-RU" sz="1200" b="1"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Процес розвитку наземної блискавки складається з декількох стадій. На першій стадії, в зоні, де електричне поле досягає критичного значення, починається </a:t>
            </a:r>
            <a:r>
              <a:rPr lang="uk-UA" sz="1200" u="sng" kern="1200" dirty="0" smtClean="0">
                <a:solidFill>
                  <a:schemeClr val="tx1"/>
                </a:solidFill>
                <a:latin typeface="+mn-lt"/>
                <a:ea typeface="+mn-ea"/>
                <a:cs typeface="+mn-cs"/>
                <a:hlinkClick r:id="rId19" tooltip="Ударна іонізація"/>
              </a:rPr>
              <a:t>ударна іонізація</a:t>
            </a:r>
            <a:r>
              <a:rPr lang="uk-UA" sz="1200" kern="1200" dirty="0" smtClean="0">
                <a:solidFill>
                  <a:schemeClr val="tx1"/>
                </a:solidFill>
                <a:latin typeface="+mn-lt"/>
                <a:ea typeface="+mn-ea"/>
                <a:cs typeface="+mn-cs"/>
              </a:rPr>
              <a:t>, що створюється спочатку вільними зарядами, завжди наявними в невеликій кількості в повітрі, які під дією </a:t>
            </a:r>
            <a:r>
              <a:rPr lang="uk-UA" sz="1200" u="sng" kern="1200" dirty="0" smtClean="0">
                <a:solidFill>
                  <a:schemeClr val="tx1"/>
                </a:solidFill>
                <a:latin typeface="+mn-lt"/>
                <a:ea typeface="+mn-ea"/>
                <a:cs typeface="+mn-cs"/>
                <a:hlinkClick r:id="rId20" tooltip="Електричне поле"/>
              </a:rPr>
              <a:t>електричного поля</a:t>
            </a:r>
            <a:r>
              <a:rPr lang="uk-UA" sz="1200" kern="1200" dirty="0" smtClean="0">
                <a:solidFill>
                  <a:schemeClr val="tx1"/>
                </a:solidFill>
                <a:latin typeface="+mn-lt"/>
                <a:ea typeface="+mn-ea"/>
                <a:cs typeface="+mn-cs"/>
              </a:rPr>
              <a:t> набувають значні швидкості у напрямку до землі і, зіштовхуючись із молекулами, складовими повітря, іонізують їх. За більш сучасними уявленнями, розряд ініціюють високоенергетичні </a:t>
            </a:r>
            <a:r>
              <a:rPr lang="uk-UA" sz="1200" u="sng" kern="1200" dirty="0" smtClean="0">
                <a:solidFill>
                  <a:schemeClr val="tx1"/>
                </a:solidFill>
                <a:latin typeface="+mn-lt"/>
                <a:ea typeface="+mn-ea"/>
                <a:cs typeface="+mn-cs"/>
                <a:hlinkClick r:id="rId21" tooltip="Космічні промені"/>
              </a:rPr>
              <a:t>космічні промені</a:t>
            </a:r>
            <a:r>
              <a:rPr lang="uk-UA" sz="1200" kern="1200" dirty="0" smtClean="0">
                <a:solidFill>
                  <a:schemeClr val="tx1"/>
                </a:solidFill>
                <a:latin typeface="+mn-lt"/>
                <a:ea typeface="+mn-ea"/>
                <a:cs typeface="+mn-cs"/>
              </a:rPr>
              <a:t>, які запускають процес, який отримав назву </a:t>
            </a:r>
            <a:r>
              <a:rPr lang="uk-UA" sz="1200" u="sng" kern="1200" dirty="0" smtClean="0">
                <a:solidFill>
                  <a:schemeClr val="tx1"/>
                </a:solidFill>
                <a:latin typeface="+mn-lt"/>
                <a:ea typeface="+mn-ea"/>
                <a:cs typeface="+mn-cs"/>
                <a:hlinkClick r:id="rId22" tooltip="Пробій на тікають електронах"/>
              </a:rPr>
              <a:t>пробою на </a:t>
            </a:r>
            <a:r>
              <a:rPr lang="uk-UA" sz="1200" u="sng" kern="1200" dirty="0" err="1" smtClean="0">
                <a:solidFill>
                  <a:schemeClr val="tx1"/>
                </a:solidFill>
                <a:latin typeface="+mn-lt"/>
                <a:ea typeface="+mn-ea"/>
                <a:cs typeface="+mn-cs"/>
                <a:hlinkClick r:id="rId22" tooltip="Пробій на тікають електронах"/>
              </a:rPr>
              <a:t>втікаючих</a:t>
            </a:r>
            <a:r>
              <a:rPr lang="uk-UA" sz="1200" u="sng" kern="1200" dirty="0" smtClean="0">
                <a:solidFill>
                  <a:schemeClr val="tx1"/>
                </a:solidFill>
                <a:latin typeface="+mn-lt"/>
                <a:ea typeface="+mn-ea"/>
                <a:cs typeface="+mn-cs"/>
                <a:hlinkClick r:id="rId22" tooltip="Пробій на тікають електронах"/>
              </a:rPr>
              <a:t> електронах</a:t>
            </a:r>
            <a:r>
              <a:rPr lang="uk-UA" sz="1200" kern="1200" dirty="0" smtClean="0">
                <a:solidFill>
                  <a:schemeClr val="tx1"/>
                </a:solidFill>
                <a:latin typeface="+mn-lt"/>
                <a:ea typeface="+mn-ea"/>
                <a:cs typeface="+mn-cs"/>
              </a:rPr>
              <a:t>. Таким чином виникають електронні лавини, що переходять в нитки електричних розрядів - </a:t>
            </a:r>
            <a:r>
              <a:rPr lang="uk-UA" sz="1200" b="1" kern="1200" dirty="0" err="1" smtClean="0">
                <a:solidFill>
                  <a:schemeClr val="tx1"/>
                </a:solidFill>
                <a:latin typeface="+mn-lt"/>
                <a:ea typeface="+mn-ea"/>
                <a:cs typeface="+mn-cs"/>
              </a:rPr>
              <a:t>стримери</a:t>
            </a:r>
            <a:r>
              <a:rPr lang="uk-UA" sz="1200" b="1" kern="1200" dirty="0" smtClean="0">
                <a:solidFill>
                  <a:schemeClr val="tx1"/>
                </a:solidFill>
                <a:latin typeface="+mn-lt"/>
                <a:ea typeface="+mn-ea"/>
                <a:cs typeface="+mn-cs"/>
              </a:rPr>
              <a:t>,</a:t>
            </a:r>
            <a:r>
              <a:rPr lang="uk-UA" sz="1200" kern="1200" dirty="0" smtClean="0">
                <a:solidFill>
                  <a:schemeClr val="tx1"/>
                </a:solidFill>
                <a:latin typeface="+mn-lt"/>
                <a:ea typeface="+mn-ea"/>
                <a:cs typeface="+mn-cs"/>
              </a:rPr>
              <a:t> що представляють собою добре провідні канали, які, зливаючись, дають початок яскравому </a:t>
            </a:r>
            <a:r>
              <a:rPr lang="uk-UA" sz="1200" kern="1200" dirty="0" err="1" smtClean="0">
                <a:solidFill>
                  <a:schemeClr val="tx1"/>
                </a:solidFill>
                <a:latin typeface="+mn-lt"/>
                <a:ea typeface="+mn-ea"/>
                <a:cs typeface="+mn-cs"/>
              </a:rPr>
              <a:t>термоіонізованному</a:t>
            </a:r>
            <a:r>
              <a:rPr lang="uk-UA" sz="1200" kern="1200" dirty="0" smtClean="0">
                <a:solidFill>
                  <a:schemeClr val="tx1"/>
                </a:solidFill>
                <a:latin typeface="+mn-lt"/>
                <a:ea typeface="+mn-ea"/>
                <a:cs typeface="+mn-cs"/>
              </a:rPr>
              <a:t> каналу з високою провідністю - </a:t>
            </a:r>
            <a:r>
              <a:rPr lang="uk-UA" sz="1200" b="1" kern="1200" dirty="0" smtClean="0">
                <a:solidFill>
                  <a:schemeClr val="tx1"/>
                </a:solidFill>
                <a:latin typeface="+mn-lt"/>
                <a:ea typeface="+mn-ea"/>
                <a:cs typeface="+mn-cs"/>
              </a:rPr>
              <a:t>ступінчастому лідерові блискавки.</a:t>
            </a:r>
            <a:r>
              <a:rPr lang="uk-UA"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Рух лідера до земної поверхні відбувається ступенями в кілька десятків метрів зі швидкістю ~ 50 000 кілометрів в секунду, після чого його рух припиняється на декілька десятків мікросекунд, а свічення сильно слабшає; потім в подальшій стадії лідер знову просувається на декілька десятків метрів. Яскраве свічення охоплює при цьому усі пройдені ступені; потім слідують знову зупинка і послаблення свічення. Ці процеси повторюються при русі лідера до поверхні землі із середньою швидкістю 200 000 метрів в секунду.</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Розряд блискавки, характеризується струмами від десятків до сотень тисяч ампер, яскравістю, що помітно перевищує яскравість лідера, і великою швидкістю просування, спочатку доходить до ~ 100 000 кілометрів на секунду, а в кінці зменшується до ~ 10 000 кілометрів в секунду. Температура каналу при головному розряді може перевищувати 25 000 C. Довжина каналу блискавки може бути від 1 до 10 км, діаметр - кілька сантиметрів. Після проходження імпульсу струму іонізація каналу і його свічення слабшають. У фінальній стадії струм блискавки може тривати соті і навіть десяті частки секунди, досягаючи сотень і тисяч ампер. Такі блискавки називають затяжними, вони найчастіше викликають пожежі. Але земля не є зарядженою, тому прийнято вважати, що розряд блискавки походить від хмари у напрямку до землі (зверху вниз).</a:t>
            </a:r>
            <a:br>
              <a:rPr lang="uk-UA" sz="1200" kern="1200" dirty="0" smtClean="0">
                <a:solidFill>
                  <a:schemeClr val="tx1"/>
                </a:solidFill>
                <a:latin typeface="+mn-lt"/>
                <a:ea typeface="+mn-ea"/>
                <a:cs typeface="+mn-cs"/>
              </a:rPr>
            </a:br>
            <a:r>
              <a:rPr lang="uk-UA" sz="1200" kern="1200" dirty="0" smtClean="0">
                <a:solidFill>
                  <a:schemeClr val="tx1"/>
                </a:solidFill>
                <a:latin typeface="+mn-lt"/>
                <a:ea typeface="+mn-ea"/>
                <a:cs typeface="+mn-cs"/>
              </a:rPr>
              <a:t>Головний розряд розряджає нерідко тільки частина хмари. Заряди, розташовані на великих висотах, можуть дати початок новому (стрілоподібним) лідеру, рухомому безперервно з швидкістю в тисячі кілометрів на секунду. Яскравість його свічення близька до яскравості ступінчастого лідера. Коли стріловидний лідер доходить до поверхні землі, слідує другий головний удар, подібний першому. Зазвичай блискавка включає декілька повторних розрядів, але їх число може доходити і до декількох десятків. Тривалість багатократної блискавки може перевищувати 1 сек. Зсув каналу багатократною блискавки вітром створює так звану стрічкову блискавку - світну смугу.</a:t>
            </a:r>
            <a:endParaRPr lang="ru-RU" sz="1200" kern="1200" dirty="0" smtClean="0">
              <a:solidFill>
                <a:schemeClr val="tx1"/>
              </a:solidFill>
              <a:latin typeface="+mn-lt"/>
              <a:ea typeface="+mn-ea"/>
              <a:cs typeface="+mn-cs"/>
            </a:endParaRPr>
          </a:p>
          <a:p>
            <a:r>
              <a:rPr lang="uk-UA" sz="1200" b="1" kern="1200" dirty="0" err="1" smtClean="0">
                <a:solidFill>
                  <a:schemeClr val="tx1"/>
                </a:solidFill>
                <a:latin typeface="+mn-lt"/>
                <a:ea typeface="+mn-ea"/>
                <a:cs typeface="+mn-cs"/>
              </a:rPr>
              <a:t>Внутрішньохмарні</a:t>
            </a:r>
            <a:r>
              <a:rPr lang="uk-UA" sz="1200" b="1" kern="1200" dirty="0" smtClean="0">
                <a:solidFill>
                  <a:schemeClr val="tx1"/>
                </a:solidFill>
                <a:latin typeface="+mn-lt"/>
                <a:ea typeface="+mn-ea"/>
                <a:cs typeface="+mn-cs"/>
              </a:rPr>
              <a:t> Блискавки </a:t>
            </a:r>
            <a:endParaRPr lang="ru-RU" sz="1200" b="1" kern="1200" dirty="0" smtClean="0">
              <a:solidFill>
                <a:schemeClr val="tx1"/>
              </a:solidFill>
              <a:latin typeface="+mn-lt"/>
              <a:ea typeface="+mn-ea"/>
              <a:cs typeface="+mn-cs"/>
            </a:endParaRPr>
          </a:p>
          <a:p>
            <a:r>
              <a:rPr lang="uk-UA" sz="1200" kern="1200" dirty="0" err="1" smtClean="0">
                <a:solidFill>
                  <a:schemeClr val="tx1"/>
                </a:solidFill>
                <a:latin typeface="+mn-lt"/>
                <a:ea typeface="+mn-ea"/>
                <a:cs typeface="+mn-cs"/>
              </a:rPr>
              <a:t>Внутрішньохмарні</a:t>
            </a:r>
            <a:r>
              <a:rPr lang="uk-UA" sz="1200" kern="1200" dirty="0" smtClean="0">
                <a:solidFill>
                  <a:schemeClr val="tx1"/>
                </a:solidFill>
                <a:latin typeface="+mn-lt"/>
                <a:ea typeface="+mn-ea"/>
                <a:cs typeface="+mn-cs"/>
              </a:rPr>
              <a:t> блискавки включають зазвичай тільки </a:t>
            </a:r>
            <a:r>
              <a:rPr lang="uk-UA" sz="1200" kern="1200" dirty="0" err="1" smtClean="0">
                <a:solidFill>
                  <a:schemeClr val="tx1"/>
                </a:solidFill>
                <a:latin typeface="+mn-lt"/>
                <a:ea typeface="+mn-ea"/>
                <a:cs typeface="+mn-cs"/>
              </a:rPr>
              <a:t>лідерні</a:t>
            </a:r>
            <a:r>
              <a:rPr lang="uk-UA" sz="1200" kern="1200" dirty="0" smtClean="0">
                <a:solidFill>
                  <a:schemeClr val="tx1"/>
                </a:solidFill>
                <a:latin typeface="+mn-lt"/>
                <a:ea typeface="+mn-ea"/>
                <a:cs typeface="+mn-cs"/>
              </a:rPr>
              <a:t> стадії; їх довжина коливається від 1 до 150 км. Доля </a:t>
            </a:r>
            <a:r>
              <a:rPr lang="uk-UA" sz="1200" kern="1200" dirty="0" err="1" smtClean="0">
                <a:solidFill>
                  <a:schemeClr val="tx1"/>
                </a:solidFill>
                <a:latin typeface="+mn-lt"/>
                <a:ea typeface="+mn-ea"/>
                <a:cs typeface="+mn-cs"/>
              </a:rPr>
              <a:t>внутрішньохмарних</a:t>
            </a:r>
            <a:r>
              <a:rPr lang="uk-UA" sz="1200" kern="1200" dirty="0" smtClean="0">
                <a:solidFill>
                  <a:schemeClr val="tx1"/>
                </a:solidFill>
                <a:latin typeface="+mn-lt"/>
                <a:ea typeface="+mn-ea"/>
                <a:cs typeface="+mn-cs"/>
              </a:rPr>
              <a:t> блискавок росте у міру зміщення до екватора, міняючись від 0,5 в помірних широтах до 0,9 в екваторіальній смузі. Ймовірність ураження блискавкою наземного об'єкту зростає у міру збільшення його висоти і із збільшенням електропровідності ґрунту на поверхні або на деякій глибині (на цих факторах заснована дія громовідводу). Якщо в хмарі існує електричне поле, достатнє для підтримки розряду, але недостатнє для його виникнення, роль ініціатора блискавки може виконати довгий металевий трос або літак - особливо, якщо він сильно </a:t>
            </a:r>
            <a:r>
              <a:rPr lang="uk-UA" sz="1200" kern="1200" dirty="0" err="1" smtClean="0">
                <a:solidFill>
                  <a:schemeClr val="tx1"/>
                </a:solidFill>
                <a:latin typeface="+mn-lt"/>
                <a:ea typeface="+mn-ea"/>
                <a:cs typeface="+mn-cs"/>
              </a:rPr>
              <a:t>електрично</a:t>
            </a:r>
            <a:r>
              <a:rPr lang="uk-UA" sz="1200" kern="1200" dirty="0" smtClean="0">
                <a:solidFill>
                  <a:schemeClr val="tx1"/>
                </a:solidFill>
                <a:latin typeface="+mn-lt"/>
                <a:ea typeface="+mn-ea"/>
                <a:cs typeface="+mn-cs"/>
              </a:rPr>
              <a:t> заряджений. Таким чином іноді "провокуються" блискавки в шарувато-дощових і потужних купчастих хмарах.</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uk-UA" sz="1200" b="1" kern="1200" dirty="0" smtClean="0">
                <a:solidFill>
                  <a:schemeClr val="tx1"/>
                </a:solidFill>
                <a:latin typeface="+mn-lt"/>
                <a:ea typeface="+mn-ea"/>
                <a:cs typeface="+mn-cs"/>
              </a:rPr>
              <a:t>Блискавки у верхній атмосфері</a:t>
            </a:r>
            <a:r>
              <a:rPr lang="uk-UA" sz="1200" kern="1200" dirty="0" smtClean="0">
                <a:solidFill>
                  <a:schemeClr val="tx1"/>
                </a:solidFill>
                <a:latin typeface="+mn-lt"/>
                <a:ea typeface="+mn-ea"/>
                <a:cs typeface="+mn-cs"/>
              </a:rPr>
              <a:t/>
            </a:r>
            <a:br>
              <a:rPr lang="uk-UA" sz="1200" kern="1200" dirty="0" smtClean="0">
                <a:solidFill>
                  <a:schemeClr val="tx1"/>
                </a:solidFill>
                <a:latin typeface="+mn-lt"/>
                <a:ea typeface="+mn-ea"/>
                <a:cs typeface="+mn-cs"/>
              </a:rPr>
            </a:br>
            <a:r>
              <a:rPr lang="uk-UA" sz="1200" kern="1200" dirty="0" smtClean="0">
                <a:solidFill>
                  <a:schemeClr val="tx1"/>
                </a:solidFill>
                <a:latin typeface="+mn-lt"/>
                <a:ea typeface="+mn-ea"/>
                <a:cs typeface="+mn-cs"/>
              </a:rPr>
              <a:t/>
            </a:r>
            <a:br>
              <a:rPr lang="uk-UA" sz="1200" kern="1200" dirty="0" smtClean="0">
                <a:solidFill>
                  <a:schemeClr val="tx1"/>
                </a:solidFill>
                <a:latin typeface="+mn-lt"/>
                <a:ea typeface="+mn-ea"/>
                <a:cs typeface="+mn-cs"/>
              </a:rPr>
            </a:br>
            <a:r>
              <a:rPr lang="uk-UA" sz="1200" kern="1200" dirty="0" smtClean="0">
                <a:solidFill>
                  <a:schemeClr val="tx1"/>
                </a:solidFill>
                <a:latin typeface="+mn-lt"/>
                <a:ea typeface="+mn-ea"/>
                <a:cs typeface="+mn-cs"/>
              </a:rPr>
              <a:t>У 1989 році був виявлений особливий вид блискавок - ельфи, блискавки у верхній атмосфері У 1995 році був відкритий інший вид блискавок у верхній атмосфері - </a:t>
            </a:r>
            <a:r>
              <a:rPr lang="uk-UA" sz="1200" kern="1200" dirty="0" err="1" smtClean="0">
                <a:solidFill>
                  <a:schemeClr val="tx1"/>
                </a:solidFill>
                <a:latin typeface="+mn-lt"/>
                <a:ea typeface="+mn-ea"/>
                <a:cs typeface="+mn-cs"/>
              </a:rPr>
              <a:t>джети</a:t>
            </a:r>
            <a:r>
              <a:rPr lang="uk-UA" sz="1200" kern="1200" dirty="0" smtClean="0">
                <a:solidFill>
                  <a:schemeClr val="tx1"/>
                </a:solidFill>
                <a:latin typeface="+mn-lt"/>
                <a:ea typeface="+mn-ea"/>
                <a:cs typeface="+mn-cs"/>
              </a:rPr>
              <a:t> </a:t>
            </a:r>
            <a:br>
              <a:rPr lang="uk-UA" sz="1200" kern="1200" dirty="0" smtClean="0">
                <a:solidFill>
                  <a:schemeClr val="tx1"/>
                </a:solidFill>
                <a:latin typeface="+mn-lt"/>
                <a:ea typeface="+mn-ea"/>
                <a:cs typeface="+mn-cs"/>
              </a:rPr>
            </a:br>
            <a:r>
              <a:rPr lang="uk-UA" sz="1200" kern="1200" dirty="0" smtClean="0">
                <a:solidFill>
                  <a:schemeClr val="tx1"/>
                </a:solidFill>
                <a:latin typeface="+mn-lt"/>
                <a:ea typeface="+mn-ea"/>
                <a:cs typeface="+mn-cs"/>
              </a:rPr>
              <a:t/>
            </a:r>
            <a:br>
              <a:rPr lang="uk-UA" sz="1200" kern="1200" dirty="0" smtClean="0">
                <a:solidFill>
                  <a:schemeClr val="tx1"/>
                </a:solidFill>
                <a:latin typeface="+mn-lt"/>
                <a:ea typeface="+mn-ea"/>
                <a:cs typeface="+mn-cs"/>
              </a:rPr>
            </a:br>
            <a:r>
              <a:rPr lang="uk-UA" sz="1200" b="1" kern="1200" dirty="0" smtClean="0">
                <a:solidFill>
                  <a:schemeClr val="tx1"/>
                </a:solidFill>
                <a:latin typeface="+mn-lt"/>
                <a:ea typeface="+mn-ea"/>
                <a:cs typeface="+mn-cs"/>
              </a:rPr>
              <a:t>Ельфи</a:t>
            </a:r>
            <a:r>
              <a:rPr lang="uk-UA" sz="1200" kern="1200" dirty="0" smtClean="0">
                <a:solidFill>
                  <a:schemeClr val="tx1"/>
                </a:solidFill>
                <a:latin typeface="+mn-lt"/>
                <a:ea typeface="+mn-ea"/>
                <a:cs typeface="+mn-cs"/>
              </a:rPr>
              <a:t> являють собою величезні, але слабо палаючі  спалахи-конуси діаметром близько 400 км, які з'являються безпосередньо з верхньої частини грозової хмари. Висота ельфів може досягати 100 км, тривалість спалахів - до 5 </a:t>
            </a:r>
            <a:r>
              <a:rPr lang="uk-UA" sz="1200" kern="1200" dirty="0" err="1" smtClean="0">
                <a:solidFill>
                  <a:schemeClr val="tx1"/>
                </a:solidFill>
                <a:latin typeface="+mn-lt"/>
                <a:ea typeface="+mn-ea"/>
                <a:cs typeface="+mn-cs"/>
              </a:rPr>
              <a:t>мс</a:t>
            </a:r>
            <a:r>
              <a:rPr lang="uk-UA" sz="1200" kern="1200" dirty="0" smtClean="0">
                <a:solidFill>
                  <a:schemeClr val="tx1"/>
                </a:solidFill>
                <a:latin typeface="+mn-lt"/>
                <a:ea typeface="+mn-ea"/>
                <a:cs typeface="+mn-cs"/>
              </a:rPr>
              <a:t> (в середньому 3 </a:t>
            </a:r>
            <a:r>
              <a:rPr lang="uk-UA" sz="1200" kern="1200" dirty="0" err="1" smtClean="0">
                <a:solidFill>
                  <a:schemeClr val="tx1"/>
                </a:solidFill>
                <a:latin typeface="+mn-lt"/>
                <a:ea typeface="+mn-ea"/>
                <a:cs typeface="+mn-cs"/>
              </a:rPr>
              <a:t>мс</a:t>
            </a:r>
            <a:r>
              <a:rPr lang="uk-UA"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
            </a:r>
            <a:br>
              <a:rPr lang="uk-UA" sz="1200" kern="1200" dirty="0" smtClean="0">
                <a:solidFill>
                  <a:schemeClr val="tx1"/>
                </a:solidFill>
                <a:latin typeface="+mn-lt"/>
                <a:ea typeface="+mn-ea"/>
                <a:cs typeface="+mn-cs"/>
              </a:rPr>
            </a:br>
            <a:r>
              <a:rPr lang="uk-UA" sz="1200" b="1" kern="1200" dirty="0" err="1" smtClean="0">
                <a:solidFill>
                  <a:schemeClr val="tx1"/>
                </a:solidFill>
                <a:latin typeface="+mn-lt"/>
                <a:ea typeface="+mn-ea"/>
                <a:cs typeface="+mn-cs"/>
              </a:rPr>
              <a:t>Джет</a:t>
            </a:r>
            <a:r>
              <a:rPr lang="uk-UA" sz="1200" kern="1200" dirty="0" smtClean="0">
                <a:solidFill>
                  <a:schemeClr val="tx1"/>
                </a:solidFill>
                <a:latin typeface="+mn-lt"/>
                <a:ea typeface="+mn-ea"/>
                <a:cs typeface="+mn-cs"/>
              </a:rPr>
              <a:t> являють собою трубки-конус синього кольори. Висота </a:t>
            </a:r>
            <a:r>
              <a:rPr lang="uk-UA" sz="1200" kern="1200" dirty="0" err="1" smtClean="0">
                <a:solidFill>
                  <a:schemeClr val="tx1"/>
                </a:solidFill>
                <a:latin typeface="+mn-lt"/>
                <a:ea typeface="+mn-ea"/>
                <a:cs typeface="+mn-cs"/>
              </a:rPr>
              <a:t>джетів</a:t>
            </a:r>
            <a:r>
              <a:rPr lang="uk-UA" sz="1200" kern="1200" dirty="0" smtClean="0">
                <a:solidFill>
                  <a:schemeClr val="tx1"/>
                </a:solidFill>
                <a:latin typeface="+mn-lt"/>
                <a:ea typeface="+mn-ea"/>
                <a:cs typeface="+mn-cs"/>
              </a:rPr>
              <a:t> може досягати 40-70 км (нижня межа іоносфері), живуть </a:t>
            </a:r>
            <a:r>
              <a:rPr lang="uk-UA" sz="1200" kern="1200" dirty="0" err="1" smtClean="0">
                <a:solidFill>
                  <a:schemeClr val="tx1"/>
                </a:solidFill>
                <a:latin typeface="+mn-lt"/>
                <a:ea typeface="+mn-ea"/>
                <a:cs typeface="+mn-cs"/>
              </a:rPr>
              <a:t>джет</a:t>
            </a:r>
            <a:r>
              <a:rPr lang="uk-UA" sz="1200" kern="1200" dirty="0" smtClean="0">
                <a:solidFill>
                  <a:schemeClr val="tx1"/>
                </a:solidFill>
                <a:latin typeface="+mn-lt"/>
                <a:ea typeface="+mn-ea"/>
                <a:cs typeface="+mn-cs"/>
              </a:rPr>
              <a:t> Щодо довше ельфів.</a:t>
            </a:r>
            <a:br>
              <a:rPr lang="uk-UA" sz="1200" kern="1200" dirty="0" smtClean="0">
                <a:solidFill>
                  <a:schemeClr val="tx1"/>
                </a:solidFill>
                <a:latin typeface="+mn-lt"/>
                <a:ea typeface="+mn-ea"/>
                <a:cs typeface="+mn-cs"/>
              </a:rPr>
            </a:br>
            <a:r>
              <a:rPr lang="uk-UA" sz="1200" kern="1200" dirty="0" smtClean="0">
                <a:solidFill>
                  <a:schemeClr val="tx1"/>
                </a:solidFill>
                <a:latin typeface="+mn-lt"/>
                <a:ea typeface="+mn-ea"/>
                <a:cs typeface="+mn-cs"/>
              </a:rPr>
              <a:t/>
            </a:r>
            <a:br>
              <a:rPr lang="uk-UA" sz="1200" kern="1200" dirty="0" smtClean="0">
                <a:solidFill>
                  <a:schemeClr val="tx1"/>
                </a:solidFill>
                <a:latin typeface="+mn-lt"/>
                <a:ea typeface="+mn-ea"/>
                <a:cs typeface="+mn-cs"/>
              </a:rPr>
            </a:br>
            <a:r>
              <a:rPr lang="uk-UA" sz="1200" b="1" kern="1200" dirty="0" err="1" smtClean="0">
                <a:solidFill>
                  <a:schemeClr val="tx1"/>
                </a:solidFill>
                <a:latin typeface="+mn-lt"/>
                <a:ea typeface="+mn-ea"/>
                <a:cs typeface="+mn-cs"/>
              </a:rPr>
              <a:t>Спрайт</a:t>
            </a:r>
            <a:r>
              <a:rPr lang="uk-UA" sz="1200" kern="1200" dirty="0" smtClean="0">
                <a:solidFill>
                  <a:schemeClr val="tx1"/>
                </a:solidFill>
                <a:latin typeface="+mn-lt"/>
                <a:ea typeface="+mn-ea"/>
                <a:cs typeface="+mn-cs"/>
              </a:rPr>
              <a:t> Важко помітні, але вони з'являються майже в будь-яку грозу на висоті від 55 до 130 кілометрів (висота освіти "Звичайний" блискавок - не Більше 16 кілометрів). Це Щось на кшталт блискавки, Що б'є з хмари вгору. Вперше це явища було зафіксовано у 1989 Випадкове. Зараз про фізичну природу </a:t>
            </a:r>
            <a:r>
              <a:rPr lang="uk-UA" sz="1200" kern="1200" dirty="0" err="1" smtClean="0">
                <a:solidFill>
                  <a:schemeClr val="tx1"/>
                </a:solidFill>
                <a:latin typeface="+mn-lt"/>
                <a:ea typeface="+mn-ea"/>
                <a:cs typeface="+mn-cs"/>
              </a:rPr>
              <a:t>спрайтів</a:t>
            </a:r>
            <a:r>
              <a:rPr lang="uk-UA" sz="1200" kern="1200" smtClean="0">
                <a:solidFill>
                  <a:schemeClr val="tx1"/>
                </a:solidFill>
                <a:latin typeface="+mn-lt"/>
                <a:ea typeface="+mn-ea"/>
                <a:cs typeface="+mn-cs"/>
              </a:rPr>
              <a:t> відомо вкрай мало.</a:t>
            </a:r>
            <a:endParaRPr lang="ru-RU"/>
          </a:p>
        </p:txBody>
      </p:sp>
      <p:sp>
        <p:nvSpPr>
          <p:cNvPr id="4" name="Номер слайда 3"/>
          <p:cNvSpPr>
            <a:spLocks noGrp="1"/>
          </p:cNvSpPr>
          <p:nvPr>
            <p:ph type="sldNum" sz="quarter" idx="10"/>
          </p:nvPr>
        </p:nvSpPr>
        <p:spPr/>
        <p:txBody>
          <a:bodyPr/>
          <a:lstStyle/>
          <a:p>
            <a:fld id="{B6DFFF74-3F69-41EB-A40C-3105DECB6601}" type="slidenum">
              <a:rPr lang="ru-RU" smtClean="0"/>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6348C68-F5AB-4E15-B3A2-3984FD524705}"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B93E1F-0BA3-4932-8FB0-6FA67B86E1B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348C68-F5AB-4E15-B3A2-3984FD524705}"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B93E1F-0BA3-4932-8FB0-6FA67B86E1B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348C68-F5AB-4E15-B3A2-3984FD524705}"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B93E1F-0BA3-4932-8FB0-6FA67B86E1B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348C68-F5AB-4E15-B3A2-3984FD524705}"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B93E1F-0BA3-4932-8FB0-6FA67B86E1B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6348C68-F5AB-4E15-B3A2-3984FD524705}"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B93E1F-0BA3-4932-8FB0-6FA67B86E1B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6348C68-F5AB-4E15-B3A2-3984FD524705}"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B93E1F-0BA3-4932-8FB0-6FA67B86E1B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6348C68-F5AB-4E15-B3A2-3984FD524705}" type="datetimeFigureOut">
              <a:rPr lang="ru-RU" smtClean="0"/>
              <a:pPr/>
              <a:t>29.01.2015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1B93E1F-0BA3-4932-8FB0-6FA67B86E1B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6348C68-F5AB-4E15-B3A2-3984FD524705}" type="datetimeFigureOut">
              <a:rPr lang="ru-RU" smtClean="0"/>
              <a:pPr/>
              <a:t>29.01.2015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1B93E1F-0BA3-4932-8FB0-6FA67B86E1B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348C68-F5AB-4E15-B3A2-3984FD524705}" type="datetimeFigureOut">
              <a:rPr lang="ru-RU" smtClean="0"/>
              <a:pPr/>
              <a:t>29.01.2015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1B93E1F-0BA3-4932-8FB0-6FA67B86E1B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6348C68-F5AB-4E15-B3A2-3984FD524705}"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B93E1F-0BA3-4932-8FB0-6FA67B86E1B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6348C68-F5AB-4E15-B3A2-3984FD524705}"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B93E1F-0BA3-4932-8FB0-6FA67B86E1B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48C68-F5AB-4E15-B3A2-3984FD524705}" type="datetimeFigureOut">
              <a:rPr lang="ru-RU" smtClean="0"/>
              <a:pPr/>
              <a:t>29.01.2015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93E1F-0BA3-4932-8FB0-6FA67B86E1B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scenicreflections.com/files/Multiple_Lightning_Bolts_Wallpaper_yg3i.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928662" y="857232"/>
            <a:ext cx="6715172" cy="1470025"/>
          </a:xfrm>
        </p:spPr>
        <p:txBody>
          <a:bodyPr>
            <a:noAutofit/>
          </a:bodyPr>
          <a:lstStyle/>
          <a:p>
            <a:r>
              <a:rPr lang="ru-RU" sz="9600" b="1" dirty="0" err="1" smtClean="0">
                <a:effectLst>
                  <a:outerShdw blurRad="38100" dist="38100" dir="2700000" algn="tl">
                    <a:srgbClr val="000000">
                      <a:alpha val="43137"/>
                    </a:srgbClr>
                  </a:outerShdw>
                </a:effectLst>
              </a:rPr>
              <a:t>Блискавка</a:t>
            </a:r>
            <a:endParaRPr lang="ru-RU" sz="9600"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3857620" y="3000372"/>
            <a:ext cx="5286380" cy="2000264"/>
          </a:xfrm>
        </p:spPr>
        <p:txBody>
          <a:bodyPr>
            <a:normAutofit fontScale="92500" lnSpcReduction="10000"/>
          </a:bodyPr>
          <a:lstStyle/>
          <a:p>
            <a:pPr algn="l"/>
            <a:r>
              <a:rPr lang="ru-RU" i="1" dirty="0" smtClean="0">
                <a:solidFill>
                  <a:schemeClr val="bg1"/>
                </a:solidFill>
              </a:rPr>
              <a:t>П</a:t>
            </a:r>
            <a:r>
              <a:rPr lang="uk-UA" i="1" dirty="0" err="1" smtClean="0">
                <a:solidFill>
                  <a:schemeClr val="bg1"/>
                </a:solidFill>
              </a:rPr>
              <a:t>ідготували</a:t>
            </a:r>
            <a:endParaRPr lang="uk-UA" i="1" dirty="0" smtClean="0">
              <a:solidFill>
                <a:schemeClr val="bg1"/>
              </a:solidFill>
            </a:endParaRPr>
          </a:p>
          <a:p>
            <a:pPr algn="l"/>
            <a:r>
              <a:rPr lang="uk-UA" i="1" dirty="0" smtClean="0">
                <a:solidFill>
                  <a:schemeClr val="bg1"/>
                </a:solidFill>
              </a:rPr>
              <a:t>Учениці 9-А класу</a:t>
            </a:r>
          </a:p>
          <a:p>
            <a:pPr algn="l"/>
            <a:r>
              <a:rPr lang="uk-UA" i="1" dirty="0" smtClean="0">
                <a:solidFill>
                  <a:schemeClr val="bg1"/>
                </a:solidFill>
              </a:rPr>
              <a:t>Самойленко Олеся, </a:t>
            </a:r>
            <a:r>
              <a:rPr lang="uk-UA" i="1" dirty="0" err="1" smtClean="0">
                <a:solidFill>
                  <a:schemeClr val="bg1"/>
                </a:solidFill>
              </a:rPr>
              <a:t>Валуйських</a:t>
            </a:r>
            <a:r>
              <a:rPr lang="uk-UA" i="1" dirty="0" smtClean="0">
                <a:solidFill>
                  <a:schemeClr val="bg1"/>
                </a:solidFill>
              </a:rPr>
              <a:t> Ольга, </a:t>
            </a:r>
            <a:r>
              <a:rPr lang="uk-UA" i="1" dirty="0" err="1" smtClean="0">
                <a:solidFill>
                  <a:schemeClr val="bg1"/>
                </a:solidFill>
              </a:rPr>
              <a:t>Халізєва</a:t>
            </a:r>
            <a:r>
              <a:rPr lang="uk-UA" i="1" dirty="0" smtClean="0">
                <a:solidFill>
                  <a:schemeClr val="bg1"/>
                </a:solidFill>
              </a:rPr>
              <a:t> Владислава</a:t>
            </a:r>
            <a:endParaRPr lang="ru-RU" i="1" dirty="0">
              <a:solidFill>
                <a:schemeClr val="bg1"/>
              </a:solidFill>
            </a:endParaRPr>
          </a:p>
        </p:txBody>
      </p:sp>
      <p:sp>
        <p:nvSpPr>
          <p:cNvPr id="6" name="Подзаголовок 2"/>
          <p:cNvSpPr txBox="1">
            <a:spLocks/>
          </p:cNvSpPr>
          <p:nvPr/>
        </p:nvSpPr>
        <p:spPr>
          <a:xfrm>
            <a:off x="1928794" y="0"/>
            <a:ext cx="5286380" cy="78579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200" b="0" i="1" u="none" strike="noStrike" kern="1200" cap="none" spc="0" normalizeH="0" baseline="0" noProof="0" dirty="0" smtClean="0">
                <a:ln>
                  <a:noFill/>
                </a:ln>
                <a:solidFill>
                  <a:schemeClr val="tx1"/>
                </a:solidFill>
                <a:effectLst/>
                <a:uLnTx/>
                <a:uFillTx/>
                <a:latin typeface="+mn-lt"/>
                <a:ea typeface="+mn-ea"/>
                <a:cs typeface="+mn-cs"/>
              </a:rPr>
              <a:t>Харківська</a:t>
            </a:r>
            <a:r>
              <a:rPr kumimoji="0" lang="uk-UA" sz="3200" b="0" i="1" u="none" strike="noStrike" kern="1200" cap="none" spc="0" normalizeH="0" noProof="0" dirty="0" smtClean="0">
                <a:ln>
                  <a:noFill/>
                </a:ln>
                <a:solidFill>
                  <a:schemeClr val="tx1"/>
                </a:solidFill>
                <a:effectLst/>
                <a:uLnTx/>
                <a:uFillTx/>
                <a:latin typeface="+mn-lt"/>
                <a:ea typeface="+mn-ea"/>
                <a:cs typeface="+mn-cs"/>
              </a:rPr>
              <a:t> гімназія №55</a:t>
            </a:r>
            <a:endParaRPr kumimoji="0" lang="ru-RU" sz="3200"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atus1.narod.ru/026.jpg"/>
          <p:cNvPicPr>
            <a:picLocks noChangeAspect="1" noChangeArrowheads="1"/>
          </p:cNvPicPr>
          <p:nvPr/>
        </p:nvPicPr>
        <p:blipFill>
          <a:blip r:embed="rId2">
            <a:lum bright="-10000" contrast="10000"/>
          </a:blip>
          <a:srcRect/>
          <a:stretch>
            <a:fillRect/>
          </a:stretch>
        </p:blipFill>
        <p:spPr bwMode="auto">
          <a:xfrm>
            <a:off x="0" y="0"/>
            <a:ext cx="9144000" cy="6858001"/>
          </a:xfrm>
          <a:prstGeom prst="rect">
            <a:avLst/>
          </a:prstGeom>
          <a:noFill/>
        </p:spPr>
      </p:pic>
      <p:sp>
        <p:nvSpPr>
          <p:cNvPr id="3" name="Содержимое 2"/>
          <p:cNvSpPr>
            <a:spLocks noGrp="1"/>
          </p:cNvSpPr>
          <p:nvPr>
            <p:ph idx="1"/>
          </p:nvPr>
        </p:nvSpPr>
        <p:spPr>
          <a:xfrm>
            <a:off x="500034" y="500042"/>
            <a:ext cx="8301038" cy="5929354"/>
          </a:xfrm>
        </p:spPr>
        <p:txBody>
          <a:bodyPr>
            <a:normAutofit fontScale="92500" lnSpcReduction="10000"/>
          </a:bodyPr>
          <a:lstStyle/>
          <a:p>
            <a:pPr>
              <a:buNone/>
            </a:pPr>
            <a:r>
              <a:rPr lang="en-US"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Гігантський</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електричний</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іскровий</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розряд</a:t>
            </a:r>
            <a:r>
              <a:rPr lang="ru-RU" dirty="0" smtClean="0">
                <a:solidFill>
                  <a:schemeClr val="bg1"/>
                </a:solidFill>
                <a:effectLst>
                  <a:outerShdw blurRad="38100" dist="38100" dir="2700000" algn="tl">
                    <a:srgbClr val="000000">
                      <a:alpha val="43137"/>
                    </a:srgbClr>
                  </a:outerShdw>
                </a:effectLst>
              </a:rPr>
              <a:t> в </a:t>
            </a:r>
            <a:r>
              <a:rPr lang="ru-RU" dirty="0" err="1" smtClean="0">
                <a:solidFill>
                  <a:schemeClr val="bg1"/>
                </a:solidFill>
                <a:effectLst>
                  <a:outerShdw blurRad="38100" dist="38100" dir="2700000" algn="tl">
                    <a:srgbClr val="000000">
                      <a:alpha val="43137"/>
                    </a:srgbClr>
                  </a:outerShdw>
                </a:effectLst>
              </a:rPr>
              <a:t>атмосфері</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зазвичай</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відбувається</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під</a:t>
            </a:r>
            <a:r>
              <a:rPr lang="ru-RU" dirty="0" smtClean="0">
                <a:solidFill>
                  <a:schemeClr val="bg1"/>
                </a:solidFill>
                <a:effectLst>
                  <a:outerShdw blurRad="38100" dist="38100" dir="2700000" algn="tl">
                    <a:srgbClr val="000000">
                      <a:alpha val="43137"/>
                    </a:srgbClr>
                  </a:outerShdw>
                </a:effectLst>
              </a:rPr>
              <a:t> час грози, </a:t>
            </a:r>
            <a:r>
              <a:rPr lang="ru-RU" dirty="0" err="1" smtClean="0">
                <a:solidFill>
                  <a:schemeClr val="bg1"/>
                </a:solidFill>
                <a:effectLst>
                  <a:outerShdw blurRad="38100" dist="38100" dir="2700000" algn="tl">
                    <a:srgbClr val="000000">
                      <a:alpha val="43137"/>
                    </a:srgbClr>
                  </a:outerShdw>
                </a:effectLst>
              </a:rPr>
              <a:t>що</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виявляється</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яскравим</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спалахом</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світла</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і</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супроводжуючим</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її</a:t>
            </a:r>
            <a:r>
              <a:rPr lang="ru-RU" dirty="0" smtClean="0">
                <a:solidFill>
                  <a:schemeClr val="bg1"/>
                </a:solidFill>
                <a:effectLst>
                  <a:outerShdw blurRad="38100" dist="38100" dir="2700000" algn="tl">
                    <a:srgbClr val="000000">
                      <a:alpha val="43137"/>
                    </a:srgbClr>
                  </a:outerShdw>
                </a:effectLst>
              </a:rPr>
              <a:t> громом. </a:t>
            </a:r>
          </a:p>
          <a:p>
            <a:pPr>
              <a:buNone/>
            </a:pPr>
            <a:r>
              <a:rPr lang="en-US"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Електрична</a:t>
            </a:r>
            <a:r>
              <a:rPr lang="ru-RU" dirty="0" smtClean="0">
                <a:solidFill>
                  <a:schemeClr val="bg1"/>
                </a:solidFill>
                <a:effectLst>
                  <a:outerShdw blurRad="38100" dist="38100" dir="2700000" algn="tl">
                    <a:srgbClr val="000000">
                      <a:alpha val="43137"/>
                    </a:srgbClr>
                  </a:outerShdw>
                </a:effectLst>
              </a:rPr>
              <a:t> природа </a:t>
            </a:r>
            <a:r>
              <a:rPr lang="ru-RU" dirty="0" err="1" smtClean="0">
                <a:solidFill>
                  <a:schemeClr val="bg1"/>
                </a:solidFill>
                <a:effectLst>
                  <a:outerShdw blurRad="38100" dist="38100" dir="2700000" algn="tl">
                    <a:srgbClr val="000000">
                      <a:alpha val="43137"/>
                    </a:srgbClr>
                  </a:outerShdw>
                </a:effectLst>
              </a:rPr>
              <a:t>блискавки</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була</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розкрита</a:t>
            </a:r>
            <a:r>
              <a:rPr lang="ru-RU" dirty="0" smtClean="0">
                <a:solidFill>
                  <a:schemeClr val="bg1"/>
                </a:solidFill>
                <a:effectLst>
                  <a:outerShdw blurRad="38100" dist="38100" dir="2700000" algn="tl">
                    <a:srgbClr val="000000">
                      <a:alpha val="43137"/>
                    </a:srgbClr>
                  </a:outerShdw>
                </a:effectLst>
              </a:rPr>
              <a:t> в </a:t>
            </a:r>
            <a:r>
              <a:rPr lang="ru-RU" dirty="0" err="1" smtClean="0">
                <a:solidFill>
                  <a:schemeClr val="bg1"/>
                </a:solidFill>
                <a:effectLst>
                  <a:outerShdw blurRad="38100" dist="38100" dir="2700000" algn="tl">
                    <a:srgbClr val="000000">
                      <a:alpha val="43137"/>
                    </a:srgbClr>
                  </a:outerShdw>
                </a:effectLst>
              </a:rPr>
              <a:t>дослідженнях</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американського</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фізика</a:t>
            </a:r>
            <a:r>
              <a:rPr lang="ru-RU" dirty="0" smtClean="0">
                <a:solidFill>
                  <a:schemeClr val="bg1"/>
                </a:solidFill>
                <a:effectLst>
                  <a:outerShdw blurRad="38100" dist="38100" dir="2700000" algn="tl">
                    <a:srgbClr val="000000">
                      <a:alpha val="43137"/>
                    </a:srgbClr>
                  </a:outerShdw>
                </a:effectLst>
              </a:rPr>
              <a:t> Б. </a:t>
            </a:r>
            <a:r>
              <a:rPr lang="ru-RU" dirty="0" err="1" smtClean="0">
                <a:solidFill>
                  <a:schemeClr val="bg1"/>
                </a:solidFill>
                <a:effectLst>
                  <a:outerShdw blurRad="38100" dist="38100" dir="2700000" algn="tl">
                    <a:srgbClr val="000000">
                      <a:alpha val="43137"/>
                    </a:srgbClr>
                  </a:outerShdw>
                </a:effectLst>
              </a:rPr>
              <a:t>Франкліна</a:t>
            </a:r>
            <a:r>
              <a:rPr lang="ru-RU" dirty="0" smtClean="0">
                <a:solidFill>
                  <a:schemeClr val="bg1"/>
                </a:solidFill>
                <a:effectLst>
                  <a:outerShdw blurRad="38100" dist="38100" dir="2700000" algn="tl">
                    <a:srgbClr val="000000">
                      <a:alpha val="43137"/>
                    </a:srgbClr>
                  </a:outerShdw>
                </a:effectLst>
              </a:rPr>
              <a:t>, за </a:t>
            </a:r>
            <a:r>
              <a:rPr lang="ru-RU" dirty="0" err="1" smtClean="0">
                <a:solidFill>
                  <a:schemeClr val="bg1"/>
                </a:solidFill>
                <a:effectLst>
                  <a:outerShdw blurRad="38100" dist="38100" dir="2700000" algn="tl">
                    <a:srgbClr val="000000">
                      <a:alpha val="43137"/>
                    </a:srgbClr>
                  </a:outerShdw>
                </a:effectLst>
              </a:rPr>
              <a:t>ідеєю</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якого</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було</a:t>
            </a:r>
            <a:r>
              <a:rPr lang="ru-RU" dirty="0" smtClean="0">
                <a:solidFill>
                  <a:schemeClr val="bg1"/>
                </a:solidFill>
                <a:effectLst>
                  <a:outerShdw blurRad="38100" dist="38100" dir="2700000" algn="tl">
                    <a:srgbClr val="000000">
                      <a:alpha val="43137"/>
                    </a:srgbClr>
                  </a:outerShdw>
                </a:effectLst>
              </a:rPr>
              <a:t> проведено </a:t>
            </a:r>
            <a:r>
              <a:rPr lang="ru-RU" dirty="0" err="1" smtClean="0">
                <a:solidFill>
                  <a:schemeClr val="bg1"/>
                </a:solidFill>
                <a:effectLst>
                  <a:outerShdw blurRad="38100" dist="38100" dir="2700000" algn="tl">
                    <a:srgbClr val="000000">
                      <a:alpha val="43137"/>
                    </a:srgbClr>
                  </a:outerShdw>
                </a:effectLst>
              </a:rPr>
              <a:t>досвід</a:t>
            </a:r>
            <a:r>
              <a:rPr lang="ru-RU" dirty="0" smtClean="0">
                <a:solidFill>
                  <a:schemeClr val="bg1"/>
                </a:solidFill>
                <a:effectLst>
                  <a:outerShdw blurRad="38100" dist="38100" dir="2700000" algn="tl">
                    <a:srgbClr val="000000">
                      <a:alpha val="43137"/>
                    </a:srgbClr>
                  </a:outerShdw>
                </a:effectLst>
              </a:rPr>
              <a:t> по </a:t>
            </a:r>
            <a:r>
              <a:rPr lang="ru-RU" dirty="0" err="1" smtClean="0">
                <a:solidFill>
                  <a:schemeClr val="bg1"/>
                </a:solidFill>
                <a:effectLst>
                  <a:outerShdw blurRad="38100" dist="38100" dir="2700000" algn="tl">
                    <a:srgbClr val="000000">
                      <a:alpha val="43137"/>
                    </a:srgbClr>
                  </a:outerShdw>
                </a:effectLst>
              </a:rPr>
              <a:t>витяганню</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електрики</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з</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грозової</a:t>
            </a:r>
            <a:r>
              <a:rPr lang="ru-RU" dirty="0" smtClean="0">
                <a:solidFill>
                  <a:schemeClr val="bg1"/>
                </a:solidFill>
                <a:effectLst>
                  <a:outerShdw blurRad="38100" dist="38100" dir="2700000" algn="tl">
                    <a:srgbClr val="000000">
                      <a:alpha val="43137"/>
                    </a:srgbClr>
                  </a:outerShdw>
                </a:effectLst>
              </a:rPr>
              <a:t> хмари. Широко </a:t>
            </a:r>
            <a:r>
              <a:rPr lang="ru-RU" dirty="0" err="1" smtClean="0">
                <a:solidFill>
                  <a:schemeClr val="bg1"/>
                </a:solidFill>
                <a:effectLst>
                  <a:outerShdw blurRad="38100" dist="38100" dir="2700000" algn="tl">
                    <a:srgbClr val="000000">
                      <a:alpha val="43137"/>
                    </a:srgbClr>
                  </a:outerShdw>
                </a:effectLst>
              </a:rPr>
              <a:t>відомий</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досвід</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Франкліна</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щодо</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з'ясування</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електричної</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природи</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блискавки</a:t>
            </a:r>
            <a:r>
              <a:rPr lang="ru-RU" dirty="0" smtClean="0">
                <a:solidFill>
                  <a:schemeClr val="bg1"/>
                </a:solidFill>
                <a:effectLst>
                  <a:outerShdw blurRad="38100" dist="38100" dir="2700000" algn="tl">
                    <a:srgbClr val="000000">
                      <a:alpha val="43137"/>
                    </a:srgbClr>
                  </a:outerShdw>
                </a:effectLst>
              </a:rPr>
              <a:t>. У 1750 </a:t>
            </a:r>
            <a:r>
              <a:rPr lang="ru-RU" dirty="0" err="1" smtClean="0">
                <a:solidFill>
                  <a:schemeClr val="bg1"/>
                </a:solidFill>
                <a:effectLst>
                  <a:outerShdw blurRad="38100" dist="38100" dir="2700000" algn="tl">
                    <a:srgbClr val="000000">
                      <a:alpha val="43137"/>
                    </a:srgbClr>
                  </a:outerShdw>
                </a:effectLst>
              </a:rPr>
              <a:t>році</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їм</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опублікована</a:t>
            </a:r>
            <a:r>
              <a:rPr lang="ru-RU" dirty="0" smtClean="0">
                <a:solidFill>
                  <a:schemeClr val="bg1"/>
                </a:solidFill>
                <a:effectLst>
                  <a:outerShdw blurRad="38100" dist="38100" dir="2700000" algn="tl">
                    <a:srgbClr val="000000">
                      <a:alpha val="43137"/>
                    </a:srgbClr>
                  </a:outerShdw>
                </a:effectLst>
              </a:rPr>
              <a:t> робота, в </a:t>
            </a:r>
            <a:r>
              <a:rPr lang="ru-RU" dirty="0" err="1" smtClean="0">
                <a:solidFill>
                  <a:schemeClr val="bg1"/>
                </a:solidFill>
                <a:effectLst>
                  <a:outerShdw blurRad="38100" dist="38100" dir="2700000" algn="tl">
                    <a:srgbClr val="000000">
                      <a:alpha val="43137"/>
                    </a:srgbClr>
                  </a:outerShdw>
                </a:effectLst>
              </a:rPr>
              <a:t>якій</a:t>
            </a:r>
            <a:r>
              <a:rPr lang="ru-RU" dirty="0" smtClean="0">
                <a:solidFill>
                  <a:schemeClr val="bg1"/>
                </a:solidFill>
                <a:effectLst>
                  <a:outerShdw blurRad="38100" dist="38100" dir="2700000" algn="tl">
                    <a:srgbClr val="000000">
                      <a:alpha val="43137"/>
                    </a:srgbClr>
                  </a:outerShdw>
                </a:effectLst>
              </a:rPr>
              <a:t> описаний </a:t>
            </a:r>
            <a:r>
              <a:rPr lang="ru-RU" dirty="0" err="1" smtClean="0">
                <a:solidFill>
                  <a:schemeClr val="bg1"/>
                </a:solidFill>
                <a:effectLst>
                  <a:outerShdw blurRad="38100" dist="38100" dir="2700000" algn="tl">
                    <a:srgbClr val="000000">
                      <a:alpha val="43137"/>
                    </a:srgbClr>
                  </a:outerShdw>
                </a:effectLst>
              </a:rPr>
              <a:t>експеримент</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з</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використанням</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повітряного</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змія</a:t>
            </a:r>
            <a:r>
              <a:rPr lang="ru-RU" dirty="0" smtClean="0">
                <a:solidFill>
                  <a:schemeClr val="bg1"/>
                </a:solidFill>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запущеного</a:t>
            </a:r>
            <a:r>
              <a:rPr lang="ru-RU" dirty="0" smtClean="0">
                <a:solidFill>
                  <a:schemeClr val="bg1"/>
                </a:solidFill>
                <a:effectLst>
                  <a:outerShdw blurRad="38100" dist="38100" dir="2700000" algn="tl">
                    <a:srgbClr val="000000">
                      <a:alpha val="43137"/>
                    </a:srgbClr>
                  </a:outerShdw>
                </a:effectLst>
              </a:rPr>
              <a:t> в грозу. </a:t>
            </a:r>
            <a:endParaRPr lang="ru-RU"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o-gorod.ru/wp-content/uploads/grom.jpg"/>
          <p:cNvPicPr>
            <a:picLocks noChangeAspect="1" noChangeArrowheads="1"/>
          </p:cNvPicPr>
          <p:nvPr/>
        </p:nvPicPr>
        <p:blipFill>
          <a:blip r:embed="rId2">
            <a:lum bright="-10000"/>
          </a:blip>
          <a:srcRect/>
          <a:stretch>
            <a:fillRect/>
          </a:stretch>
        </p:blipFill>
        <p:spPr bwMode="auto">
          <a:xfrm>
            <a:off x="0" y="-20365"/>
            <a:ext cx="9144000" cy="6878365"/>
          </a:xfrm>
          <a:prstGeom prst="rect">
            <a:avLst/>
          </a:prstGeom>
          <a:noFill/>
        </p:spPr>
      </p:pic>
      <p:sp>
        <p:nvSpPr>
          <p:cNvPr id="2" name="Заголовок 1"/>
          <p:cNvSpPr>
            <a:spLocks noGrp="1"/>
          </p:cNvSpPr>
          <p:nvPr>
            <p:ph type="title"/>
          </p:nvPr>
        </p:nvSpPr>
        <p:spPr>
          <a:xfrm>
            <a:off x="500034" y="0"/>
            <a:ext cx="8229600" cy="857232"/>
          </a:xfrm>
        </p:spPr>
        <p:txBody>
          <a:bodyPr>
            <a:normAutofit fontScale="90000"/>
          </a:bodyPr>
          <a:lstStyle/>
          <a:p>
            <a:r>
              <a:rPr lang="uk-UA" sz="5400" b="1" dirty="0">
                <a:solidFill>
                  <a:schemeClr val="bg1"/>
                </a:solidFill>
                <a:effectLst>
                  <a:outerShdw blurRad="38100" dist="38100" dir="2700000" algn="tl">
                    <a:srgbClr val="000000">
                      <a:alpha val="43137"/>
                    </a:srgbClr>
                  </a:outerShdw>
                </a:effectLst>
              </a:rPr>
              <a:t>Формування блискавки </a:t>
            </a:r>
            <a:endParaRPr lang="ru-RU" sz="5400" dirty="0">
              <a:solidFill>
                <a:schemeClr val="bg1"/>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0" y="785794"/>
            <a:ext cx="9001156" cy="5715040"/>
          </a:xfrm>
        </p:spPr>
        <p:txBody>
          <a:bodyPr>
            <a:noAutofit/>
          </a:bodyPr>
          <a:lstStyle/>
          <a:p>
            <a:pPr>
              <a:buNone/>
            </a:pPr>
            <a:r>
              <a:rPr lang="en-US" sz="2700" dirty="0" smtClean="0">
                <a:solidFill>
                  <a:schemeClr val="bg1"/>
                </a:solidFill>
                <a:effectLst>
                  <a:outerShdw blurRad="38100" dist="38100" dir="2700000" algn="tl">
                    <a:srgbClr val="000000">
                      <a:alpha val="43137"/>
                    </a:srgbClr>
                  </a:outerShdw>
                </a:effectLst>
              </a:rPr>
              <a:t>	</a:t>
            </a:r>
            <a:r>
              <a:rPr lang="ru-RU" sz="2700" dirty="0" err="1" smtClean="0">
                <a:solidFill>
                  <a:schemeClr val="bg1"/>
                </a:solidFill>
                <a:effectLst>
                  <a:outerShdw blurRad="38100" dist="38100" dir="2700000" algn="tl">
                    <a:srgbClr val="000000">
                      <a:alpha val="43137"/>
                    </a:srgbClr>
                  </a:outerShdw>
                </a:effectLst>
              </a:rPr>
              <a:t>Найбільш</a:t>
            </a:r>
            <a:r>
              <a:rPr lang="ru-RU" sz="2700" dirty="0" smtClean="0">
                <a:solidFill>
                  <a:schemeClr val="bg1"/>
                </a:solidFill>
                <a:effectLst>
                  <a:outerShdw blurRad="38100" dist="38100" dir="2700000" algn="tl">
                    <a:srgbClr val="000000">
                      <a:alpha val="43137"/>
                    </a:srgbClr>
                  </a:outerShdw>
                </a:effectLst>
              </a:rPr>
              <a:t> часто </a:t>
            </a:r>
            <a:r>
              <a:rPr lang="ru-RU" sz="2700" dirty="0" err="1" smtClean="0">
                <a:solidFill>
                  <a:schemeClr val="bg1"/>
                </a:solidFill>
                <a:effectLst>
                  <a:outerShdw blurRad="38100" dist="38100" dir="2700000" algn="tl">
                    <a:srgbClr val="000000">
                      <a:alpha val="43137"/>
                    </a:srgbClr>
                  </a:outerShdw>
                </a:effectLst>
              </a:rPr>
              <a:t>блискавка</a:t>
            </a:r>
            <a:r>
              <a:rPr lang="ru-RU" sz="2700" dirty="0" smtClean="0">
                <a:solidFill>
                  <a:schemeClr val="bg1"/>
                </a:solidFill>
                <a:effectLst>
                  <a:outerShdw blurRad="38100" dist="38100" dir="2700000" algn="tl">
                    <a:srgbClr val="000000">
                      <a:alpha val="43137"/>
                    </a:srgbClr>
                  </a:outerShdw>
                </a:effectLst>
              </a:rPr>
              <a:t> </a:t>
            </a:r>
            <a:r>
              <a:rPr lang="ru-RU" sz="2700" dirty="0" err="1" smtClean="0">
                <a:solidFill>
                  <a:schemeClr val="bg1"/>
                </a:solidFill>
                <a:effectLst>
                  <a:outerShdw blurRad="38100" dist="38100" dir="2700000" algn="tl">
                    <a:srgbClr val="000000">
                      <a:alpha val="43137"/>
                    </a:srgbClr>
                  </a:outerShdw>
                </a:effectLst>
              </a:rPr>
              <a:t>виникає</a:t>
            </a:r>
            <a:r>
              <a:rPr lang="ru-RU" sz="2700" dirty="0" smtClean="0">
                <a:solidFill>
                  <a:schemeClr val="bg1"/>
                </a:solidFill>
                <a:effectLst>
                  <a:outerShdw blurRad="38100" dist="38100" dir="2700000" algn="tl">
                    <a:srgbClr val="000000">
                      <a:alpha val="43137"/>
                    </a:srgbClr>
                  </a:outerShdw>
                </a:effectLst>
              </a:rPr>
              <a:t> в </a:t>
            </a:r>
            <a:r>
              <a:rPr lang="ru-RU" sz="2700" dirty="0" err="1" smtClean="0">
                <a:solidFill>
                  <a:schemeClr val="bg1"/>
                </a:solidFill>
                <a:effectLst>
                  <a:outerShdw blurRad="38100" dist="38100" dir="2700000" algn="tl">
                    <a:srgbClr val="000000">
                      <a:alpha val="43137"/>
                    </a:srgbClr>
                  </a:outerShdw>
                </a:effectLst>
              </a:rPr>
              <a:t>купчасто-дощових</a:t>
            </a:r>
            <a:r>
              <a:rPr lang="ru-RU" sz="2700" dirty="0" smtClean="0">
                <a:solidFill>
                  <a:schemeClr val="bg1"/>
                </a:solidFill>
                <a:effectLst>
                  <a:outerShdw blurRad="38100" dist="38100" dir="2700000" algn="tl">
                    <a:srgbClr val="000000">
                      <a:alpha val="43137"/>
                    </a:srgbClr>
                  </a:outerShdw>
                </a:effectLst>
              </a:rPr>
              <a:t> </a:t>
            </a:r>
            <a:r>
              <a:rPr lang="ru-RU" sz="2700" dirty="0" err="1" smtClean="0">
                <a:solidFill>
                  <a:schemeClr val="bg1"/>
                </a:solidFill>
                <a:effectLst>
                  <a:outerShdw blurRad="38100" dist="38100" dir="2700000" algn="tl">
                    <a:srgbClr val="000000">
                      <a:alpha val="43137"/>
                    </a:srgbClr>
                  </a:outerShdw>
                </a:effectLst>
              </a:rPr>
              <a:t>хмарах</a:t>
            </a:r>
            <a:r>
              <a:rPr lang="ru-RU" sz="2700" dirty="0" smtClean="0">
                <a:solidFill>
                  <a:schemeClr val="bg1"/>
                </a:solidFill>
                <a:effectLst>
                  <a:outerShdw blurRad="38100" dist="38100" dir="2700000" algn="tl">
                    <a:srgbClr val="000000">
                      <a:alpha val="43137"/>
                    </a:srgbClr>
                  </a:outerShdw>
                </a:effectLst>
              </a:rPr>
              <a:t>, </a:t>
            </a:r>
            <a:r>
              <a:rPr lang="ru-RU" sz="2700" dirty="0" err="1" smtClean="0">
                <a:solidFill>
                  <a:schemeClr val="bg1"/>
                </a:solidFill>
                <a:effectLst>
                  <a:outerShdw blurRad="38100" dist="38100" dir="2700000" algn="tl">
                    <a:srgbClr val="000000">
                      <a:alpha val="43137"/>
                    </a:srgbClr>
                  </a:outerShdw>
                </a:effectLst>
              </a:rPr>
              <a:t>тоді</a:t>
            </a:r>
            <a:r>
              <a:rPr lang="ru-RU" sz="2700" dirty="0" smtClean="0">
                <a:solidFill>
                  <a:schemeClr val="bg1"/>
                </a:solidFill>
                <a:effectLst>
                  <a:outerShdw blurRad="38100" dist="38100" dir="2700000" algn="tl">
                    <a:srgbClr val="000000">
                      <a:alpha val="43137"/>
                    </a:srgbClr>
                  </a:outerShdw>
                </a:effectLst>
              </a:rPr>
              <a:t> вони </a:t>
            </a:r>
            <a:r>
              <a:rPr lang="ru-RU" sz="2700" dirty="0" err="1" smtClean="0">
                <a:solidFill>
                  <a:schemeClr val="bg1"/>
                </a:solidFill>
                <a:effectLst>
                  <a:outerShdw blurRad="38100" dist="38100" dir="2700000" algn="tl">
                    <a:srgbClr val="000000">
                      <a:alpha val="43137"/>
                    </a:srgbClr>
                  </a:outerShdw>
                </a:effectLst>
              </a:rPr>
              <a:t>називаються</a:t>
            </a:r>
            <a:r>
              <a:rPr lang="ru-RU" sz="2700" dirty="0" smtClean="0">
                <a:solidFill>
                  <a:schemeClr val="bg1"/>
                </a:solidFill>
                <a:effectLst>
                  <a:outerShdw blurRad="38100" dist="38100" dir="2700000" algn="tl">
                    <a:srgbClr val="000000">
                      <a:alpha val="43137"/>
                    </a:srgbClr>
                  </a:outerShdw>
                </a:effectLst>
              </a:rPr>
              <a:t> </a:t>
            </a:r>
            <a:r>
              <a:rPr lang="ru-RU" sz="2700" dirty="0" err="1" smtClean="0">
                <a:solidFill>
                  <a:schemeClr val="bg1"/>
                </a:solidFill>
                <a:effectLst>
                  <a:outerShdw blurRad="38100" dist="38100" dir="2700000" algn="tl">
                    <a:srgbClr val="000000">
                      <a:alpha val="43137"/>
                    </a:srgbClr>
                  </a:outerShdw>
                </a:effectLst>
              </a:rPr>
              <a:t>грозовими</a:t>
            </a:r>
            <a:r>
              <a:rPr lang="ru-RU" sz="2700" dirty="0" smtClean="0">
                <a:solidFill>
                  <a:schemeClr val="bg1"/>
                </a:solidFill>
                <a:effectLst>
                  <a:outerShdw blurRad="38100" dist="38100" dir="2700000" algn="tl">
                    <a:srgbClr val="000000">
                      <a:alpha val="43137"/>
                    </a:srgbClr>
                  </a:outerShdw>
                </a:effectLst>
              </a:rPr>
              <a:t>; </a:t>
            </a:r>
            <a:r>
              <a:rPr lang="ru-RU" sz="2700" dirty="0" err="1" smtClean="0">
                <a:solidFill>
                  <a:schemeClr val="bg1"/>
                </a:solidFill>
                <a:effectLst>
                  <a:outerShdw blurRad="38100" dist="38100" dir="2700000" algn="tl">
                    <a:srgbClr val="000000">
                      <a:alpha val="43137"/>
                    </a:srgbClr>
                  </a:outerShdw>
                </a:effectLst>
              </a:rPr>
              <a:t>іноді</a:t>
            </a:r>
            <a:r>
              <a:rPr lang="ru-RU" sz="2700" dirty="0" smtClean="0">
                <a:solidFill>
                  <a:schemeClr val="bg1"/>
                </a:solidFill>
                <a:effectLst>
                  <a:outerShdw blurRad="38100" dist="38100" dir="2700000" algn="tl">
                    <a:srgbClr val="000000">
                      <a:alpha val="43137"/>
                    </a:srgbClr>
                  </a:outerShdw>
                </a:effectLst>
              </a:rPr>
              <a:t> </a:t>
            </a:r>
            <a:r>
              <a:rPr lang="ru-RU" sz="2700" dirty="0" err="1" smtClean="0">
                <a:solidFill>
                  <a:schemeClr val="bg1"/>
                </a:solidFill>
                <a:effectLst>
                  <a:outerShdw blurRad="38100" dist="38100" dir="2700000" algn="tl">
                    <a:srgbClr val="000000">
                      <a:alpha val="43137"/>
                    </a:srgbClr>
                  </a:outerShdw>
                </a:effectLst>
              </a:rPr>
              <a:t>блискавка</a:t>
            </a:r>
            <a:r>
              <a:rPr lang="ru-RU" sz="2700" dirty="0" smtClean="0">
                <a:solidFill>
                  <a:schemeClr val="bg1"/>
                </a:solidFill>
                <a:effectLst>
                  <a:outerShdw blurRad="38100" dist="38100" dir="2700000" algn="tl">
                    <a:srgbClr val="000000">
                      <a:alpha val="43137"/>
                    </a:srgbClr>
                  </a:outerShdw>
                </a:effectLst>
              </a:rPr>
              <a:t> </a:t>
            </a:r>
            <a:r>
              <a:rPr lang="ru-RU" sz="2700" dirty="0" err="1" smtClean="0">
                <a:solidFill>
                  <a:schemeClr val="bg1"/>
                </a:solidFill>
                <a:effectLst>
                  <a:outerShdw blurRad="38100" dist="38100" dir="2700000" algn="tl">
                    <a:srgbClr val="000000">
                      <a:alpha val="43137"/>
                    </a:srgbClr>
                  </a:outerShdw>
                </a:effectLst>
              </a:rPr>
              <a:t>утворюється</a:t>
            </a:r>
            <a:r>
              <a:rPr lang="ru-RU" sz="2700" dirty="0" smtClean="0">
                <a:solidFill>
                  <a:schemeClr val="bg1"/>
                </a:solidFill>
                <a:effectLst>
                  <a:outerShdw blurRad="38100" dist="38100" dir="2700000" algn="tl">
                    <a:srgbClr val="000000">
                      <a:alpha val="43137"/>
                    </a:srgbClr>
                  </a:outerShdw>
                </a:effectLst>
              </a:rPr>
              <a:t> в </a:t>
            </a:r>
            <a:r>
              <a:rPr lang="ru-RU" sz="2700" dirty="0" err="1" smtClean="0">
                <a:solidFill>
                  <a:schemeClr val="bg1"/>
                </a:solidFill>
                <a:effectLst>
                  <a:outerShdw blurRad="38100" dist="38100" dir="2700000" algn="tl">
                    <a:srgbClr val="000000">
                      <a:alpha val="43137"/>
                    </a:srgbClr>
                  </a:outerShdw>
                </a:effectLst>
              </a:rPr>
              <a:t>шарувато-дощових</a:t>
            </a:r>
            <a:r>
              <a:rPr lang="ru-RU" sz="2700" dirty="0" smtClean="0">
                <a:solidFill>
                  <a:schemeClr val="bg1"/>
                </a:solidFill>
                <a:effectLst>
                  <a:outerShdw blurRad="38100" dist="38100" dir="2700000" algn="tl">
                    <a:srgbClr val="000000">
                      <a:alpha val="43137"/>
                    </a:srgbClr>
                  </a:outerShdw>
                </a:effectLst>
              </a:rPr>
              <a:t> </a:t>
            </a:r>
            <a:r>
              <a:rPr lang="ru-RU" sz="2700" dirty="0" err="1" smtClean="0">
                <a:solidFill>
                  <a:schemeClr val="bg1"/>
                </a:solidFill>
                <a:effectLst>
                  <a:outerShdw blurRad="38100" dist="38100" dir="2700000" algn="tl">
                    <a:srgbClr val="000000">
                      <a:alpha val="43137"/>
                    </a:srgbClr>
                  </a:outerShdw>
                </a:effectLst>
              </a:rPr>
              <a:t>хмарах</a:t>
            </a:r>
            <a:r>
              <a:rPr lang="ru-RU" sz="2700" dirty="0" smtClean="0">
                <a:solidFill>
                  <a:schemeClr val="bg1"/>
                </a:solidFill>
                <a:effectLst>
                  <a:outerShdw blurRad="38100" dist="38100" dir="2700000" algn="tl">
                    <a:srgbClr val="000000">
                      <a:alpha val="43137"/>
                    </a:srgbClr>
                  </a:outerShdw>
                </a:effectLst>
              </a:rPr>
              <a:t>, а </a:t>
            </a:r>
            <a:r>
              <a:rPr lang="ru-RU" sz="2700" dirty="0" err="1" smtClean="0">
                <a:solidFill>
                  <a:schemeClr val="bg1"/>
                </a:solidFill>
                <a:effectLst>
                  <a:outerShdw blurRad="38100" dist="38100" dir="2700000" algn="tl">
                    <a:srgbClr val="000000">
                      <a:alpha val="43137"/>
                    </a:srgbClr>
                  </a:outerShdw>
                </a:effectLst>
              </a:rPr>
              <a:t>також</a:t>
            </a:r>
            <a:r>
              <a:rPr lang="ru-RU" sz="2700" dirty="0" smtClean="0">
                <a:solidFill>
                  <a:schemeClr val="bg1"/>
                </a:solidFill>
                <a:effectLst>
                  <a:outerShdw blurRad="38100" dist="38100" dir="2700000" algn="tl">
                    <a:srgbClr val="000000">
                      <a:alpha val="43137"/>
                    </a:srgbClr>
                  </a:outerShdw>
                </a:effectLst>
              </a:rPr>
              <a:t> при </a:t>
            </a:r>
            <a:r>
              <a:rPr lang="ru-RU" sz="2700" dirty="0" err="1" smtClean="0">
                <a:solidFill>
                  <a:schemeClr val="bg1"/>
                </a:solidFill>
                <a:effectLst>
                  <a:outerShdw blurRad="38100" dist="38100" dir="2700000" algn="tl">
                    <a:srgbClr val="000000">
                      <a:alpha val="43137"/>
                    </a:srgbClr>
                  </a:outerShdw>
                </a:effectLst>
              </a:rPr>
              <a:t>вулканічних</a:t>
            </a:r>
            <a:r>
              <a:rPr lang="ru-RU" sz="2700" dirty="0" smtClean="0">
                <a:solidFill>
                  <a:schemeClr val="bg1"/>
                </a:solidFill>
                <a:effectLst>
                  <a:outerShdw blurRad="38100" dist="38100" dir="2700000" algn="tl">
                    <a:srgbClr val="000000">
                      <a:alpha val="43137"/>
                    </a:srgbClr>
                  </a:outerShdw>
                </a:effectLst>
              </a:rPr>
              <a:t> </a:t>
            </a:r>
            <a:r>
              <a:rPr lang="ru-RU" sz="2700" dirty="0" err="1" smtClean="0">
                <a:solidFill>
                  <a:schemeClr val="bg1"/>
                </a:solidFill>
                <a:effectLst>
                  <a:outerShdw blurRad="38100" dist="38100" dir="2700000" algn="tl">
                    <a:srgbClr val="000000">
                      <a:alpha val="43137"/>
                    </a:srgbClr>
                  </a:outerShdw>
                </a:effectLst>
              </a:rPr>
              <a:t>виверженнях</a:t>
            </a:r>
            <a:r>
              <a:rPr lang="ru-RU" sz="2700" dirty="0" smtClean="0">
                <a:solidFill>
                  <a:schemeClr val="bg1"/>
                </a:solidFill>
                <a:effectLst>
                  <a:outerShdw blurRad="38100" dist="38100" dir="2700000" algn="tl">
                    <a:srgbClr val="000000">
                      <a:alpha val="43137"/>
                    </a:srgbClr>
                  </a:outerShdw>
                </a:effectLst>
              </a:rPr>
              <a:t>, торнадо </a:t>
            </a:r>
            <a:r>
              <a:rPr lang="ru-RU" sz="2700" dirty="0" err="1" smtClean="0">
                <a:solidFill>
                  <a:schemeClr val="bg1"/>
                </a:solidFill>
                <a:effectLst>
                  <a:outerShdw blurRad="38100" dist="38100" dir="2700000" algn="tl">
                    <a:srgbClr val="000000">
                      <a:alpha val="43137"/>
                    </a:srgbClr>
                  </a:outerShdw>
                </a:effectLst>
              </a:rPr>
              <a:t>і</a:t>
            </a:r>
            <a:r>
              <a:rPr lang="ru-RU" sz="2700" dirty="0" smtClean="0">
                <a:solidFill>
                  <a:schemeClr val="bg1"/>
                </a:solidFill>
                <a:effectLst>
                  <a:outerShdw blurRad="38100" dist="38100" dir="2700000" algn="tl">
                    <a:srgbClr val="000000">
                      <a:alpha val="43137"/>
                    </a:srgbClr>
                  </a:outerShdw>
                </a:effectLst>
              </a:rPr>
              <a:t> </a:t>
            </a:r>
            <a:r>
              <a:rPr lang="ru-RU" sz="2700" dirty="0" err="1" smtClean="0">
                <a:solidFill>
                  <a:schemeClr val="bg1"/>
                </a:solidFill>
                <a:effectLst>
                  <a:outerShdw blurRad="38100" dist="38100" dir="2700000" algn="tl">
                    <a:srgbClr val="000000">
                      <a:alpha val="43137"/>
                    </a:srgbClr>
                  </a:outerShdw>
                </a:effectLst>
              </a:rPr>
              <a:t>пилових</a:t>
            </a:r>
            <a:r>
              <a:rPr lang="ru-RU" sz="2700" dirty="0" smtClean="0">
                <a:solidFill>
                  <a:schemeClr val="bg1"/>
                </a:solidFill>
                <a:effectLst>
                  <a:outerShdw blurRad="38100" dist="38100" dir="2700000" algn="tl">
                    <a:srgbClr val="000000">
                      <a:alpha val="43137"/>
                    </a:srgbClr>
                  </a:outerShdw>
                </a:effectLst>
              </a:rPr>
              <a:t> бурях. </a:t>
            </a:r>
          </a:p>
          <a:p>
            <a:pPr>
              <a:buNone/>
            </a:pPr>
            <a:r>
              <a:rPr lang="en-US" sz="2700" dirty="0" smtClean="0">
                <a:solidFill>
                  <a:schemeClr val="bg1"/>
                </a:solidFill>
                <a:effectLst>
                  <a:outerShdw blurRad="38100" dist="38100" dir="2700000" algn="tl">
                    <a:srgbClr val="000000">
                      <a:alpha val="43137"/>
                    </a:srgbClr>
                  </a:outerShdw>
                </a:effectLst>
              </a:rPr>
              <a:t>	</a:t>
            </a:r>
            <a:r>
              <a:rPr lang="ru-RU" sz="2700" dirty="0" err="1" smtClean="0">
                <a:solidFill>
                  <a:schemeClr val="bg1"/>
                </a:solidFill>
                <a:effectLst>
                  <a:outerShdw blurRad="38100" dist="38100" dir="2700000" algn="tl">
                    <a:srgbClr val="000000">
                      <a:alpha val="43137"/>
                    </a:srgbClr>
                  </a:outerShdw>
                </a:effectLst>
              </a:rPr>
              <a:t>Існує</a:t>
            </a:r>
            <a:r>
              <a:rPr lang="ru-RU" sz="2700" dirty="0" smtClean="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дві</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заряджених</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області</a:t>
            </a:r>
            <a:r>
              <a:rPr lang="ru-RU" sz="2700" dirty="0">
                <a:solidFill>
                  <a:schemeClr val="bg1"/>
                </a:solidFill>
                <a:effectLst>
                  <a:outerShdw blurRad="38100" dist="38100" dir="2700000" algn="tl">
                    <a:srgbClr val="000000">
                      <a:alpha val="43137"/>
                    </a:srgbClr>
                  </a:outerShdw>
                </a:effectLst>
              </a:rPr>
              <a:t> в </a:t>
            </a:r>
            <a:r>
              <a:rPr lang="ru-RU" sz="2700" dirty="0" err="1">
                <a:solidFill>
                  <a:schemeClr val="bg1"/>
                </a:solidFill>
                <a:effectLst>
                  <a:outerShdw blurRad="38100" dist="38100" dir="2700000" algn="tl">
                    <a:srgbClr val="000000">
                      <a:alpha val="43137"/>
                    </a:srgbClr>
                  </a:outerShdw>
                </a:effectLst>
              </a:rPr>
              <a:t>хмарах</a:t>
            </a:r>
            <a:r>
              <a:rPr lang="ru-RU" sz="2700" dirty="0">
                <a:solidFill>
                  <a:schemeClr val="bg1"/>
                </a:solidFill>
                <a:effectLst>
                  <a:outerShdw blurRad="38100" dist="38100" dir="2700000" algn="tl">
                    <a:srgbClr val="000000">
                      <a:alpha val="43137"/>
                    </a:srgbClr>
                  </a:outerShdw>
                </a:effectLst>
              </a:rPr>
              <a:t>, позитивна </a:t>
            </a:r>
            <a:r>
              <a:rPr lang="ru-RU" sz="2700" dirty="0" err="1">
                <a:solidFill>
                  <a:schemeClr val="bg1"/>
                </a:solidFill>
                <a:effectLst>
                  <a:outerShdw blurRad="38100" dist="38100" dir="2700000" algn="tl">
                    <a:srgbClr val="000000">
                      <a:alpha val="43137"/>
                    </a:srgbClr>
                  </a:outerShdw>
                </a:effectLst>
              </a:rPr>
              <a:t>і</a:t>
            </a:r>
            <a:r>
              <a:rPr lang="ru-RU" sz="2700" dirty="0">
                <a:solidFill>
                  <a:schemeClr val="bg1"/>
                </a:solidFill>
                <a:effectLst>
                  <a:outerShdw blurRad="38100" dist="38100" dir="2700000" algn="tl">
                    <a:srgbClr val="000000">
                      <a:alpha val="43137"/>
                    </a:srgbClr>
                  </a:outerShdw>
                </a:effectLst>
              </a:rPr>
              <a:t> негативна, </a:t>
            </a:r>
            <a:r>
              <a:rPr lang="ru-RU" sz="2700" dirty="0" err="1">
                <a:solidFill>
                  <a:schemeClr val="bg1"/>
                </a:solidFill>
                <a:effectLst>
                  <a:outerShdw blurRad="38100" dist="38100" dir="2700000" algn="tl">
                    <a:srgbClr val="000000">
                      <a:alpha val="43137"/>
                    </a:srgbClr>
                  </a:outerShdw>
                </a:effectLst>
              </a:rPr>
              <a:t>це</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дві</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половини</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електричного</a:t>
            </a:r>
            <a:r>
              <a:rPr lang="ru-RU" sz="2700" dirty="0">
                <a:solidFill>
                  <a:schemeClr val="bg1"/>
                </a:solidFill>
                <a:effectLst>
                  <a:outerShdw blurRad="38100" dist="38100" dir="2700000" algn="tl">
                    <a:srgbClr val="000000">
                      <a:alpha val="43137"/>
                    </a:srgbClr>
                  </a:outerShdw>
                </a:effectLst>
              </a:rPr>
              <a:t> кола, </a:t>
            </a:r>
            <a:r>
              <a:rPr lang="ru-RU" sz="2700" dirty="0" err="1">
                <a:solidFill>
                  <a:schemeClr val="bg1"/>
                </a:solidFill>
                <a:effectLst>
                  <a:outerShdw blurRad="38100" dist="38100" dir="2700000" algn="tl">
                    <a:srgbClr val="000000">
                      <a:alpha val="43137"/>
                    </a:srgbClr>
                  </a:outerShdw>
                </a:effectLst>
              </a:rPr>
              <a:t>негативний</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розряд</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прагне</a:t>
            </a:r>
            <a:r>
              <a:rPr lang="ru-RU" sz="2700" dirty="0">
                <a:solidFill>
                  <a:schemeClr val="bg1"/>
                </a:solidFill>
                <a:effectLst>
                  <a:outerShdw blurRad="38100" dist="38100" dir="2700000" algn="tl">
                    <a:srgbClr val="000000">
                      <a:alpha val="43137"/>
                    </a:srgbClr>
                  </a:outerShdw>
                </a:effectLst>
              </a:rPr>
              <a:t> до позитивного, </a:t>
            </a:r>
            <a:r>
              <a:rPr lang="ru-RU" sz="2700" dirty="0" err="1">
                <a:solidFill>
                  <a:schemeClr val="bg1"/>
                </a:solidFill>
                <a:effectLst>
                  <a:outerShdw blurRad="38100" dist="38100" dir="2700000" algn="tl">
                    <a:srgbClr val="000000">
                      <a:alpha val="43137"/>
                    </a:srgbClr>
                  </a:outerShdw>
                </a:effectLst>
              </a:rPr>
              <a:t>і</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цей</a:t>
            </a:r>
            <a:r>
              <a:rPr lang="ru-RU" sz="2700" dirty="0">
                <a:solidFill>
                  <a:schemeClr val="bg1"/>
                </a:solidFill>
                <a:effectLst>
                  <a:outerShdw blurRad="38100" dist="38100" dir="2700000" algn="tl">
                    <a:srgbClr val="000000">
                      <a:alpha val="43137"/>
                    </a:srgbClr>
                  </a:outerShdw>
                </a:effectLst>
              </a:rPr>
              <a:t> заряд </a:t>
            </a:r>
            <a:r>
              <a:rPr lang="ru-RU" sz="2700" dirty="0" err="1">
                <a:solidFill>
                  <a:schemeClr val="bg1"/>
                </a:solidFill>
                <a:effectLst>
                  <a:outerShdw blurRad="38100" dist="38100" dir="2700000" algn="tl">
                    <a:srgbClr val="000000">
                      <a:alpha val="43137"/>
                    </a:srgbClr>
                  </a:outerShdw>
                </a:effectLst>
              </a:rPr>
              <a:t>називається</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Лідером</a:t>
            </a:r>
            <a:r>
              <a:rPr lang="ru-RU" sz="2700" dirty="0">
                <a:solidFill>
                  <a:schemeClr val="bg1"/>
                </a:solidFill>
                <a:effectLst>
                  <a:outerShdw blurRad="38100" dist="38100" dir="2700000" algn="tl">
                    <a:srgbClr val="000000">
                      <a:alpha val="43137"/>
                    </a:srgbClr>
                  </a:outerShdw>
                </a:effectLst>
              </a:rPr>
              <a:t>, практично не </a:t>
            </a:r>
            <a:r>
              <a:rPr lang="ru-RU" sz="2700" dirty="0" err="1">
                <a:solidFill>
                  <a:schemeClr val="bg1"/>
                </a:solidFill>
                <a:effectLst>
                  <a:outerShdw blurRad="38100" dist="38100" dir="2700000" algn="tl">
                    <a:srgbClr val="000000">
                      <a:alpha val="43137"/>
                    </a:srgbClr>
                  </a:outerShdw>
                </a:effectLst>
              </a:rPr>
              <a:t>видимий</a:t>
            </a:r>
            <a:r>
              <a:rPr lang="ru-RU" sz="2700" dirty="0">
                <a:solidFill>
                  <a:schemeClr val="bg1"/>
                </a:solidFill>
                <a:effectLst>
                  <a:outerShdw blurRad="38100" dist="38100" dir="2700000" algn="tl">
                    <a:srgbClr val="000000">
                      <a:alpha val="43137"/>
                    </a:srgbClr>
                  </a:outerShdw>
                </a:effectLst>
              </a:rPr>
              <a:t> оком </a:t>
            </a:r>
            <a:r>
              <a:rPr lang="ru-RU" sz="2700" dirty="0" err="1">
                <a:solidFill>
                  <a:schemeClr val="bg1"/>
                </a:solidFill>
                <a:effectLst>
                  <a:outerShdw blurRad="38100" dist="38100" dir="2700000" algn="tl">
                    <a:srgbClr val="000000">
                      <a:alpha val="43137"/>
                    </a:srgbClr>
                  </a:outerShdw>
                </a:effectLst>
              </a:rPr>
              <a:t>людини</a:t>
            </a:r>
            <a:r>
              <a:rPr lang="ru-RU" sz="2700" dirty="0">
                <a:solidFill>
                  <a:schemeClr val="bg1"/>
                </a:solidFill>
                <a:effectLst>
                  <a:outerShdw blurRad="38100" dist="38100" dir="2700000" algn="tl">
                    <a:srgbClr val="000000">
                      <a:alpha val="43137"/>
                    </a:srgbClr>
                  </a:outerShdw>
                </a:effectLst>
              </a:rPr>
              <a:t> через </a:t>
            </a:r>
            <a:r>
              <a:rPr lang="ru-RU" sz="2700" dirty="0" err="1">
                <a:solidFill>
                  <a:schemeClr val="bg1"/>
                </a:solidFill>
                <a:effectLst>
                  <a:outerShdw blurRad="38100" dist="38100" dir="2700000" algn="tl">
                    <a:srgbClr val="000000">
                      <a:alpha val="43137"/>
                    </a:srgbClr>
                  </a:outerShdw>
                </a:effectLst>
              </a:rPr>
              <a:t>величезній</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швидкості</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протікання</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і</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слабкою</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яскравості</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Інший</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позитивний</a:t>
            </a:r>
            <a:r>
              <a:rPr lang="ru-RU" sz="2700" dirty="0">
                <a:solidFill>
                  <a:schemeClr val="bg1"/>
                </a:solidFill>
                <a:effectLst>
                  <a:outerShdw blurRad="38100" dist="38100" dir="2700000" algn="tl">
                    <a:srgbClr val="000000">
                      <a:alpha val="43137"/>
                    </a:srgbClr>
                  </a:outerShdw>
                </a:effectLst>
              </a:rPr>
              <a:t> заряд, Стример, </a:t>
            </a:r>
            <a:r>
              <a:rPr lang="ru-RU" sz="2700" dirty="0" err="1">
                <a:solidFill>
                  <a:schemeClr val="bg1"/>
                </a:solidFill>
                <a:effectLst>
                  <a:outerShdw blurRad="38100" dist="38100" dir="2700000" algn="tl">
                    <a:srgbClr val="000000">
                      <a:alpha val="43137"/>
                    </a:srgbClr>
                  </a:outerShdw>
                </a:effectLst>
              </a:rPr>
              <a:t>прагне</a:t>
            </a:r>
            <a:r>
              <a:rPr lang="ru-RU" sz="2700" dirty="0">
                <a:solidFill>
                  <a:schemeClr val="bg1"/>
                </a:solidFill>
                <a:effectLst>
                  <a:outerShdw blurRad="38100" dist="38100" dir="2700000" algn="tl">
                    <a:srgbClr val="000000">
                      <a:alpha val="43137"/>
                    </a:srgbClr>
                  </a:outerShdw>
                </a:effectLst>
              </a:rPr>
              <a:t> до негативного </a:t>
            </a:r>
            <a:r>
              <a:rPr lang="ru-RU" sz="2700" dirty="0" err="1">
                <a:solidFill>
                  <a:schemeClr val="bg1"/>
                </a:solidFill>
                <a:effectLst>
                  <a:outerShdw blurRad="38100" dist="38100" dir="2700000" algn="tl">
                    <a:srgbClr val="000000">
                      <a:alpha val="43137"/>
                    </a:srgbClr>
                  </a:outerShdw>
                </a:effectLst>
              </a:rPr>
              <a:t>лідера</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і</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цей</a:t>
            </a:r>
            <a:r>
              <a:rPr lang="ru-RU" sz="2700" dirty="0">
                <a:solidFill>
                  <a:schemeClr val="bg1"/>
                </a:solidFill>
                <a:effectLst>
                  <a:outerShdw blurRad="38100" dist="38100" dir="2700000" algn="tl">
                    <a:srgbClr val="000000">
                      <a:alpha val="43137"/>
                    </a:srgbClr>
                  </a:outerShdw>
                </a:effectLst>
              </a:rPr>
              <a:t> заряд </a:t>
            </a:r>
            <a:r>
              <a:rPr lang="ru-RU" sz="2700" dirty="0" err="1">
                <a:solidFill>
                  <a:schemeClr val="bg1"/>
                </a:solidFill>
                <a:effectLst>
                  <a:outerShdw blurRad="38100" dist="38100" dir="2700000" algn="tl">
                    <a:srgbClr val="000000">
                      <a:alpha val="43137"/>
                    </a:srgbClr>
                  </a:outerShdw>
                </a:effectLst>
              </a:rPr>
              <a:t>дуже</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яскравий</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і</a:t>
            </a:r>
            <a:r>
              <a:rPr lang="ru-RU" sz="2700" dirty="0">
                <a:solidFill>
                  <a:schemeClr val="bg1"/>
                </a:solidFill>
                <a:effectLst>
                  <a:outerShdw blurRad="38100" dist="38100" dir="2700000" algn="tl">
                    <a:srgbClr val="000000">
                      <a:alpha val="43137"/>
                    </a:srgbClr>
                  </a:outerShdw>
                </a:effectLst>
              </a:rPr>
              <a:t> </a:t>
            </a:r>
            <a:r>
              <a:rPr lang="ru-RU" sz="2700" dirty="0" err="1">
                <a:solidFill>
                  <a:schemeClr val="bg1"/>
                </a:solidFill>
                <a:effectLst>
                  <a:outerShdw blurRad="38100" dist="38100" dir="2700000" algn="tl">
                    <a:srgbClr val="000000">
                      <a:alpha val="43137"/>
                    </a:srgbClr>
                  </a:outerShdw>
                </a:effectLst>
              </a:rPr>
              <a:t>довгий</a:t>
            </a:r>
            <a:r>
              <a:rPr lang="ru-RU" sz="2700" dirty="0">
                <a:solidFill>
                  <a:schemeClr val="bg1"/>
                </a:solidFill>
                <a:effectLst>
                  <a:outerShdw blurRad="38100" dist="38100" dir="2700000" algn="tl">
                    <a:srgbClr val="000000">
                      <a:alpha val="43137"/>
                    </a:srgbClr>
                  </a:outerShdw>
                </a:effectLst>
              </a:rPr>
              <a:t> за часом удару </a:t>
            </a:r>
            <a:r>
              <a:rPr lang="ru-RU" sz="2700" dirty="0" err="1">
                <a:solidFill>
                  <a:schemeClr val="bg1"/>
                </a:solidFill>
                <a:effectLst>
                  <a:outerShdw blurRad="38100" dist="38100" dir="2700000" algn="tl">
                    <a:srgbClr val="000000">
                      <a:alpha val="43137"/>
                    </a:srgbClr>
                  </a:outerShdw>
                </a:effectLst>
              </a:rPr>
              <a:t>блискавки</a:t>
            </a:r>
            <a:r>
              <a:rPr lang="ru-RU" sz="2700" dirty="0">
                <a:solidFill>
                  <a:schemeClr val="bg1"/>
                </a:solidFill>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www.neoteo.com/images/Cache/9BC1x900y900.jpg"/>
          <p:cNvPicPr>
            <a:picLocks noChangeAspect="1" noChangeArrowheads="1"/>
          </p:cNvPicPr>
          <p:nvPr/>
        </p:nvPicPr>
        <p:blipFill>
          <a:blip r:embed="rId2"/>
          <a:srcRect/>
          <a:stretch>
            <a:fillRect/>
          </a:stretch>
        </p:blipFill>
        <p:spPr bwMode="auto">
          <a:xfrm>
            <a:off x="0" y="-39868"/>
            <a:ext cx="9144000" cy="6897868"/>
          </a:xfrm>
          <a:prstGeom prst="rect">
            <a:avLst/>
          </a:prstGeom>
          <a:noFill/>
        </p:spPr>
      </p:pic>
      <p:sp>
        <p:nvSpPr>
          <p:cNvPr id="3" name="Содержимое 2"/>
          <p:cNvSpPr>
            <a:spLocks noGrp="1"/>
          </p:cNvSpPr>
          <p:nvPr>
            <p:ph idx="1"/>
          </p:nvPr>
        </p:nvSpPr>
        <p:spPr/>
        <p:txBody>
          <a:bodyPr/>
          <a:lstStyle/>
          <a:p>
            <a:pPr>
              <a:buNone/>
            </a:pPr>
            <a:r>
              <a:rPr lang="en-US" dirty="0" smtClean="0"/>
              <a:t>	</a:t>
            </a:r>
            <a:r>
              <a:rPr lang="ru-RU" dirty="0" err="1" smtClean="0"/>
              <a:t>Зазвичай</a:t>
            </a:r>
            <a:r>
              <a:rPr lang="ru-RU" dirty="0" smtClean="0"/>
              <a:t> </a:t>
            </a:r>
            <a:r>
              <a:rPr lang="ru-RU" dirty="0" err="1"/>
              <a:t>спостерігаються</a:t>
            </a:r>
            <a:r>
              <a:rPr lang="ru-RU" dirty="0"/>
              <a:t> </a:t>
            </a:r>
            <a:r>
              <a:rPr lang="ru-RU" dirty="0" err="1"/>
              <a:t>лінійні</a:t>
            </a:r>
            <a:r>
              <a:rPr lang="ru-RU" dirty="0"/>
              <a:t> </a:t>
            </a:r>
            <a:r>
              <a:rPr lang="ru-RU" dirty="0" err="1"/>
              <a:t>блискавки</a:t>
            </a:r>
            <a:r>
              <a:rPr lang="ru-RU" dirty="0"/>
              <a:t>, </a:t>
            </a:r>
            <a:r>
              <a:rPr lang="ru-RU" dirty="0" err="1"/>
              <a:t>які</a:t>
            </a:r>
            <a:r>
              <a:rPr lang="ru-RU" dirty="0"/>
              <a:t> </a:t>
            </a:r>
            <a:r>
              <a:rPr lang="ru-RU" dirty="0" err="1"/>
              <a:t>відносяться</a:t>
            </a:r>
            <a:r>
              <a:rPr lang="ru-RU" dirty="0"/>
              <a:t> до так </a:t>
            </a:r>
            <a:r>
              <a:rPr lang="ru-RU" dirty="0" err="1"/>
              <a:t>званих</a:t>
            </a:r>
            <a:r>
              <a:rPr lang="ru-RU" dirty="0"/>
              <a:t> </a:t>
            </a:r>
            <a:r>
              <a:rPr lang="ru-RU" dirty="0" err="1"/>
              <a:t>безелектродні</a:t>
            </a:r>
            <a:r>
              <a:rPr lang="ru-RU" dirty="0"/>
              <a:t> </a:t>
            </a:r>
            <a:r>
              <a:rPr lang="ru-RU" dirty="0" err="1"/>
              <a:t>розрядами</a:t>
            </a:r>
            <a:r>
              <a:rPr lang="ru-RU" dirty="0"/>
              <a:t>, </a:t>
            </a:r>
            <a:r>
              <a:rPr lang="ru-RU" dirty="0" err="1"/>
              <a:t>так</a:t>
            </a:r>
            <a:r>
              <a:rPr lang="ru-RU" dirty="0"/>
              <a:t> як вони </a:t>
            </a:r>
            <a:r>
              <a:rPr lang="ru-RU" dirty="0" err="1"/>
              <a:t>починаються</a:t>
            </a:r>
            <a:r>
              <a:rPr lang="ru-RU" dirty="0"/>
              <a:t> (</a:t>
            </a:r>
            <a:r>
              <a:rPr lang="ru-RU" dirty="0" err="1"/>
              <a:t>і</a:t>
            </a:r>
            <a:r>
              <a:rPr lang="ru-RU" dirty="0"/>
              <a:t> </a:t>
            </a:r>
            <a:r>
              <a:rPr lang="ru-RU" dirty="0" err="1"/>
              <a:t>закінчуються</a:t>
            </a:r>
            <a:r>
              <a:rPr lang="ru-RU" dirty="0"/>
              <a:t>) в </a:t>
            </a:r>
            <a:r>
              <a:rPr lang="ru-RU" dirty="0" err="1"/>
              <a:t>скупченнях</a:t>
            </a:r>
            <a:r>
              <a:rPr lang="ru-RU" dirty="0"/>
              <a:t> </a:t>
            </a:r>
            <a:r>
              <a:rPr lang="ru-RU" dirty="0" err="1"/>
              <a:t>заряджених</a:t>
            </a:r>
            <a:r>
              <a:rPr lang="ru-RU" dirty="0"/>
              <a:t> </a:t>
            </a:r>
            <a:r>
              <a:rPr lang="ru-RU" dirty="0" err="1"/>
              <a:t>частинок</a:t>
            </a:r>
            <a:r>
              <a:rPr lang="ru-RU" dirty="0" smtClean="0"/>
              <a:t>.</a:t>
            </a:r>
            <a:r>
              <a:rPr lang="ru-RU" dirty="0"/>
              <a:t> </a:t>
            </a:r>
            <a:r>
              <a:rPr lang="ru-RU" dirty="0" err="1"/>
              <a:t>Це</a:t>
            </a:r>
            <a:r>
              <a:rPr lang="ru-RU" dirty="0"/>
              <a:t> </a:t>
            </a:r>
            <a:r>
              <a:rPr lang="ru-RU" dirty="0" err="1"/>
              <a:t>визначає</a:t>
            </a:r>
            <a:r>
              <a:rPr lang="ru-RU" dirty="0"/>
              <a:t> </a:t>
            </a:r>
            <a:r>
              <a:rPr lang="ru-RU" dirty="0" err="1"/>
              <a:t>їх</a:t>
            </a:r>
            <a:r>
              <a:rPr lang="ru-RU" dirty="0"/>
              <a:t> </a:t>
            </a:r>
            <a:r>
              <a:rPr lang="ru-RU" dirty="0" err="1"/>
              <a:t>деякі</a:t>
            </a:r>
            <a:r>
              <a:rPr lang="ru-RU" dirty="0"/>
              <a:t> до </a:t>
            </a:r>
            <a:r>
              <a:rPr lang="ru-RU" dirty="0" err="1"/>
              <a:t>цих</a:t>
            </a:r>
            <a:r>
              <a:rPr lang="ru-RU" dirty="0"/>
              <a:t> </a:t>
            </a:r>
            <a:r>
              <a:rPr lang="ru-RU" dirty="0" err="1"/>
              <a:t>пір</a:t>
            </a:r>
            <a:r>
              <a:rPr lang="ru-RU" dirty="0"/>
              <a:t> не </a:t>
            </a:r>
            <a:r>
              <a:rPr lang="ru-RU" dirty="0" err="1"/>
              <a:t>пояснені</a:t>
            </a:r>
            <a:r>
              <a:rPr lang="ru-RU" dirty="0"/>
              <a:t> </a:t>
            </a:r>
            <a:r>
              <a:rPr lang="ru-RU" dirty="0" err="1"/>
              <a:t>властивості</a:t>
            </a:r>
            <a:r>
              <a:rPr lang="ru-RU" dirty="0"/>
              <a:t>, </a:t>
            </a:r>
            <a:r>
              <a:rPr lang="ru-RU" dirty="0" err="1"/>
              <a:t>що</a:t>
            </a:r>
            <a:r>
              <a:rPr lang="ru-RU" dirty="0"/>
              <a:t> </a:t>
            </a:r>
            <a:r>
              <a:rPr lang="ru-RU" dirty="0" err="1"/>
              <a:t>відрізняють</a:t>
            </a:r>
            <a:r>
              <a:rPr lang="ru-RU" dirty="0"/>
              <a:t> </a:t>
            </a:r>
            <a:r>
              <a:rPr lang="ru-RU" dirty="0" err="1"/>
              <a:t>блискавки</a:t>
            </a:r>
            <a:r>
              <a:rPr lang="ru-RU" dirty="0"/>
              <a:t> </a:t>
            </a:r>
            <a:r>
              <a:rPr lang="ru-RU" dirty="0" err="1"/>
              <a:t>від</a:t>
            </a:r>
            <a:r>
              <a:rPr lang="ru-RU" dirty="0"/>
              <a:t> </a:t>
            </a:r>
            <a:r>
              <a:rPr lang="ru-RU" dirty="0" err="1"/>
              <a:t>розрядів</a:t>
            </a:r>
            <a:r>
              <a:rPr lang="ru-RU" dirty="0"/>
              <a:t> </a:t>
            </a:r>
            <a:r>
              <a:rPr lang="ru-RU" dirty="0" err="1"/>
              <a:t>між</a:t>
            </a:r>
            <a:r>
              <a:rPr lang="ru-RU" dirty="0"/>
              <a:t> </a:t>
            </a:r>
            <a:r>
              <a:rPr lang="ru-RU" dirty="0" err="1"/>
              <a:t>електродами</a:t>
            </a:r>
            <a:r>
              <a:rPr lang="ru-RU" dirty="0"/>
              <a:t>. </a:t>
            </a:r>
            <a:endParaRPr lang="ru-RU" dirty="0" smtClean="0"/>
          </a:p>
          <a:p>
            <a:endParaRPr lang="ru-RU" dirty="0"/>
          </a:p>
        </p:txBody>
      </p:sp>
      <p:sp>
        <p:nvSpPr>
          <p:cNvPr id="7" name="Заголовок 1"/>
          <p:cNvSpPr txBox="1">
            <a:spLocks/>
          </p:cNvSpPr>
          <p:nvPr/>
        </p:nvSpPr>
        <p:spPr>
          <a:xfrm>
            <a:off x="500034" y="0"/>
            <a:ext cx="8229600" cy="128586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5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Формування блискавки </a:t>
            </a:r>
            <a:endParaRPr kumimoji="0" lang="ru-RU" sz="5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dic.academic.ru/pictures/enc_colier/ph05796.jpg"/>
          <p:cNvPicPr>
            <a:picLocks noChangeAspect="1" noChangeArrowheads="1"/>
          </p:cNvPicPr>
          <p:nvPr/>
        </p:nvPicPr>
        <p:blipFill>
          <a:blip r:embed="rId2">
            <a:lum bright="-10000"/>
          </a:blip>
          <a:srcRect/>
          <a:stretch>
            <a:fillRect/>
          </a:stretch>
        </p:blipFill>
        <p:spPr bwMode="auto">
          <a:xfrm>
            <a:off x="-357222" y="0"/>
            <a:ext cx="9501222" cy="7500920"/>
          </a:xfrm>
          <a:prstGeom prst="rect">
            <a:avLst/>
          </a:prstGeom>
          <a:noFill/>
        </p:spPr>
      </p:pic>
      <p:sp>
        <p:nvSpPr>
          <p:cNvPr id="2" name="Заголовок 1"/>
          <p:cNvSpPr>
            <a:spLocks noGrp="1"/>
          </p:cNvSpPr>
          <p:nvPr>
            <p:ph type="title"/>
          </p:nvPr>
        </p:nvSpPr>
        <p:spPr>
          <a:xfrm>
            <a:off x="428596" y="0"/>
            <a:ext cx="8229600" cy="1143000"/>
          </a:xfrm>
        </p:spPr>
        <p:txBody>
          <a:bodyPr>
            <a:normAutofit/>
          </a:bodyPr>
          <a:lstStyle/>
          <a:p>
            <a:r>
              <a:rPr lang="uk-UA" sz="5400" b="1" dirty="0">
                <a:solidFill>
                  <a:schemeClr val="bg1"/>
                </a:solidFill>
                <a:effectLst>
                  <a:outerShdw blurRad="38100" dist="38100" dir="2700000" algn="tl">
                    <a:srgbClr val="000000">
                      <a:alpha val="43137"/>
                    </a:srgbClr>
                  </a:outerShdw>
                </a:effectLst>
              </a:rPr>
              <a:t>Наземні блискавки </a:t>
            </a:r>
            <a:endParaRPr lang="ru-RU" sz="5400" dirty="0">
              <a:solidFill>
                <a:schemeClr val="bg1"/>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00034" y="1142984"/>
            <a:ext cx="8258204" cy="3257560"/>
          </a:xfrm>
        </p:spPr>
        <p:txBody>
          <a:bodyPr>
            <a:normAutofit lnSpcReduction="10000"/>
          </a:bodyPr>
          <a:lstStyle/>
          <a:p>
            <a:pPr>
              <a:buNone/>
            </a:pPr>
            <a:r>
              <a:rPr lang="en-US" dirty="0" smtClean="0">
                <a:solidFill>
                  <a:schemeClr val="bg1"/>
                </a:solidFill>
                <a:effectLst>
                  <a:outerShdw blurRad="38100" dist="38100" dir="2700000" algn="tl">
                    <a:srgbClr val="000000">
                      <a:alpha val="43137"/>
                    </a:srgbClr>
                  </a:outerShdw>
                </a:effectLst>
              </a:rPr>
              <a:t>	</a:t>
            </a:r>
            <a:r>
              <a:rPr lang="uk-UA" dirty="0" smtClean="0">
                <a:solidFill>
                  <a:schemeClr val="bg1"/>
                </a:solidFill>
                <a:effectLst>
                  <a:outerShdw blurRad="38100" dist="38100" dir="2700000" algn="tl">
                    <a:srgbClr val="000000">
                      <a:alpha val="43137"/>
                    </a:srgbClr>
                  </a:outerShdw>
                </a:effectLst>
              </a:rPr>
              <a:t>Виникають </a:t>
            </a:r>
            <a:r>
              <a:rPr lang="uk-UA" dirty="0">
                <a:solidFill>
                  <a:schemeClr val="bg1"/>
                </a:solidFill>
                <a:effectLst>
                  <a:outerShdw blurRad="38100" dist="38100" dir="2700000" algn="tl">
                    <a:srgbClr val="000000">
                      <a:alpha val="43137"/>
                    </a:srgbClr>
                  </a:outerShdw>
                </a:effectLst>
              </a:rPr>
              <a:t>електронні лавини, що переходять в нитки електричних розрядів - </a:t>
            </a:r>
            <a:r>
              <a:rPr lang="uk-UA" dirty="0" err="1">
                <a:solidFill>
                  <a:schemeClr val="bg1"/>
                </a:solidFill>
                <a:effectLst>
                  <a:outerShdw blurRad="38100" dist="38100" dir="2700000" algn="tl">
                    <a:srgbClr val="000000">
                      <a:alpha val="43137"/>
                    </a:srgbClr>
                  </a:outerShdw>
                </a:effectLst>
              </a:rPr>
              <a:t>стримери</a:t>
            </a:r>
            <a:r>
              <a:rPr lang="uk-UA" dirty="0">
                <a:solidFill>
                  <a:schemeClr val="bg1"/>
                </a:solidFill>
                <a:effectLst>
                  <a:outerShdw blurRad="38100" dist="38100" dir="2700000" algn="tl">
                    <a:srgbClr val="000000">
                      <a:alpha val="43137"/>
                    </a:srgbClr>
                  </a:outerShdw>
                </a:effectLst>
              </a:rPr>
              <a:t>, що представляють собою добре провідні канали, які, зливаючись, дають початок яскравому </a:t>
            </a:r>
            <a:r>
              <a:rPr lang="uk-UA" dirty="0" err="1">
                <a:solidFill>
                  <a:schemeClr val="bg1"/>
                </a:solidFill>
                <a:effectLst>
                  <a:outerShdw blurRad="38100" dist="38100" dir="2700000" algn="tl">
                    <a:srgbClr val="000000">
                      <a:alpha val="43137"/>
                    </a:srgbClr>
                  </a:outerShdw>
                </a:effectLst>
              </a:rPr>
              <a:t>термоіонізованному</a:t>
            </a:r>
            <a:r>
              <a:rPr lang="uk-UA" dirty="0">
                <a:solidFill>
                  <a:schemeClr val="bg1"/>
                </a:solidFill>
                <a:effectLst>
                  <a:outerShdw blurRad="38100" dist="38100" dir="2700000" algn="tl">
                    <a:srgbClr val="000000">
                      <a:alpha val="43137"/>
                    </a:srgbClr>
                  </a:outerShdw>
                </a:effectLst>
              </a:rPr>
              <a:t> каналу з високою провідністю - ступінчастому лідерові блискавки. </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m001.bcm.ru/2695/51eb788f-237e-4129-8108-ade05336f904.jpg"/>
          <p:cNvPicPr>
            <a:picLocks noChangeAspect="1" noChangeArrowheads="1"/>
          </p:cNvPicPr>
          <p:nvPr/>
        </p:nvPicPr>
        <p:blipFill>
          <a:blip r:embed="rId2">
            <a:lum bright="-20000"/>
          </a:blip>
          <a:srcRect/>
          <a:stretch>
            <a:fillRect/>
          </a:stretch>
        </p:blipFill>
        <p:spPr bwMode="auto">
          <a:xfrm flipH="1">
            <a:off x="0" y="0"/>
            <a:ext cx="9144000" cy="6858000"/>
          </a:xfrm>
          <a:prstGeom prst="rect">
            <a:avLst/>
          </a:prstGeom>
          <a:noFill/>
        </p:spPr>
      </p:pic>
      <p:sp>
        <p:nvSpPr>
          <p:cNvPr id="3" name="Содержимое 2"/>
          <p:cNvSpPr>
            <a:spLocks noGrp="1"/>
          </p:cNvSpPr>
          <p:nvPr>
            <p:ph idx="1"/>
          </p:nvPr>
        </p:nvSpPr>
        <p:spPr>
          <a:xfrm>
            <a:off x="0" y="1071547"/>
            <a:ext cx="9001156" cy="4786345"/>
          </a:xfrm>
        </p:spPr>
        <p:txBody>
          <a:bodyPr>
            <a:normAutofit/>
          </a:bodyPr>
          <a:lstStyle/>
          <a:p>
            <a:pPr>
              <a:buNone/>
            </a:pPr>
            <a:r>
              <a:rPr lang="en-US" sz="3000" dirty="0" smtClean="0">
                <a:solidFill>
                  <a:schemeClr val="bg1"/>
                </a:solidFill>
              </a:rPr>
              <a:t>	</a:t>
            </a:r>
            <a:r>
              <a:rPr lang="ru-RU" sz="3000" dirty="0" err="1" smtClean="0">
                <a:solidFill>
                  <a:schemeClr val="bg1"/>
                </a:solidFill>
              </a:rPr>
              <a:t>Розряд</a:t>
            </a:r>
            <a:r>
              <a:rPr lang="ru-RU" sz="3000" dirty="0" smtClean="0">
                <a:solidFill>
                  <a:schemeClr val="bg1"/>
                </a:solidFill>
              </a:rPr>
              <a:t> </a:t>
            </a:r>
            <a:r>
              <a:rPr lang="ru-RU" sz="3000" dirty="0" err="1">
                <a:solidFill>
                  <a:schemeClr val="bg1"/>
                </a:solidFill>
              </a:rPr>
              <a:t>блискавки</a:t>
            </a:r>
            <a:r>
              <a:rPr lang="ru-RU" sz="3000" dirty="0">
                <a:solidFill>
                  <a:schemeClr val="bg1"/>
                </a:solidFill>
              </a:rPr>
              <a:t>, </a:t>
            </a:r>
            <a:r>
              <a:rPr lang="ru-RU" sz="3000" dirty="0" err="1">
                <a:solidFill>
                  <a:schemeClr val="bg1"/>
                </a:solidFill>
              </a:rPr>
              <a:t>характеризується</a:t>
            </a:r>
            <a:r>
              <a:rPr lang="ru-RU" sz="3000" dirty="0">
                <a:solidFill>
                  <a:schemeClr val="bg1"/>
                </a:solidFill>
              </a:rPr>
              <a:t> струмами </a:t>
            </a:r>
            <a:r>
              <a:rPr lang="ru-RU" sz="3000" dirty="0" err="1">
                <a:solidFill>
                  <a:schemeClr val="bg1"/>
                </a:solidFill>
              </a:rPr>
              <a:t>від</a:t>
            </a:r>
            <a:r>
              <a:rPr lang="ru-RU" sz="3000" dirty="0">
                <a:solidFill>
                  <a:schemeClr val="bg1"/>
                </a:solidFill>
              </a:rPr>
              <a:t> </a:t>
            </a:r>
            <a:r>
              <a:rPr lang="ru-RU" sz="3000" dirty="0" err="1">
                <a:solidFill>
                  <a:schemeClr val="bg1"/>
                </a:solidFill>
              </a:rPr>
              <a:t>десятків</a:t>
            </a:r>
            <a:r>
              <a:rPr lang="ru-RU" sz="3000" dirty="0">
                <a:solidFill>
                  <a:schemeClr val="bg1"/>
                </a:solidFill>
              </a:rPr>
              <a:t> до </a:t>
            </a:r>
            <a:r>
              <a:rPr lang="ru-RU" sz="3000" dirty="0" err="1">
                <a:solidFill>
                  <a:schemeClr val="bg1"/>
                </a:solidFill>
              </a:rPr>
              <a:t>сотень</a:t>
            </a:r>
            <a:r>
              <a:rPr lang="ru-RU" sz="3000" dirty="0">
                <a:solidFill>
                  <a:schemeClr val="bg1"/>
                </a:solidFill>
              </a:rPr>
              <a:t> </a:t>
            </a:r>
            <a:r>
              <a:rPr lang="ru-RU" sz="3000" dirty="0" err="1">
                <a:solidFill>
                  <a:schemeClr val="bg1"/>
                </a:solidFill>
              </a:rPr>
              <a:t>тисяч</a:t>
            </a:r>
            <a:r>
              <a:rPr lang="ru-RU" sz="3000" dirty="0">
                <a:solidFill>
                  <a:schemeClr val="bg1"/>
                </a:solidFill>
              </a:rPr>
              <a:t> ампер, </a:t>
            </a:r>
            <a:r>
              <a:rPr lang="ru-RU" sz="3000" dirty="0" err="1">
                <a:solidFill>
                  <a:schemeClr val="bg1"/>
                </a:solidFill>
              </a:rPr>
              <a:t>яскравістю</a:t>
            </a:r>
            <a:r>
              <a:rPr lang="ru-RU" sz="3000" dirty="0">
                <a:solidFill>
                  <a:schemeClr val="bg1"/>
                </a:solidFill>
              </a:rPr>
              <a:t>, </a:t>
            </a:r>
            <a:r>
              <a:rPr lang="ru-RU" sz="3000" dirty="0" err="1">
                <a:solidFill>
                  <a:schemeClr val="bg1"/>
                </a:solidFill>
              </a:rPr>
              <a:t>що</a:t>
            </a:r>
            <a:r>
              <a:rPr lang="ru-RU" sz="3000" dirty="0">
                <a:solidFill>
                  <a:schemeClr val="bg1"/>
                </a:solidFill>
              </a:rPr>
              <a:t> </a:t>
            </a:r>
            <a:r>
              <a:rPr lang="ru-RU" sz="3000" dirty="0" err="1">
                <a:solidFill>
                  <a:schemeClr val="bg1"/>
                </a:solidFill>
              </a:rPr>
              <a:t>помітно</a:t>
            </a:r>
            <a:r>
              <a:rPr lang="ru-RU" sz="3000" dirty="0">
                <a:solidFill>
                  <a:schemeClr val="bg1"/>
                </a:solidFill>
              </a:rPr>
              <a:t> </a:t>
            </a:r>
            <a:r>
              <a:rPr lang="ru-RU" sz="3000" dirty="0" err="1">
                <a:solidFill>
                  <a:schemeClr val="bg1"/>
                </a:solidFill>
              </a:rPr>
              <a:t>перевищує</a:t>
            </a:r>
            <a:r>
              <a:rPr lang="ru-RU" sz="3000" dirty="0">
                <a:solidFill>
                  <a:schemeClr val="bg1"/>
                </a:solidFill>
              </a:rPr>
              <a:t> </a:t>
            </a:r>
            <a:r>
              <a:rPr lang="ru-RU" sz="3000" dirty="0" err="1">
                <a:solidFill>
                  <a:schemeClr val="bg1"/>
                </a:solidFill>
              </a:rPr>
              <a:t>яскравість</a:t>
            </a:r>
            <a:r>
              <a:rPr lang="ru-RU" sz="3000" dirty="0">
                <a:solidFill>
                  <a:schemeClr val="bg1"/>
                </a:solidFill>
              </a:rPr>
              <a:t> </a:t>
            </a:r>
            <a:r>
              <a:rPr lang="ru-RU" sz="3000" dirty="0" err="1">
                <a:solidFill>
                  <a:schemeClr val="bg1"/>
                </a:solidFill>
              </a:rPr>
              <a:t>лідера</a:t>
            </a:r>
            <a:r>
              <a:rPr lang="ru-RU" sz="3000" dirty="0">
                <a:solidFill>
                  <a:schemeClr val="bg1"/>
                </a:solidFill>
              </a:rPr>
              <a:t>, </a:t>
            </a:r>
            <a:r>
              <a:rPr lang="ru-RU" sz="3000" dirty="0" err="1">
                <a:solidFill>
                  <a:schemeClr val="bg1"/>
                </a:solidFill>
              </a:rPr>
              <a:t>і</a:t>
            </a:r>
            <a:r>
              <a:rPr lang="ru-RU" sz="3000" dirty="0">
                <a:solidFill>
                  <a:schemeClr val="bg1"/>
                </a:solidFill>
              </a:rPr>
              <a:t> великою </a:t>
            </a:r>
            <a:r>
              <a:rPr lang="ru-RU" sz="3000" dirty="0" err="1">
                <a:solidFill>
                  <a:schemeClr val="bg1"/>
                </a:solidFill>
              </a:rPr>
              <a:t>швидкістю</a:t>
            </a:r>
            <a:r>
              <a:rPr lang="ru-RU" sz="3000" dirty="0">
                <a:solidFill>
                  <a:schemeClr val="bg1"/>
                </a:solidFill>
              </a:rPr>
              <a:t> </a:t>
            </a:r>
            <a:r>
              <a:rPr lang="ru-RU" sz="3000" dirty="0" err="1">
                <a:solidFill>
                  <a:schemeClr val="bg1"/>
                </a:solidFill>
              </a:rPr>
              <a:t>просування</a:t>
            </a:r>
            <a:r>
              <a:rPr lang="ru-RU" sz="3000" dirty="0">
                <a:solidFill>
                  <a:schemeClr val="bg1"/>
                </a:solidFill>
              </a:rPr>
              <a:t>, </a:t>
            </a:r>
            <a:r>
              <a:rPr lang="ru-RU" sz="3000" dirty="0" err="1">
                <a:solidFill>
                  <a:schemeClr val="bg1"/>
                </a:solidFill>
              </a:rPr>
              <a:t>спочатку</a:t>
            </a:r>
            <a:r>
              <a:rPr lang="ru-RU" sz="3000" dirty="0">
                <a:solidFill>
                  <a:schemeClr val="bg1"/>
                </a:solidFill>
              </a:rPr>
              <a:t> доходить до </a:t>
            </a:r>
            <a:r>
              <a:rPr lang="en-US" sz="3000" dirty="0" smtClean="0">
                <a:solidFill>
                  <a:schemeClr val="bg1"/>
                </a:solidFill>
              </a:rPr>
              <a:t>          </a:t>
            </a:r>
            <a:r>
              <a:rPr lang="ru-RU" sz="3000" dirty="0" smtClean="0">
                <a:solidFill>
                  <a:schemeClr val="bg1"/>
                </a:solidFill>
              </a:rPr>
              <a:t>~ 100</a:t>
            </a:r>
            <a:r>
              <a:rPr lang="en-US" sz="3000" dirty="0" smtClean="0">
                <a:solidFill>
                  <a:schemeClr val="bg1"/>
                </a:solidFill>
              </a:rPr>
              <a:t> </a:t>
            </a:r>
            <a:r>
              <a:rPr lang="ru-RU" sz="3000" dirty="0" smtClean="0">
                <a:solidFill>
                  <a:schemeClr val="bg1"/>
                </a:solidFill>
              </a:rPr>
              <a:t>000 </a:t>
            </a:r>
            <a:r>
              <a:rPr lang="ru-RU" sz="3000" dirty="0" err="1">
                <a:solidFill>
                  <a:schemeClr val="bg1"/>
                </a:solidFill>
              </a:rPr>
              <a:t>кілометрів</a:t>
            </a:r>
            <a:r>
              <a:rPr lang="ru-RU" sz="3000" dirty="0">
                <a:solidFill>
                  <a:schemeClr val="bg1"/>
                </a:solidFill>
              </a:rPr>
              <a:t> на секунду, а в </a:t>
            </a:r>
            <a:r>
              <a:rPr lang="ru-RU" sz="3000" dirty="0" err="1">
                <a:solidFill>
                  <a:schemeClr val="bg1"/>
                </a:solidFill>
              </a:rPr>
              <a:t>кінці</a:t>
            </a:r>
            <a:r>
              <a:rPr lang="ru-RU" sz="3000" dirty="0">
                <a:solidFill>
                  <a:schemeClr val="bg1"/>
                </a:solidFill>
              </a:rPr>
              <a:t> </a:t>
            </a:r>
            <a:r>
              <a:rPr lang="ru-RU" sz="3000" dirty="0" err="1">
                <a:solidFill>
                  <a:schemeClr val="bg1"/>
                </a:solidFill>
              </a:rPr>
              <a:t>зменшується</a:t>
            </a:r>
            <a:r>
              <a:rPr lang="ru-RU" sz="3000" dirty="0">
                <a:solidFill>
                  <a:schemeClr val="bg1"/>
                </a:solidFill>
              </a:rPr>
              <a:t> до ~ 10 000 </a:t>
            </a:r>
            <a:r>
              <a:rPr lang="ru-RU" sz="3000" dirty="0" err="1">
                <a:solidFill>
                  <a:schemeClr val="bg1"/>
                </a:solidFill>
              </a:rPr>
              <a:t>кілометрів</a:t>
            </a:r>
            <a:r>
              <a:rPr lang="ru-RU" sz="3000" dirty="0">
                <a:solidFill>
                  <a:schemeClr val="bg1"/>
                </a:solidFill>
              </a:rPr>
              <a:t> в секунду. Температура каналу при головному </a:t>
            </a:r>
            <a:r>
              <a:rPr lang="ru-RU" sz="3000" dirty="0" err="1">
                <a:solidFill>
                  <a:schemeClr val="bg1"/>
                </a:solidFill>
              </a:rPr>
              <a:t>розряді</a:t>
            </a:r>
            <a:r>
              <a:rPr lang="ru-RU" sz="3000" dirty="0">
                <a:solidFill>
                  <a:schemeClr val="bg1"/>
                </a:solidFill>
              </a:rPr>
              <a:t> </a:t>
            </a:r>
            <a:r>
              <a:rPr lang="ru-RU" sz="3000" dirty="0" err="1">
                <a:solidFill>
                  <a:schemeClr val="bg1"/>
                </a:solidFill>
              </a:rPr>
              <a:t>може</a:t>
            </a:r>
            <a:r>
              <a:rPr lang="ru-RU" sz="3000" dirty="0">
                <a:solidFill>
                  <a:schemeClr val="bg1"/>
                </a:solidFill>
              </a:rPr>
              <a:t> </a:t>
            </a:r>
            <a:r>
              <a:rPr lang="ru-RU" sz="3000" dirty="0" err="1">
                <a:solidFill>
                  <a:schemeClr val="bg1"/>
                </a:solidFill>
              </a:rPr>
              <a:t>перевищувати</a:t>
            </a:r>
            <a:r>
              <a:rPr lang="ru-RU" sz="3000" dirty="0">
                <a:solidFill>
                  <a:schemeClr val="bg1"/>
                </a:solidFill>
              </a:rPr>
              <a:t> 25 000 C. </a:t>
            </a:r>
            <a:r>
              <a:rPr lang="ru-RU" sz="3000" dirty="0" err="1">
                <a:solidFill>
                  <a:schemeClr val="bg1"/>
                </a:solidFill>
              </a:rPr>
              <a:t>Довжина</a:t>
            </a:r>
            <a:r>
              <a:rPr lang="ru-RU" sz="3000" dirty="0">
                <a:solidFill>
                  <a:schemeClr val="bg1"/>
                </a:solidFill>
              </a:rPr>
              <a:t> каналу </a:t>
            </a:r>
            <a:r>
              <a:rPr lang="ru-RU" sz="3000" dirty="0" err="1">
                <a:solidFill>
                  <a:schemeClr val="bg1"/>
                </a:solidFill>
              </a:rPr>
              <a:t>блискавки</a:t>
            </a:r>
            <a:r>
              <a:rPr lang="ru-RU" sz="3000" dirty="0">
                <a:solidFill>
                  <a:schemeClr val="bg1"/>
                </a:solidFill>
              </a:rPr>
              <a:t> </a:t>
            </a:r>
            <a:r>
              <a:rPr lang="ru-RU" sz="3000" dirty="0" err="1">
                <a:solidFill>
                  <a:schemeClr val="bg1"/>
                </a:solidFill>
              </a:rPr>
              <a:t>може</a:t>
            </a:r>
            <a:r>
              <a:rPr lang="ru-RU" sz="3000" dirty="0">
                <a:solidFill>
                  <a:schemeClr val="bg1"/>
                </a:solidFill>
              </a:rPr>
              <a:t> бути </a:t>
            </a:r>
            <a:r>
              <a:rPr lang="ru-RU" sz="3000" dirty="0" err="1">
                <a:solidFill>
                  <a:schemeClr val="bg1"/>
                </a:solidFill>
              </a:rPr>
              <a:t>від</a:t>
            </a:r>
            <a:r>
              <a:rPr lang="ru-RU" sz="3000" dirty="0">
                <a:solidFill>
                  <a:schemeClr val="bg1"/>
                </a:solidFill>
              </a:rPr>
              <a:t> 1 до 10 км, </a:t>
            </a:r>
            <a:r>
              <a:rPr lang="ru-RU" sz="3000" dirty="0" err="1">
                <a:solidFill>
                  <a:schemeClr val="bg1"/>
                </a:solidFill>
              </a:rPr>
              <a:t>діаметр</a:t>
            </a:r>
            <a:r>
              <a:rPr lang="ru-RU" sz="3000" dirty="0">
                <a:solidFill>
                  <a:schemeClr val="bg1"/>
                </a:solidFill>
              </a:rPr>
              <a:t> - </a:t>
            </a:r>
            <a:r>
              <a:rPr lang="ru-RU" sz="3000" dirty="0" err="1">
                <a:solidFill>
                  <a:schemeClr val="bg1"/>
                </a:solidFill>
              </a:rPr>
              <a:t>кілька</a:t>
            </a:r>
            <a:r>
              <a:rPr lang="ru-RU" sz="3000" dirty="0">
                <a:solidFill>
                  <a:schemeClr val="bg1"/>
                </a:solidFill>
              </a:rPr>
              <a:t> </a:t>
            </a:r>
            <a:r>
              <a:rPr lang="ru-RU" sz="3000" dirty="0" err="1">
                <a:solidFill>
                  <a:schemeClr val="bg1"/>
                </a:solidFill>
              </a:rPr>
              <a:t>сантиметрів</a:t>
            </a:r>
            <a:r>
              <a:rPr lang="ru-RU" sz="3000" dirty="0">
                <a:solidFill>
                  <a:schemeClr val="bg1"/>
                </a:solidFill>
              </a:rPr>
              <a:t>. </a:t>
            </a:r>
          </a:p>
        </p:txBody>
      </p:sp>
      <p:sp>
        <p:nvSpPr>
          <p:cNvPr id="5" name="Заголовок 1"/>
          <p:cNvSpPr txBox="1">
            <a:spLocks/>
          </p:cNvSpPr>
          <p:nvPr/>
        </p:nvSpPr>
        <p:spPr>
          <a:xfrm>
            <a:off x="428596"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5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Наземні блискавки </a:t>
            </a:r>
            <a:endParaRPr kumimoji="0" lang="ru-RU" sz="5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resimler7.com/tum/doga/Wallpapers_-_Nature_9_-_Multiple_Strikes.jpg"/>
          <p:cNvPicPr>
            <a:picLocks noChangeAspect="1" noChangeArrowheads="1"/>
          </p:cNvPicPr>
          <p:nvPr/>
        </p:nvPicPr>
        <p:blipFill>
          <a:blip r:embed="rId2">
            <a:lum bright="11000"/>
          </a:blip>
          <a:srcRect/>
          <a:stretch>
            <a:fillRect/>
          </a:stretch>
        </p:blipFill>
        <p:spPr bwMode="auto">
          <a:xfrm>
            <a:off x="-1" y="0"/>
            <a:ext cx="9715536" cy="7286652"/>
          </a:xfrm>
          <a:prstGeom prst="rect">
            <a:avLst/>
          </a:prstGeom>
          <a:noFill/>
        </p:spPr>
      </p:pic>
      <p:sp>
        <p:nvSpPr>
          <p:cNvPr id="2" name="Заголовок 1"/>
          <p:cNvSpPr>
            <a:spLocks noGrp="1"/>
          </p:cNvSpPr>
          <p:nvPr>
            <p:ph type="title"/>
          </p:nvPr>
        </p:nvSpPr>
        <p:spPr>
          <a:xfrm>
            <a:off x="642910" y="0"/>
            <a:ext cx="8229600" cy="1143000"/>
          </a:xfrm>
        </p:spPr>
        <p:txBody>
          <a:bodyPr>
            <a:normAutofit/>
          </a:bodyPr>
          <a:lstStyle/>
          <a:p>
            <a:r>
              <a:rPr lang="uk-UA" sz="4800" b="1" dirty="0" err="1">
                <a:solidFill>
                  <a:schemeClr val="bg1"/>
                </a:solidFill>
                <a:effectLst>
                  <a:outerShdw blurRad="38100" dist="38100" dir="2700000" algn="tl">
                    <a:srgbClr val="000000">
                      <a:alpha val="43137"/>
                    </a:srgbClr>
                  </a:outerShdw>
                </a:effectLst>
              </a:rPr>
              <a:t>Внутрішньохмарні</a:t>
            </a:r>
            <a:r>
              <a:rPr lang="uk-UA" sz="4800" b="1" dirty="0">
                <a:solidFill>
                  <a:schemeClr val="bg1"/>
                </a:solidFill>
                <a:effectLst>
                  <a:outerShdw blurRad="38100" dist="38100" dir="2700000" algn="tl">
                    <a:srgbClr val="000000">
                      <a:alpha val="43137"/>
                    </a:srgbClr>
                  </a:outerShdw>
                </a:effectLst>
              </a:rPr>
              <a:t> Блискавки </a:t>
            </a:r>
            <a:endParaRPr lang="ru-RU" sz="4800" dirty="0">
              <a:solidFill>
                <a:schemeClr val="bg1"/>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pPr>
              <a:buNone/>
            </a:pPr>
            <a:r>
              <a:rPr lang="en-US" dirty="0" smtClean="0">
                <a:solidFill>
                  <a:schemeClr val="bg1"/>
                </a:solidFill>
                <a:effectLst>
                  <a:outerShdw blurRad="38100" dist="38100" dir="2700000" algn="tl">
                    <a:srgbClr val="000000">
                      <a:alpha val="43137"/>
                    </a:srgbClr>
                  </a:outerShdw>
                </a:effectLst>
              </a:rPr>
              <a:t>	</a:t>
            </a:r>
            <a:r>
              <a:rPr lang="uk-UA" dirty="0" err="1" smtClean="0">
                <a:solidFill>
                  <a:schemeClr val="bg1"/>
                </a:solidFill>
                <a:effectLst>
                  <a:outerShdw blurRad="38100" dist="38100" dir="2700000" algn="tl">
                    <a:srgbClr val="000000">
                      <a:alpha val="43137"/>
                    </a:srgbClr>
                  </a:outerShdw>
                </a:effectLst>
              </a:rPr>
              <a:t>Внутрішньохмарні</a:t>
            </a:r>
            <a:r>
              <a:rPr lang="uk-UA" dirty="0" smtClean="0">
                <a:solidFill>
                  <a:schemeClr val="bg1"/>
                </a:solidFill>
                <a:effectLst>
                  <a:outerShdw blurRad="38100" dist="38100" dir="2700000" algn="tl">
                    <a:srgbClr val="000000">
                      <a:alpha val="43137"/>
                    </a:srgbClr>
                  </a:outerShdw>
                </a:effectLst>
              </a:rPr>
              <a:t> </a:t>
            </a:r>
            <a:r>
              <a:rPr lang="uk-UA" dirty="0">
                <a:solidFill>
                  <a:schemeClr val="bg1"/>
                </a:solidFill>
                <a:effectLst>
                  <a:outerShdw blurRad="38100" dist="38100" dir="2700000" algn="tl">
                    <a:srgbClr val="000000">
                      <a:alpha val="43137"/>
                    </a:srgbClr>
                  </a:outerShdw>
                </a:effectLst>
              </a:rPr>
              <a:t>блискавки включають зазвичай тільки </a:t>
            </a:r>
            <a:r>
              <a:rPr lang="uk-UA" dirty="0" err="1">
                <a:solidFill>
                  <a:schemeClr val="bg1"/>
                </a:solidFill>
                <a:effectLst>
                  <a:outerShdw blurRad="38100" dist="38100" dir="2700000" algn="tl">
                    <a:srgbClr val="000000">
                      <a:alpha val="43137"/>
                    </a:srgbClr>
                  </a:outerShdw>
                </a:effectLst>
              </a:rPr>
              <a:t>лідерні</a:t>
            </a:r>
            <a:r>
              <a:rPr lang="uk-UA" dirty="0">
                <a:solidFill>
                  <a:schemeClr val="bg1"/>
                </a:solidFill>
                <a:effectLst>
                  <a:outerShdw blurRad="38100" dist="38100" dir="2700000" algn="tl">
                    <a:srgbClr val="000000">
                      <a:alpha val="43137"/>
                    </a:srgbClr>
                  </a:outerShdw>
                </a:effectLst>
              </a:rPr>
              <a:t> стадії; їх довжина коливається від 1 до 150 км. </a:t>
            </a:r>
            <a:r>
              <a:rPr lang="ru-RU" dirty="0">
                <a:solidFill>
                  <a:schemeClr val="bg1"/>
                </a:solidFill>
                <a:effectLst>
                  <a:outerShdw blurRad="38100" dist="38100" dir="2700000" algn="tl">
                    <a:srgbClr val="000000">
                      <a:alpha val="43137"/>
                    </a:srgbClr>
                  </a:outerShdw>
                </a:effectLst>
              </a:rPr>
              <a:t>Доля </a:t>
            </a:r>
            <a:r>
              <a:rPr lang="ru-RU" dirty="0" err="1">
                <a:solidFill>
                  <a:schemeClr val="bg1"/>
                </a:solidFill>
                <a:effectLst>
                  <a:outerShdw blurRad="38100" dist="38100" dir="2700000" algn="tl">
                    <a:srgbClr val="000000">
                      <a:alpha val="43137"/>
                    </a:srgbClr>
                  </a:outerShdw>
                </a:effectLst>
              </a:rPr>
              <a:t>внутрішньохмарних</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блискавок</a:t>
            </a:r>
            <a:r>
              <a:rPr lang="ru-RU" dirty="0">
                <a:solidFill>
                  <a:schemeClr val="bg1"/>
                </a:solidFill>
                <a:effectLst>
                  <a:outerShdw blurRad="38100" dist="38100" dir="2700000" algn="tl">
                    <a:srgbClr val="000000">
                      <a:alpha val="43137"/>
                    </a:srgbClr>
                  </a:outerShdw>
                </a:effectLst>
              </a:rPr>
              <a:t> росте у </a:t>
            </a:r>
            <a:r>
              <a:rPr lang="ru-RU" dirty="0" err="1">
                <a:solidFill>
                  <a:schemeClr val="bg1"/>
                </a:solidFill>
                <a:effectLst>
                  <a:outerShdw blurRad="38100" dist="38100" dir="2700000" algn="tl">
                    <a:srgbClr val="000000">
                      <a:alpha val="43137"/>
                    </a:srgbClr>
                  </a:outerShdw>
                </a:effectLst>
              </a:rPr>
              <a:t>міру</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зміщення</a:t>
            </a:r>
            <a:r>
              <a:rPr lang="ru-RU" dirty="0">
                <a:solidFill>
                  <a:schemeClr val="bg1"/>
                </a:solidFill>
                <a:effectLst>
                  <a:outerShdw blurRad="38100" dist="38100" dir="2700000" algn="tl">
                    <a:srgbClr val="000000">
                      <a:alpha val="43137"/>
                    </a:srgbClr>
                  </a:outerShdw>
                </a:effectLst>
              </a:rPr>
              <a:t> до </a:t>
            </a:r>
            <a:r>
              <a:rPr lang="ru-RU" dirty="0" err="1">
                <a:solidFill>
                  <a:schemeClr val="bg1"/>
                </a:solidFill>
                <a:effectLst>
                  <a:outerShdw blurRad="38100" dist="38100" dir="2700000" algn="tl">
                    <a:srgbClr val="000000">
                      <a:alpha val="43137"/>
                    </a:srgbClr>
                  </a:outerShdw>
                </a:effectLst>
              </a:rPr>
              <a:t>екватора</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міняючись</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від</a:t>
            </a:r>
            <a:r>
              <a:rPr lang="ru-RU" dirty="0">
                <a:solidFill>
                  <a:schemeClr val="bg1"/>
                </a:solidFill>
                <a:effectLst>
                  <a:outerShdw blurRad="38100" dist="38100" dir="2700000" algn="tl">
                    <a:srgbClr val="000000">
                      <a:alpha val="43137"/>
                    </a:srgbClr>
                  </a:outerShdw>
                </a:effectLst>
              </a:rPr>
              <a:t> 0,5 в </a:t>
            </a:r>
            <a:r>
              <a:rPr lang="ru-RU" dirty="0" err="1">
                <a:solidFill>
                  <a:schemeClr val="bg1"/>
                </a:solidFill>
                <a:effectLst>
                  <a:outerShdw blurRad="38100" dist="38100" dir="2700000" algn="tl">
                    <a:srgbClr val="000000">
                      <a:alpha val="43137"/>
                    </a:srgbClr>
                  </a:outerShdw>
                </a:effectLst>
              </a:rPr>
              <a:t>помірних</a:t>
            </a:r>
            <a:r>
              <a:rPr lang="ru-RU" dirty="0">
                <a:solidFill>
                  <a:schemeClr val="bg1"/>
                </a:solidFill>
                <a:effectLst>
                  <a:outerShdw blurRad="38100" dist="38100" dir="2700000" algn="tl">
                    <a:srgbClr val="000000">
                      <a:alpha val="43137"/>
                    </a:srgbClr>
                  </a:outerShdw>
                </a:effectLst>
              </a:rPr>
              <a:t> широтах до 0,9 в </a:t>
            </a:r>
            <a:r>
              <a:rPr lang="ru-RU" dirty="0" err="1">
                <a:solidFill>
                  <a:schemeClr val="bg1"/>
                </a:solidFill>
                <a:effectLst>
                  <a:outerShdw blurRad="38100" dist="38100" dir="2700000" algn="tl">
                    <a:srgbClr val="000000">
                      <a:alpha val="43137"/>
                    </a:srgbClr>
                  </a:outerShdw>
                </a:effectLst>
              </a:rPr>
              <a:t>екваторіальній</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смузі</a:t>
            </a:r>
            <a:r>
              <a:rPr lang="ru-RU" dirty="0">
                <a:solidFill>
                  <a:schemeClr val="bg1"/>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www.astronominsk.org/Other/Lightning/Crimea_aug2002_1.JPG"/>
          <p:cNvPicPr>
            <a:picLocks noChangeAspect="1" noChangeArrowheads="1"/>
          </p:cNvPicPr>
          <p:nvPr/>
        </p:nvPicPr>
        <p:blipFill>
          <a:blip r:embed="rId2">
            <a:lum bright="-10000"/>
          </a:blip>
          <a:srcRect/>
          <a:stretch>
            <a:fillRect/>
          </a:stretch>
        </p:blipFill>
        <p:spPr bwMode="auto">
          <a:xfrm>
            <a:off x="0" y="0"/>
            <a:ext cx="9200494" cy="6858000"/>
          </a:xfrm>
          <a:prstGeom prst="rect">
            <a:avLst/>
          </a:prstGeom>
          <a:noFill/>
        </p:spPr>
      </p:pic>
      <p:sp>
        <p:nvSpPr>
          <p:cNvPr id="2" name="Заголовок 1"/>
          <p:cNvSpPr>
            <a:spLocks noGrp="1"/>
          </p:cNvSpPr>
          <p:nvPr>
            <p:ph type="title"/>
          </p:nvPr>
        </p:nvSpPr>
        <p:spPr>
          <a:xfrm>
            <a:off x="428596" y="0"/>
            <a:ext cx="8229600" cy="1143000"/>
          </a:xfrm>
        </p:spPr>
        <p:txBody>
          <a:bodyPr>
            <a:normAutofit/>
          </a:bodyPr>
          <a:lstStyle/>
          <a:p>
            <a:r>
              <a:rPr lang="uk-UA" b="1" dirty="0">
                <a:solidFill>
                  <a:schemeClr val="bg1"/>
                </a:solidFill>
                <a:effectLst>
                  <a:outerShdw blurRad="38100" dist="38100" dir="2700000" algn="tl">
                    <a:srgbClr val="000000">
                      <a:alpha val="43137"/>
                    </a:srgbClr>
                  </a:outerShdw>
                </a:effectLst>
              </a:rPr>
              <a:t>Блискавки у верхній атмосфері</a:t>
            </a:r>
            <a:endParaRPr lang="ru-RU" dirty="0">
              <a:solidFill>
                <a:schemeClr val="bg1"/>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0" y="928670"/>
            <a:ext cx="9144000" cy="4525963"/>
          </a:xfrm>
        </p:spPr>
        <p:txBody>
          <a:bodyPr>
            <a:normAutofit/>
          </a:bodyPr>
          <a:lstStyle/>
          <a:p>
            <a:pPr>
              <a:buNone/>
            </a:pPr>
            <a:r>
              <a:rPr lang="en-US" sz="3000" b="1" dirty="0" smtClean="0">
                <a:solidFill>
                  <a:schemeClr val="bg1"/>
                </a:solidFill>
                <a:effectLst>
                  <a:outerShdw blurRad="38100" dist="38100" dir="2700000" algn="tl">
                    <a:srgbClr val="000000">
                      <a:alpha val="43137"/>
                    </a:srgbClr>
                  </a:outerShdw>
                </a:effectLst>
              </a:rPr>
              <a:t>	</a:t>
            </a:r>
            <a:r>
              <a:rPr lang="ru-RU" sz="3000" b="1" dirty="0" err="1" smtClean="0">
                <a:solidFill>
                  <a:schemeClr val="bg1"/>
                </a:solidFill>
                <a:effectLst>
                  <a:outerShdw blurRad="38100" dist="38100" dir="2700000" algn="tl">
                    <a:srgbClr val="000000">
                      <a:alpha val="43137"/>
                    </a:srgbClr>
                  </a:outerShdw>
                </a:effectLst>
              </a:rPr>
              <a:t>Ельфи</a:t>
            </a:r>
            <a:r>
              <a:rPr lang="ru-RU" sz="3000" dirty="0" smtClean="0">
                <a:solidFill>
                  <a:schemeClr val="bg1"/>
                </a:solidFill>
                <a:effectLst>
                  <a:outerShdw blurRad="38100" dist="38100" dir="2700000" algn="tl">
                    <a:srgbClr val="000000">
                      <a:alpha val="43137"/>
                    </a:srgbClr>
                  </a:outerShdw>
                </a:effectLst>
              </a:rPr>
              <a:t> </a:t>
            </a:r>
            <a:r>
              <a:rPr lang="ru-RU" sz="3000" dirty="0" err="1" smtClean="0">
                <a:solidFill>
                  <a:schemeClr val="bg1"/>
                </a:solidFill>
                <a:effectLst>
                  <a:outerShdw blurRad="38100" dist="38100" dir="2700000" algn="tl">
                    <a:srgbClr val="000000">
                      <a:alpha val="43137"/>
                    </a:srgbClr>
                  </a:outerShdw>
                </a:effectLst>
              </a:rPr>
              <a:t>являють</a:t>
            </a:r>
            <a:r>
              <a:rPr lang="ru-RU" sz="3000" dirty="0" smtClean="0">
                <a:solidFill>
                  <a:schemeClr val="bg1"/>
                </a:solidFill>
                <a:effectLst>
                  <a:outerShdw blurRad="38100" dist="38100" dir="2700000" algn="tl">
                    <a:srgbClr val="000000">
                      <a:alpha val="43137"/>
                    </a:srgbClr>
                  </a:outerShdw>
                </a:effectLst>
              </a:rPr>
              <a:t> собою </a:t>
            </a:r>
            <a:r>
              <a:rPr lang="ru-RU" sz="3000" dirty="0" err="1" smtClean="0">
                <a:solidFill>
                  <a:schemeClr val="bg1"/>
                </a:solidFill>
                <a:effectLst>
                  <a:outerShdw blurRad="38100" dist="38100" dir="2700000" algn="tl">
                    <a:srgbClr val="000000">
                      <a:alpha val="43137"/>
                    </a:srgbClr>
                  </a:outerShdw>
                </a:effectLst>
              </a:rPr>
              <a:t>величезні</a:t>
            </a:r>
            <a:r>
              <a:rPr lang="ru-RU" sz="3000" dirty="0" smtClean="0">
                <a:solidFill>
                  <a:schemeClr val="bg1"/>
                </a:solidFill>
                <a:effectLst>
                  <a:outerShdw blurRad="38100" dist="38100" dir="2700000" algn="tl">
                    <a:srgbClr val="000000">
                      <a:alpha val="43137"/>
                    </a:srgbClr>
                  </a:outerShdw>
                </a:effectLst>
              </a:rPr>
              <a:t>, </a:t>
            </a:r>
            <a:r>
              <a:rPr lang="ru-RU" sz="3000" dirty="0" err="1" smtClean="0">
                <a:solidFill>
                  <a:schemeClr val="bg1"/>
                </a:solidFill>
                <a:effectLst>
                  <a:outerShdw blurRad="38100" dist="38100" dir="2700000" algn="tl">
                    <a:srgbClr val="000000">
                      <a:alpha val="43137"/>
                    </a:srgbClr>
                  </a:outerShdw>
                </a:effectLst>
              </a:rPr>
              <a:t>але</a:t>
            </a:r>
            <a:r>
              <a:rPr lang="ru-RU" sz="3000" dirty="0" smtClean="0">
                <a:solidFill>
                  <a:schemeClr val="bg1"/>
                </a:solidFill>
                <a:effectLst>
                  <a:outerShdw blurRad="38100" dist="38100" dir="2700000" algn="tl">
                    <a:srgbClr val="000000">
                      <a:alpha val="43137"/>
                    </a:srgbClr>
                  </a:outerShdw>
                </a:effectLst>
              </a:rPr>
              <a:t> слабо </a:t>
            </a:r>
            <a:r>
              <a:rPr lang="ru-RU" sz="3000" dirty="0" err="1" smtClean="0">
                <a:solidFill>
                  <a:schemeClr val="bg1"/>
                </a:solidFill>
                <a:effectLst>
                  <a:outerShdw blurRad="38100" dist="38100" dir="2700000" algn="tl">
                    <a:srgbClr val="000000">
                      <a:alpha val="43137"/>
                    </a:srgbClr>
                  </a:outerShdw>
                </a:effectLst>
              </a:rPr>
              <a:t>палаючі</a:t>
            </a:r>
            <a:r>
              <a:rPr lang="ru-RU" sz="3000" dirty="0" smtClean="0">
                <a:solidFill>
                  <a:schemeClr val="bg1"/>
                </a:solidFill>
                <a:effectLst>
                  <a:outerShdw blurRad="38100" dist="38100" dir="2700000" algn="tl">
                    <a:srgbClr val="000000">
                      <a:alpha val="43137"/>
                    </a:srgbClr>
                  </a:outerShdw>
                </a:effectLst>
              </a:rPr>
              <a:t>  </a:t>
            </a:r>
            <a:r>
              <a:rPr lang="ru-RU" sz="3000" dirty="0" err="1" smtClean="0">
                <a:solidFill>
                  <a:schemeClr val="bg1"/>
                </a:solidFill>
                <a:effectLst>
                  <a:outerShdw blurRad="38100" dist="38100" dir="2700000" algn="tl">
                    <a:srgbClr val="000000">
                      <a:alpha val="43137"/>
                    </a:srgbClr>
                  </a:outerShdw>
                </a:effectLst>
              </a:rPr>
              <a:t>спалахи-конуси</a:t>
            </a:r>
            <a:r>
              <a:rPr lang="ru-RU" sz="3000" dirty="0" smtClean="0">
                <a:solidFill>
                  <a:schemeClr val="bg1"/>
                </a:solidFill>
                <a:effectLst>
                  <a:outerShdw blurRad="38100" dist="38100" dir="2700000" algn="tl">
                    <a:srgbClr val="000000">
                      <a:alpha val="43137"/>
                    </a:srgbClr>
                  </a:outerShdw>
                </a:effectLst>
              </a:rPr>
              <a:t> </a:t>
            </a:r>
            <a:r>
              <a:rPr lang="ru-RU" sz="3000" dirty="0" err="1" smtClean="0">
                <a:solidFill>
                  <a:schemeClr val="bg1"/>
                </a:solidFill>
                <a:effectLst>
                  <a:outerShdw blurRad="38100" dist="38100" dir="2700000" algn="tl">
                    <a:srgbClr val="000000">
                      <a:alpha val="43137"/>
                    </a:srgbClr>
                  </a:outerShdw>
                </a:effectLst>
              </a:rPr>
              <a:t>діаметром</a:t>
            </a:r>
            <a:r>
              <a:rPr lang="ru-RU" sz="3000" dirty="0" smtClean="0">
                <a:solidFill>
                  <a:schemeClr val="bg1"/>
                </a:solidFill>
                <a:effectLst>
                  <a:outerShdw blurRad="38100" dist="38100" dir="2700000" algn="tl">
                    <a:srgbClr val="000000">
                      <a:alpha val="43137"/>
                    </a:srgbClr>
                  </a:outerShdw>
                </a:effectLst>
              </a:rPr>
              <a:t> </a:t>
            </a:r>
            <a:r>
              <a:rPr lang="ru-RU" sz="3000" dirty="0" err="1" smtClean="0">
                <a:solidFill>
                  <a:schemeClr val="bg1"/>
                </a:solidFill>
                <a:effectLst>
                  <a:outerShdw blurRad="38100" dist="38100" dir="2700000" algn="tl">
                    <a:srgbClr val="000000">
                      <a:alpha val="43137"/>
                    </a:srgbClr>
                  </a:outerShdw>
                </a:effectLst>
              </a:rPr>
              <a:t>близько</a:t>
            </a:r>
            <a:r>
              <a:rPr lang="ru-RU" sz="3000" dirty="0" smtClean="0">
                <a:solidFill>
                  <a:schemeClr val="bg1"/>
                </a:solidFill>
                <a:effectLst>
                  <a:outerShdw blurRad="38100" dist="38100" dir="2700000" algn="tl">
                    <a:srgbClr val="000000">
                      <a:alpha val="43137"/>
                    </a:srgbClr>
                  </a:outerShdw>
                </a:effectLst>
              </a:rPr>
              <a:t> 400 км, </a:t>
            </a:r>
            <a:r>
              <a:rPr lang="ru-RU" sz="3000" dirty="0" err="1" smtClean="0">
                <a:solidFill>
                  <a:schemeClr val="bg1"/>
                </a:solidFill>
                <a:effectLst>
                  <a:outerShdw blurRad="38100" dist="38100" dir="2700000" algn="tl">
                    <a:srgbClr val="000000">
                      <a:alpha val="43137"/>
                    </a:srgbClr>
                  </a:outerShdw>
                </a:effectLst>
              </a:rPr>
              <a:t>які</a:t>
            </a:r>
            <a:r>
              <a:rPr lang="ru-RU" sz="3000" dirty="0" smtClean="0">
                <a:solidFill>
                  <a:schemeClr val="bg1"/>
                </a:solidFill>
                <a:effectLst>
                  <a:outerShdw blurRad="38100" dist="38100" dir="2700000" algn="tl">
                    <a:srgbClr val="000000">
                      <a:alpha val="43137"/>
                    </a:srgbClr>
                  </a:outerShdw>
                </a:effectLst>
              </a:rPr>
              <a:t> </a:t>
            </a:r>
            <a:r>
              <a:rPr lang="ru-RU" sz="3000" dirty="0" err="1" smtClean="0">
                <a:solidFill>
                  <a:schemeClr val="bg1"/>
                </a:solidFill>
                <a:effectLst>
                  <a:outerShdw blurRad="38100" dist="38100" dir="2700000" algn="tl">
                    <a:srgbClr val="000000">
                      <a:alpha val="43137"/>
                    </a:srgbClr>
                  </a:outerShdw>
                </a:effectLst>
              </a:rPr>
              <a:t>з'являються</a:t>
            </a:r>
            <a:r>
              <a:rPr lang="ru-RU" sz="3000" dirty="0" smtClean="0">
                <a:solidFill>
                  <a:schemeClr val="bg1"/>
                </a:solidFill>
                <a:effectLst>
                  <a:outerShdw blurRad="38100" dist="38100" dir="2700000" algn="tl">
                    <a:srgbClr val="000000">
                      <a:alpha val="43137"/>
                    </a:srgbClr>
                  </a:outerShdw>
                </a:effectLst>
              </a:rPr>
              <a:t> </a:t>
            </a:r>
            <a:r>
              <a:rPr lang="ru-RU" sz="3000" dirty="0" err="1" smtClean="0">
                <a:solidFill>
                  <a:schemeClr val="bg1"/>
                </a:solidFill>
                <a:effectLst>
                  <a:outerShdw blurRad="38100" dist="38100" dir="2700000" algn="tl">
                    <a:srgbClr val="000000">
                      <a:alpha val="43137"/>
                    </a:srgbClr>
                  </a:outerShdw>
                </a:effectLst>
              </a:rPr>
              <a:t>безпосередньо</a:t>
            </a:r>
            <a:r>
              <a:rPr lang="ru-RU" sz="3000" dirty="0" smtClean="0">
                <a:solidFill>
                  <a:schemeClr val="bg1"/>
                </a:solidFill>
                <a:effectLst>
                  <a:outerShdw blurRad="38100" dist="38100" dir="2700000" algn="tl">
                    <a:srgbClr val="000000">
                      <a:alpha val="43137"/>
                    </a:srgbClr>
                  </a:outerShdw>
                </a:effectLst>
              </a:rPr>
              <a:t> </a:t>
            </a:r>
            <a:r>
              <a:rPr lang="ru-RU" sz="3000" dirty="0" err="1" smtClean="0">
                <a:solidFill>
                  <a:schemeClr val="bg1"/>
                </a:solidFill>
                <a:effectLst>
                  <a:outerShdw blurRad="38100" dist="38100" dir="2700000" algn="tl">
                    <a:srgbClr val="000000">
                      <a:alpha val="43137"/>
                    </a:srgbClr>
                  </a:outerShdw>
                </a:effectLst>
              </a:rPr>
              <a:t>з</a:t>
            </a:r>
            <a:r>
              <a:rPr lang="ru-RU" sz="3000" dirty="0" smtClean="0">
                <a:solidFill>
                  <a:schemeClr val="bg1"/>
                </a:solidFill>
                <a:effectLst>
                  <a:outerShdw blurRad="38100" dist="38100" dir="2700000" algn="tl">
                    <a:srgbClr val="000000">
                      <a:alpha val="43137"/>
                    </a:srgbClr>
                  </a:outerShdw>
                </a:effectLst>
              </a:rPr>
              <a:t> </a:t>
            </a:r>
            <a:r>
              <a:rPr lang="ru-RU" sz="3000" dirty="0" err="1" smtClean="0">
                <a:solidFill>
                  <a:schemeClr val="bg1"/>
                </a:solidFill>
                <a:effectLst>
                  <a:outerShdw blurRad="38100" dist="38100" dir="2700000" algn="tl">
                    <a:srgbClr val="000000">
                      <a:alpha val="43137"/>
                    </a:srgbClr>
                  </a:outerShdw>
                </a:effectLst>
              </a:rPr>
              <a:t>верхньої</a:t>
            </a:r>
            <a:r>
              <a:rPr lang="ru-RU" sz="3000" dirty="0" smtClean="0">
                <a:solidFill>
                  <a:schemeClr val="bg1"/>
                </a:solidFill>
                <a:effectLst>
                  <a:outerShdw blurRad="38100" dist="38100" dir="2700000" algn="tl">
                    <a:srgbClr val="000000">
                      <a:alpha val="43137"/>
                    </a:srgbClr>
                  </a:outerShdw>
                </a:effectLst>
              </a:rPr>
              <a:t> </a:t>
            </a:r>
            <a:r>
              <a:rPr lang="ru-RU" sz="3000" dirty="0" err="1" smtClean="0">
                <a:solidFill>
                  <a:schemeClr val="bg1"/>
                </a:solidFill>
                <a:effectLst>
                  <a:outerShdw blurRad="38100" dist="38100" dir="2700000" algn="tl">
                    <a:srgbClr val="000000">
                      <a:alpha val="43137"/>
                    </a:srgbClr>
                  </a:outerShdw>
                </a:effectLst>
              </a:rPr>
              <a:t>частини</a:t>
            </a:r>
            <a:r>
              <a:rPr lang="ru-RU" sz="3000" dirty="0" smtClean="0">
                <a:solidFill>
                  <a:schemeClr val="bg1"/>
                </a:solidFill>
                <a:effectLst>
                  <a:outerShdw blurRad="38100" dist="38100" dir="2700000" algn="tl">
                    <a:srgbClr val="000000">
                      <a:alpha val="43137"/>
                    </a:srgbClr>
                  </a:outerShdw>
                </a:effectLst>
              </a:rPr>
              <a:t> </a:t>
            </a:r>
            <a:r>
              <a:rPr lang="ru-RU" sz="3000" dirty="0" err="1" smtClean="0">
                <a:solidFill>
                  <a:schemeClr val="bg1"/>
                </a:solidFill>
                <a:effectLst>
                  <a:outerShdw blurRad="38100" dist="38100" dir="2700000" algn="tl">
                    <a:srgbClr val="000000">
                      <a:alpha val="43137"/>
                    </a:srgbClr>
                  </a:outerShdw>
                </a:effectLst>
              </a:rPr>
              <a:t>грозової</a:t>
            </a:r>
            <a:r>
              <a:rPr lang="ru-RU" sz="3000" dirty="0" smtClean="0">
                <a:solidFill>
                  <a:schemeClr val="bg1"/>
                </a:solidFill>
                <a:effectLst>
                  <a:outerShdw blurRad="38100" dist="38100" dir="2700000" algn="tl">
                    <a:srgbClr val="000000">
                      <a:alpha val="43137"/>
                    </a:srgbClr>
                  </a:outerShdw>
                </a:effectLst>
              </a:rPr>
              <a:t> хмари.</a:t>
            </a:r>
          </a:p>
          <a:p>
            <a:pPr>
              <a:buNone/>
            </a:pPr>
            <a:r>
              <a:rPr lang="en-US" sz="3000" b="1" dirty="0" smtClean="0">
                <a:solidFill>
                  <a:schemeClr val="bg1"/>
                </a:solidFill>
                <a:effectLst>
                  <a:outerShdw blurRad="38100" dist="38100" dir="2700000" algn="tl">
                    <a:srgbClr val="000000">
                      <a:alpha val="43137"/>
                    </a:srgbClr>
                  </a:outerShdw>
                </a:effectLst>
              </a:rPr>
              <a:t>	</a:t>
            </a:r>
            <a:r>
              <a:rPr lang="ru-RU" sz="3000" b="1" dirty="0" err="1" smtClean="0">
                <a:solidFill>
                  <a:schemeClr val="bg1"/>
                </a:solidFill>
                <a:effectLst>
                  <a:outerShdw blurRad="38100" dist="38100" dir="2700000" algn="tl">
                    <a:srgbClr val="000000">
                      <a:alpha val="43137"/>
                    </a:srgbClr>
                  </a:outerShdw>
                </a:effectLst>
              </a:rPr>
              <a:t>Джет</a:t>
            </a:r>
            <a:r>
              <a:rPr lang="ru-RU" sz="3000" dirty="0" smtClean="0">
                <a:solidFill>
                  <a:schemeClr val="bg1"/>
                </a:solidFill>
                <a:effectLst>
                  <a:outerShdw blurRad="38100" dist="38100" dir="2700000" algn="tl">
                    <a:srgbClr val="000000">
                      <a:alpha val="43137"/>
                    </a:srgbClr>
                  </a:outerShdw>
                </a:effectLst>
              </a:rPr>
              <a:t> </a:t>
            </a:r>
            <a:r>
              <a:rPr lang="ru-RU" sz="3000" dirty="0" err="1" smtClean="0">
                <a:solidFill>
                  <a:schemeClr val="bg1"/>
                </a:solidFill>
                <a:effectLst>
                  <a:outerShdw blurRad="38100" dist="38100" dir="2700000" algn="tl">
                    <a:srgbClr val="000000">
                      <a:alpha val="43137"/>
                    </a:srgbClr>
                  </a:outerShdw>
                </a:effectLst>
              </a:rPr>
              <a:t>являють</a:t>
            </a:r>
            <a:r>
              <a:rPr lang="ru-RU" sz="3000" dirty="0" smtClean="0">
                <a:solidFill>
                  <a:schemeClr val="bg1"/>
                </a:solidFill>
                <a:effectLst>
                  <a:outerShdw blurRad="38100" dist="38100" dir="2700000" algn="tl">
                    <a:srgbClr val="000000">
                      <a:alpha val="43137"/>
                    </a:srgbClr>
                  </a:outerShdw>
                </a:effectLst>
              </a:rPr>
              <a:t> собою </a:t>
            </a:r>
            <a:r>
              <a:rPr lang="ru-RU" sz="3000" dirty="0" err="1" smtClean="0">
                <a:solidFill>
                  <a:schemeClr val="bg1"/>
                </a:solidFill>
                <a:effectLst>
                  <a:outerShdw blurRad="38100" dist="38100" dir="2700000" algn="tl">
                    <a:srgbClr val="000000">
                      <a:alpha val="43137"/>
                    </a:srgbClr>
                  </a:outerShdw>
                </a:effectLst>
              </a:rPr>
              <a:t>трубки-конус</a:t>
            </a:r>
            <a:r>
              <a:rPr lang="ru-RU" sz="3000" dirty="0" smtClean="0">
                <a:solidFill>
                  <a:schemeClr val="bg1"/>
                </a:solidFill>
                <a:effectLst>
                  <a:outerShdw blurRad="38100" dist="38100" dir="2700000" algn="tl">
                    <a:srgbClr val="000000">
                      <a:alpha val="43137"/>
                    </a:srgbClr>
                  </a:outerShdw>
                </a:effectLst>
              </a:rPr>
              <a:t> </a:t>
            </a:r>
            <a:r>
              <a:rPr lang="ru-RU" sz="3000" dirty="0" err="1" smtClean="0">
                <a:solidFill>
                  <a:schemeClr val="bg1"/>
                </a:solidFill>
                <a:effectLst>
                  <a:outerShdw blurRad="38100" dist="38100" dir="2700000" algn="tl">
                    <a:srgbClr val="000000">
                      <a:alpha val="43137"/>
                    </a:srgbClr>
                  </a:outerShdw>
                </a:effectLst>
              </a:rPr>
              <a:t>синього</a:t>
            </a:r>
            <a:r>
              <a:rPr lang="ru-RU" sz="3000" dirty="0" smtClean="0">
                <a:solidFill>
                  <a:schemeClr val="bg1"/>
                </a:solidFill>
                <a:effectLst>
                  <a:outerShdw blurRad="38100" dist="38100" dir="2700000" algn="tl">
                    <a:srgbClr val="000000">
                      <a:alpha val="43137"/>
                    </a:srgbClr>
                  </a:outerShdw>
                </a:effectLst>
              </a:rPr>
              <a:t> </a:t>
            </a:r>
            <a:r>
              <a:rPr lang="ru-RU" sz="3000" dirty="0" err="1" smtClean="0">
                <a:solidFill>
                  <a:schemeClr val="bg1"/>
                </a:solidFill>
                <a:effectLst>
                  <a:outerShdw blurRad="38100" dist="38100" dir="2700000" algn="tl">
                    <a:srgbClr val="000000">
                      <a:alpha val="43137"/>
                    </a:srgbClr>
                  </a:outerShdw>
                </a:effectLst>
              </a:rPr>
              <a:t>кольору</a:t>
            </a:r>
            <a:r>
              <a:rPr lang="ru-RU" sz="3000" dirty="0" smtClean="0">
                <a:solidFill>
                  <a:schemeClr val="bg1"/>
                </a:solidFill>
                <a:effectLst>
                  <a:outerShdw blurRad="38100" dist="38100" dir="2700000" algn="tl">
                    <a:srgbClr val="000000">
                      <a:alpha val="43137"/>
                    </a:srgbClr>
                  </a:outerShdw>
                </a:effectLst>
              </a:rPr>
              <a:t>.</a:t>
            </a:r>
          </a:p>
          <a:p>
            <a:pPr>
              <a:buNone/>
            </a:pPr>
            <a:r>
              <a:rPr lang="en-US" sz="3000" b="1" dirty="0" smtClean="0">
                <a:solidFill>
                  <a:schemeClr val="bg1"/>
                </a:solidFill>
                <a:effectLst>
                  <a:outerShdw blurRad="38100" dist="38100" dir="2700000" algn="tl">
                    <a:srgbClr val="000000">
                      <a:alpha val="43137"/>
                    </a:srgbClr>
                  </a:outerShdw>
                </a:effectLst>
              </a:rPr>
              <a:t>	</a:t>
            </a:r>
            <a:r>
              <a:rPr lang="uk-UA" sz="3000" b="1" dirty="0" err="1" smtClean="0">
                <a:solidFill>
                  <a:schemeClr val="bg1"/>
                </a:solidFill>
                <a:effectLst>
                  <a:outerShdw blurRad="38100" dist="38100" dir="2700000" algn="tl">
                    <a:srgbClr val="000000">
                      <a:alpha val="43137"/>
                    </a:srgbClr>
                  </a:outerShdw>
                </a:effectLst>
              </a:rPr>
              <a:t>Спрайт</a:t>
            </a:r>
            <a:r>
              <a:rPr lang="uk-UA" sz="3000" b="1" dirty="0" smtClean="0">
                <a:solidFill>
                  <a:schemeClr val="bg1"/>
                </a:solidFill>
                <a:effectLst>
                  <a:outerShdw blurRad="38100" dist="38100" dir="2700000" algn="tl">
                    <a:srgbClr val="000000">
                      <a:alpha val="43137"/>
                    </a:srgbClr>
                  </a:outerShdw>
                </a:effectLst>
              </a:rPr>
              <a:t> </a:t>
            </a:r>
            <a:r>
              <a:rPr lang="ru-RU" sz="3000" dirty="0" err="1">
                <a:solidFill>
                  <a:schemeClr val="bg1"/>
                </a:solidFill>
                <a:effectLst>
                  <a:outerShdw blurRad="38100" dist="38100" dir="2700000" algn="tl">
                    <a:srgbClr val="000000">
                      <a:alpha val="43137"/>
                    </a:srgbClr>
                  </a:outerShdw>
                </a:effectLst>
              </a:rPr>
              <a:t>з'являються</a:t>
            </a:r>
            <a:r>
              <a:rPr lang="ru-RU" sz="3000" dirty="0">
                <a:solidFill>
                  <a:schemeClr val="bg1"/>
                </a:solidFill>
                <a:effectLst>
                  <a:outerShdw blurRad="38100" dist="38100" dir="2700000" algn="tl">
                    <a:srgbClr val="000000">
                      <a:alpha val="43137"/>
                    </a:srgbClr>
                  </a:outerShdw>
                </a:effectLst>
              </a:rPr>
              <a:t> </a:t>
            </a:r>
            <a:r>
              <a:rPr lang="ru-RU" sz="3000" dirty="0" err="1">
                <a:solidFill>
                  <a:schemeClr val="bg1"/>
                </a:solidFill>
                <a:effectLst>
                  <a:outerShdw blurRad="38100" dist="38100" dir="2700000" algn="tl">
                    <a:srgbClr val="000000">
                      <a:alpha val="43137"/>
                    </a:srgbClr>
                  </a:outerShdw>
                </a:effectLst>
              </a:rPr>
              <a:t>майже</a:t>
            </a:r>
            <a:r>
              <a:rPr lang="ru-RU" sz="3000" dirty="0">
                <a:solidFill>
                  <a:schemeClr val="bg1"/>
                </a:solidFill>
                <a:effectLst>
                  <a:outerShdw blurRad="38100" dist="38100" dir="2700000" algn="tl">
                    <a:srgbClr val="000000">
                      <a:alpha val="43137"/>
                    </a:srgbClr>
                  </a:outerShdw>
                </a:effectLst>
              </a:rPr>
              <a:t> в </a:t>
            </a:r>
            <a:r>
              <a:rPr lang="ru-RU" sz="3000" dirty="0" err="1">
                <a:solidFill>
                  <a:schemeClr val="bg1"/>
                </a:solidFill>
                <a:effectLst>
                  <a:outerShdw blurRad="38100" dist="38100" dir="2700000" algn="tl">
                    <a:srgbClr val="000000">
                      <a:alpha val="43137"/>
                    </a:srgbClr>
                  </a:outerShdw>
                </a:effectLst>
              </a:rPr>
              <a:t>будь-яку</a:t>
            </a:r>
            <a:r>
              <a:rPr lang="ru-RU" sz="3000" dirty="0">
                <a:solidFill>
                  <a:schemeClr val="bg1"/>
                </a:solidFill>
                <a:effectLst>
                  <a:outerShdw blurRad="38100" dist="38100" dir="2700000" algn="tl">
                    <a:srgbClr val="000000">
                      <a:alpha val="43137"/>
                    </a:srgbClr>
                  </a:outerShdw>
                </a:effectLst>
              </a:rPr>
              <a:t> грозу на </a:t>
            </a:r>
            <a:r>
              <a:rPr lang="ru-RU" sz="3000" dirty="0" err="1">
                <a:solidFill>
                  <a:schemeClr val="bg1"/>
                </a:solidFill>
                <a:effectLst>
                  <a:outerShdw blurRad="38100" dist="38100" dir="2700000" algn="tl">
                    <a:srgbClr val="000000">
                      <a:alpha val="43137"/>
                    </a:srgbClr>
                  </a:outerShdw>
                </a:effectLst>
              </a:rPr>
              <a:t>висоті</a:t>
            </a:r>
            <a:r>
              <a:rPr lang="ru-RU" sz="3000" dirty="0">
                <a:solidFill>
                  <a:schemeClr val="bg1"/>
                </a:solidFill>
                <a:effectLst>
                  <a:outerShdw blurRad="38100" dist="38100" dir="2700000" algn="tl">
                    <a:srgbClr val="000000">
                      <a:alpha val="43137"/>
                    </a:srgbClr>
                  </a:outerShdw>
                </a:effectLst>
              </a:rPr>
              <a:t> </a:t>
            </a:r>
            <a:r>
              <a:rPr lang="ru-RU" sz="3000" dirty="0" err="1">
                <a:solidFill>
                  <a:schemeClr val="bg1"/>
                </a:solidFill>
                <a:effectLst>
                  <a:outerShdw blurRad="38100" dist="38100" dir="2700000" algn="tl">
                    <a:srgbClr val="000000">
                      <a:alpha val="43137"/>
                    </a:srgbClr>
                  </a:outerShdw>
                </a:effectLst>
              </a:rPr>
              <a:t>від</a:t>
            </a:r>
            <a:r>
              <a:rPr lang="ru-RU" sz="3000" dirty="0">
                <a:solidFill>
                  <a:schemeClr val="bg1"/>
                </a:solidFill>
                <a:effectLst>
                  <a:outerShdw blurRad="38100" dist="38100" dir="2700000" algn="tl">
                    <a:srgbClr val="000000">
                      <a:alpha val="43137"/>
                    </a:srgbClr>
                  </a:outerShdw>
                </a:effectLst>
              </a:rPr>
              <a:t> 55 до 130 </a:t>
            </a:r>
            <a:r>
              <a:rPr lang="ru-RU" sz="3000" dirty="0" err="1">
                <a:solidFill>
                  <a:schemeClr val="bg1"/>
                </a:solidFill>
                <a:effectLst>
                  <a:outerShdw blurRad="38100" dist="38100" dir="2700000" algn="tl">
                    <a:srgbClr val="000000">
                      <a:alpha val="43137"/>
                    </a:srgbClr>
                  </a:outerShdw>
                </a:effectLst>
              </a:rPr>
              <a:t>кілометрів</a:t>
            </a:r>
            <a:r>
              <a:rPr lang="ru-RU" sz="3000" dirty="0">
                <a:solidFill>
                  <a:schemeClr val="bg1"/>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www.fwallpaper.net/wallpapers/S/T/storm-12_1024x76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85720" y="2071678"/>
            <a:ext cx="8229600" cy="1143000"/>
          </a:xfrm>
        </p:spPr>
        <p:txBody>
          <a:bodyPr>
            <a:noAutofit/>
          </a:bodyPr>
          <a:lstStyle/>
          <a:p>
            <a:r>
              <a:rPr lang="uk-UA" sz="7200" b="1" dirty="0" smtClean="0">
                <a:solidFill>
                  <a:schemeClr val="bg1"/>
                </a:solidFill>
                <a:effectLst>
                  <a:outerShdw blurRad="38100" dist="38100" dir="2700000" algn="tl">
                    <a:srgbClr val="000000">
                      <a:alpha val="43137"/>
                    </a:srgbClr>
                  </a:outerShdw>
                </a:effectLst>
              </a:rPr>
              <a:t>Дякуємо за увагу!</a:t>
            </a:r>
            <a:endParaRPr lang="ru-RU" sz="7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186</Words>
  <Application>Microsoft Office PowerPoint</Application>
  <PresentationFormat>Экран (4:3)</PresentationFormat>
  <Paragraphs>41</Paragraphs>
  <Slides>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Блискавка</vt:lpstr>
      <vt:lpstr>Слайд 2</vt:lpstr>
      <vt:lpstr>Формування блискавки </vt:lpstr>
      <vt:lpstr>Слайд 4</vt:lpstr>
      <vt:lpstr>Наземні блискавки </vt:lpstr>
      <vt:lpstr>Слайд 6</vt:lpstr>
      <vt:lpstr>Внутрішньохмарні Блискавки </vt:lpstr>
      <vt:lpstr>Блискавки у верхній атмосфері</vt:lpstr>
      <vt:lpstr>Дякуємо за увагу!</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Блискавка</dc:title>
  <dc:creator>Олеся</dc:creator>
  <cp:lastModifiedBy>Олеся</cp:lastModifiedBy>
  <cp:revision>7</cp:revision>
  <dcterms:created xsi:type="dcterms:W3CDTF">2013-02-08T04:40:56Z</dcterms:created>
  <dcterms:modified xsi:type="dcterms:W3CDTF">2015-01-28T22:15:34Z</dcterms:modified>
</cp:coreProperties>
</file>