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99E01-2D8D-4B9C-BC9C-0BE93E13DE63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1B53-C952-417C-9434-81B9CFE2D0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nimalistic vector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i="1" dirty="0" err="1" smtClean="0">
                <a:solidFill>
                  <a:schemeClr val="bg1"/>
                </a:solidFill>
              </a:rPr>
              <a:t>Квантові</a:t>
            </a:r>
            <a:r>
              <a:rPr lang="ru-RU" sz="5400" i="1" dirty="0" smtClean="0">
                <a:solidFill>
                  <a:schemeClr val="bg1"/>
                </a:solidFill>
              </a:rPr>
              <a:t> </a:t>
            </a:r>
            <a:r>
              <a:rPr lang="ru-RU" sz="5400" i="1" dirty="0" err="1" smtClean="0">
                <a:solidFill>
                  <a:schemeClr val="bg1"/>
                </a:solidFill>
              </a:rPr>
              <a:t>генератори</a:t>
            </a:r>
            <a:r>
              <a:rPr lang="ru-RU" sz="5400" i="1" dirty="0" smtClean="0">
                <a:solidFill>
                  <a:schemeClr val="bg1"/>
                </a:solidFill>
              </a:rPr>
              <a:t>. </a:t>
            </a:r>
            <a:r>
              <a:rPr lang="ru-RU" sz="5400" i="1" dirty="0" err="1" smtClean="0">
                <a:solidFill>
                  <a:schemeClr val="bg1"/>
                </a:solidFill>
              </a:rPr>
              <a:t>Лазери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5786478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dirty="0" err="1" smtClean="0">
                <a:solidFill>
                  <a:schemeClr val="bg1"/>
                </a:solidFill>
              </a:rPr>
              <a:t>Лазерне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характеризується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певними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властивостями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вирізняють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серед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інших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джерел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світла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Насамперед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вузькоспрямоване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проміння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малим</a:t>
            </a:r>
            <a:r>
              <a:rPr lang="ru-RU" dirty="0">
                <a:solidFill>
                  <a:schemeClr val="bg1"/>
                </a:solidFill>
              </a:rPr>
              <a:t> кутом </a:t>
            </a:r>
            <a:r>
              <a:rPr lang="ru-RU" dirty="0" err="1">
                <a:solidFill>
                  <a:schemeClr val="bg1"/>
                </a:solidFill>
              </a:rPr>
              <a:t>розходження</a:t>
            </a:r>
            <a:r>
              <a:rPr lang="ru-RU" dirty="0">
                <a:solidFill>
                  <a:schemeClr val="bg1"/>
                </a:solidFill>
              </a:rPr>
              <a:t> (до 10</a:t>
            </a:r>
            <a:r>
              <a:rPr lang="ru-RU" baseline="30000" dirty="0">
                <a:solidFill>
                  <a:schemeClr val="bg1"/>
                </a:solidFill>
              </a:rPr>
              <a:t>-5</a:t>
            </a:r>
            <a:r>
              <a:rPr lang="ru-RU" dirty="0">
                <a:solidFill>
                  <a:schemeClr val="bg1"/>
                </a:solidFill>
              </a:rPr>
              <a:t>рад). </a:t>
            </a:r>
            <a:r>
              <a:rPr lang="ru-RU" dirty="0" err="1">
                <a:solidFill>
                  <a:schemeClr val="bg1"/>
                </a:solidFill>
              </a:rPr>
              <a:t>Внаслідок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цього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можлива</a:t>
            </a:r>
            <a:r>
              <a:rPr lang="ru-RU" dirty="0">
                <a:solidFill>
                  <a:schemeClr val="bg1"/>
                </a:solidFill>
              </a:rPr>
              <a:t> точна </a:t>
            </a:r>
            <a:r>
              <a:rPr lang="ru-RU" dirty="0" err="1">
                <a:solidFill>
                  <a:schemeClr val="bg1"/>
                </a:solidFill>
              </a:rPr>
              <a:t>локалізація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променя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вибіркова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атоми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іони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молекули</a:t>
            </a:r>
            <a:r>
              <a:rPr lang="ru-RU" dirty="0">
                <a:solidFill>
                  <a:schemeClr val="bg1"/>
                </a:solidFill>
              </a:rPr>
              <a:t>, яка </a:t>
            </a:r>
            <a:r>
              <a:rPr lang="ru-RU" dirty="0" err="1">
                <a:solidFill>
                  <a:schemeClr val="bg1"/>
                </a:solidFill>
              </a:rPr>
              <a:t>викликає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фотохімічні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реакції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фотодисоціацію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інші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фотоелектричні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явища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властивість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використовується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лазерній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хімії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технологіях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запису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інформації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лазерних</a:t>
            </a:r>
            <a:r>
              <a:rPr lang="ru-RU" dirty="0">
                <a:solidFill>
                  <a:schemeClr val="bg1"/>
                </a:solidFill>
              </a:rPr>
              <a:t> дисках, </a:t>
            </a:r>
            <a:r>
              <a:rPr lang="ru-RU" dirty="0" err="1">
                <a:solidFill>
                  <a:schemeClr val="bg1"/>
                </a:solidFill>
              </a:rPr>
              <a:t>лікуванні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тощо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600076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Вийняткова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монохроматичність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когерентність</a:t>
            </a:r>
            <a:r>
              <a:rPr lang="ru-RU" dirty="0">
                <a:solidFill>
                  <a:schemeClr val="bg1"/>
                </a:solidFill>
              </a:rPr>
              <a:t> лазерного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змогу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використовувати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побудові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стандартів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частоти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спектроскопії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голографії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волоконній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оптиці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астрофізичних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дослідженнях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небесних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тіл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тощо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Наприклад</a:t>
            </a:r>
            <a:r>
              <a:rPr lang="ru-RU" dirty="0">
                <a:solidFill>
                  <a:schemeClr val="bg1"/>
                </a:solidFill>
              </a:rPr>
              <a:t>, за </a:t>
            </a:r>
            <a:r>
              <a:rPr lang="ru-RU" dirty="0" err="1">
                <a:solidFill>
                  <a:schemeClr val="bg1"/>
                </a:solidFill>
              </a:rPr>
              <a:t>допомогою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лазерної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локації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вдалося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уточнити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параметри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руху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Місяця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Венери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швидкість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обертання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Меркурія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наявність</a:t>
            </a:r>
            <a:r>
              <a:rPr lang="ru-RU" dirty="0">
                <a:solidFill>
                  <a:schemeClr val="bg1"/>
                </a:solidFill>
              </a:rPr>
              <a:t> атмосфер у планет.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5857916" cy="66437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Висока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сконцентрованість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енергії</a:t>
            </a:r>
            <a:r>
              <a:rPr lang="ru-RU" dirty="0">
                <a:solidFill>
                  <a:schemeClr val="bg1"/>
                </a:solidFill>
              </a:rPr>
              <a:t> лазерного </a:t>
            </a:r>
            <a:r>
              <a:rPr lang="ru-RU" dirty="0" err="1">
                <a:solidFill>
                  <a:schemeClr val="bg1"/>
                </a:solidFill>
              </a:rPr>
              <a:t>променя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змогу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досягти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інтенсивності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надвисоких</a:t>
            </a:r>
            <a:r>
              <a:rPr lang="ru-RU" dirty="0">
                <a:solidFill>
                  <a:schemeClr val="bg1"/>
                </a:solidFill>
              </a:rPr>
              <a:t> температур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тисків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використовують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зварюванні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плавленні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металів</a:t>
            </a:r>
            <a:r>
              <a:rPr lang="ru-RU" dirty="0">
                <a:solidFill>
                  <a:schemeClr val="bg1"/>
                </a:solidFill>
              </a:rPr>
              <a:t>, для </a:t>
            </a:r>
            <a:r>
              <a:rPr lang="ru-RU" dirty="0" err="1">
                <a:solidFill>
                  <a:schemeClr val="bg1"/>
                </a:solidFill>
              </a:rPr>
              <a:t>одержання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надчистих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матеріалів</a:t>
            </a:r>
            <a:r>
              <a:rPr lang="ru-RU" dirty="0">
                <a:solidFill>
                  <a:schemeClr val="bg1"/>
                </a:solidFill>
              </a:rPr>
              <a:t>, у </a:t>
            </a:r>
            <a:r>
              <a:rPr lang="ru-RU" dirty="0" err="1">
                <a:solidFill>
                  <a:schemeClr val="bg1"/>
                </a:solidFill>
              </a:rPr>
              <a:t>лазерній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хірургії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час термоядерного синтезу </a:t>
            </a:r>
            <a:r>
              <a:rPr lang="ru-RU" dirty="0" err="1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bg1"/>
                </a:solidFill>
              </a:rPr>
              <a:t>З </a:t>
            </a:r>
            <a:r>
              <a:rPr lang="ru-RU" dirty="0" err="1">
                <a:solidFill>
                  <a:schemeClr val="bg1"/>
                </a:solidFill>
              </a:rPr>
              <a:t>появою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лазерів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започатковані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розділи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фізики</a:t>
            </a:r>
            <a:r>
              <a:rPr lang="ru-RU" dirty="0">
                <a:solidFill>
                  <a:schemeClr val="bg1"/>
                </a:solidFill>
              </a:rPr>
              <a:t>, як </a:t>
            </a:r>
            <a:r>
              <a:rPr lang="ru-RU" dirty="0" err="1">
                <a:solidFill>
                  <a:schemeClr val="bg1"/>
                </a:solidFill>
              </a:rPr>
              <a:t>нелінійна</a:t>
            </a:r>
            <a:r>
              <a:rPr lang="ru-RU" dirty="0">
                <a:solidFill>
                  <a:schemeClr val="bg1"/>
                </a:solidFill>
              </a:rPr>
              <a:t> оптика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голографія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5786478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</a:t>
            </a:r>
            <a:r>
              <a:rPr lang="ru-RU" b="1" dirty="0" err="1" smtClean="0">
                <a:solidFill>
                  <a:schemeClr val="bg1"/>
                </a:solidFill>
              </a:rPr>
              <a:t>Кв</a:t>
            </a:r>
            <a:r>
              <a:rPr lang="uk-UA" b="1" dirty="0" smtClean="0">
                <a:solidFill>
                  <a:schemeClr val="bg1"/>
                </a:solidFill>
              </a:rPr>
              <a:t>а</a:t>
            </a:r>
            <a:r>
              <a:rPr lang="ru-RU" b="1" dirty="0" err="1" smtClean="0">
                <a:solidFill>
                  <a:schemeClr val="bg1"/>
                </a:solidFill>
              </a:rPr>
              <a:t>нтовий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генер</a:t>
            </a:r>
            <a:r>
              <a:rPr lang="uk-UA" b="1" dirty="0" smtClean="0">
                <a:solidFill>
                  <a:schemeClr val="bg1"/>
                </a:solidFill>
              </a:rPr>
              <a:t>а</a:t>
            </a:r>
            <a:r>
              <a:rPr lang="ru-RU" b="1" dirty="0" smtClean="0">
                <a:solidFill>
                  <a:schemeClr val="bg1"/>
                </a:solidFill>
              </a:rPr>
              <a:t>тор</a:t>
            </a:r>
            <a:r>
              <a:rPr lang="ru-RU" dirty="0">
                <a:solidFill>
                  <a:schemeClr val="bg1"/>
                </a:solidFill>
              </a:rPr>
              <a:t> - </a:t>
            </a:r>
            <a:r>
              <a:rPr lang="ru-RU" dirty="0" err="1">
                <a:solidFill>
                  <a:schemeClr val="bg1"/>
                </a:solidFill>
              </a:rPr>
              <a:t>загальна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джерел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електромагнітного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працюють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основі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вимушеного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атомів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молекул. </a:t>
            </a:r>
            <a:r>
              <a:rPr lang="ru-RU" dirty="0" err="1">
                <a:solidFill>
                  <a:schemeClr val="bg1"/>
                </a:solidFill>
              </a:rPr>
              <a:t>Залежно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того, </a:t>
            </a:r>
            <a:r>
              <a:rPr lang="ru-RU" dirty="0" err="1">
                <a:solidFill>
                  <a:schemeClr val="bg1"/>
                </a:solidFill>
              </a:rPr>
              <a:t>хвилі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довжини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випромінює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квантовий</a:t>
            </a:r>
            <a:r>
              <a:rPr lang="ru-RU" dirty="0">
                <a:solidFill>
                  <a:schemeClr val="bg1"/>
                </a:solidFill>
              </a:rPr>
              <a:t> генератор,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називатися</a:t>
            </a:r>
            <a:r>
              <a:rPr lang="ru-RU" dirty="0">
                <a:solidFill>
                  <a:schemeClr val="bg1"/>
                </a:solidFill>
              </a:rPr>
              <a:t> по </a:t>
            </a:r>
            <a:r>
              <a:rPr lang="ru-RU" dirty="0" err="1">
                <a:solidFill>
                  <a:schemeClr val="bg1"/>
                </a:solidFill>
              </a:rPr>
              <a:t>різному</a:t>
            </a:r>
            <a:r>
              <a:rPr lang="ru-RU" dirty="0">
                <a:solidFill>
                  <a:schemeClr val="bg1"/>
                </a:solidFill>
              </a:rPr>
              <a:t>: лазер, </a:t>
            </a:r>
            <a:r>
              <a:rPr lang="ru-RU" dirty="0" smtClean="0">
                <a:solidFill>
                  <a:schemeClr val="bg1"/>
                </a:solidFill>
              </a:rPr>
              <a:t>мазер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 err="1">
                <a:solidFill>
                  <a:schemeClr val="bg1"/>
                </a:solidFill>
              </a:rPr>
              <a:t>разер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 err="1" smtClean="0">
                <a:solidFill>
                  <a:schemeClr val="bg1"/>
                </a:solidFill>
              </a:rPr>
              <a:t>газер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6072230" cy="66437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Атом </a:t>
            </a:r>
            <a:r>
              <a:rPr lang="ru-RU" dirty="0">
                <a:solidFill>
                  <a:schemeClr val="bg1"/>
                </a:solidFill>
              </a:rPr>
              <a:t>не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тривалий</a:t>
            </a:r>
            <a:r>
              <a:rPr lang="ru-RU" dirty="0">
                <a:solidFill>
                  <a:schemeClr val="bg1"/>
                </a:solidFill>
              </a:rPr>
              <a:t> час </a:t>
            </a:r>
            <a:r>
              <a:rPr lang="ru-RU" dirty="0" err="1">
                <a:solidFill>
                  <a:schemeClr val="bg1"/>
                </a:solidFill>
              </a:rPr>
              <a:t>перебувати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збудженому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стані</a:t>
            </a:r>
            <a:r>
              <a:rPr lang="ru-RU" dirty="0">
                <a:solidFill>
                  <a:schemeClr val="bg1"/>
                </a:solidFill>
              </a:rPr>
              <a:t> — через </a:t>
            </a:r>
            <a:r>
              <a:rPr lang="ru-RU" dirty="0" err="1">
                <a:solidFill>
                  <a:schemeClr val="bg1"/>
                </a:solidFill>
              </a:rPr>
              <a:t>деякий</a:t>
            </a:r>
            <a:r>
              <a:rPr lang="ru-RU" dirty="0">
                <a:solidFill>
                  <a:schemeClr val="bg1"/>
                </a:solidFill>
              </a:rPr>
              <a:t> час (порядку </a:t>
            </a:r>
            <a:r>
              <a:rPr lang="ru-RU" dirty="0" smtClean="0">
                <a:solidFill>
                  <a:schemeClr val="bg1"/>
                </a:solidFill>
              </a:rPr>
              <a:t>       10</a:t>
            </a:r>
            <a:r>
              <a:rPr lang="ru-RU" baseline="30000" dirty="0" smtClean="0">
                <a:solidFill>
                  <a:schemeClr val="bg1"/>
                </a:solidFill>
              </a:rPr>
              <a:t>-8</a:t>
            </a:r>
            <a:r>
              <a:rPr lang="ru-RU" dirty="0" smtClean="0">
                <a:solidFill>
                  <a:schemeClr val="bg1"/>
                </a:solidFill>
              </a:rPr>
              <a:t>с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переходить в </a:t>
            </a:r>
            <a:r>
              <a:rPr lang="ru-RU" dirty="0" err="1">
                <a:solidFill>
                  <a:schemeClr val="bg1"/>
                </a:solidFill>
              </a:rPr>
              <a:t>умовно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стабільний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стабільний</a:t>
            </a:r>
            <a:r>
              <a:rPr lang="ru-RU" dirty="0">
                <a:solidFill>
                  <a:schemeClr val="bg1"/>
                </a:solidFill>
              </a:rPr>
              <a:t> стан. </a:t>
            </a:r>
            <a:r>
              <a:rPr lang="ru-RU" dirty="0" err="1">
                <a:solidFill>
                  <a:schemeClr val="bg1"/>
                </a:solidFill>
              </a:rPr>
              <a:t>Такий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самочинний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перехід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одного </a:t>
            </a:r>
            <a:r>
              <a:rPr lang="ru-RU" dirty="0" err="1">
                <a:solidFill>
                  <a:schemeClr val="bg1"/>
                </a:solidFill>
              </a:rPr>
              <a:t>енергетичного</a:t>
            </a:r>
            <a:r>
              <a:rPr lang="ru-RU" dirty="0">
                <a:solidFill>
                  <a:schemeClr val="bg1"/>
                </a:solidFill>
              </a:rPr>
              <a:t> стану в </a:t>
            </a:r>
            <a:r>
              <a:rPr lang="ru-RU" dirty="0" err="1">
                <a:solidFill>
                  <a:schemeClr val="bg1"/>
                </a:solidFill>
              </a:rPr>
              <a:t>інший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супроводжується</a:t>
            </a:r>
            <a:r>
              <a:rPr lang="ru-RU" dirty="0">
                <a:solidFill>
                  <a:schemeClr val="bg1"/>
                </a:solidFill>
              </a:rPr>
              <a:t>, як правило, </a:t>
            </a:r>
            <a:r>
              <a:rPr lang="ru-RU" dirty="0" err="1">
                <a:solidFill>
                  <a:schemeClr val="bg1"/>
                </a:solidFill>
              </a:rPr>
              <a:t>спонтанним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випромінюванням</a:t>
            </a:r>
            <a:r>
              <a:rPr lang="ru-RU" dirty="0">
                <a:solidFill>
                  <a:schemeClr val="bg1"/>
                </a:solidFill>
              </a:rPr>
              <a:t> кванта </a:t>
            </a:r>
            <a:r>
              <a:rPr lang="ru-RU" dirty="0" err="1">
                <a:solidFill>
                  <a:schemeClr val="bg1"/>
                </a:solidFill>
              </a:rPr>
              <a:t>світла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певної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частоти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Оскільки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відбувається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кожним</a:t>
            </a:r>
            <a:r>
              <a:rPr lang="ru-RU" dirty="0">
                <a:solidFill>
                  <a:schemeClr val="bg1"/>
                </a:solidFill>
              </a:rPr>
              <a:t> атомом </a:t>
            </a:r>
            <a:r>
              <a:rPr lang="ru-RU" dirty="0" err="1">
                <a:solidFill>
                  <a:schemeClr val="bg1"/>
                </a:solidFill>
              </a:rPr>
              <a:t>довільно</a:t>
            </a:r>
            <a:r>
              <a:rPr lang="ru-RU" dirty="0">
                <a:solidFill>
                  <a:schemeClr val="bg1"/>
                </a:solidFill>
              </a:rPr>
              <a:t>, то за </a:t>
            </a:r>
            <a:r>
              <a:rPr lang="ru-RU" dirty="0" err="1">
                <a:solidFill>
                  <a:schemeClr val="bg1"/>
                </a:solidFill>
              </a:rPr>
              <a:t>звичайних</a:t>
            </a:r>
            <a:r>
              <a:rPr lang="ru-RU" dirty="0">
                <a:solidFill>
                  <a:schemeClr val="bg1"/>
                </a:solidFill>
              </a:rPr>
              <a:t> умов </a:t>
            </a:r>
            <a:r>
              <a:rPr lang="ru-RU" dirty="0" err="1">
                <a:solidFill>
                  <a:schemeClr val="bg1"/>
                </a:solidFill>
              </a:rPr>
              <a:t>спостерігається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спонтанне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світла</a:t>
            </a:r>
            <a:r>
              <a:rPr lang="ru-RU" dirty="0">
                <a:solidFill>
                  <a:schemeClr val="bg1"/>
                </a:solidFill>
              </a:rPr>
              <a:t> атомами, яке в </a:t>
            </a:r>
            <a:r>
              <a:rPr lang="ru-RU" dirty="0" err="1">
                <a:solidFill>
                  <a:schemeClr val="bg1"/>
                </a:solidFill>
              </a:rPr>
              <a:t>сукупності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різночастотним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немонохроматичним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некогерентним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своєю</a:t>
            </a:r>
            <a:r>
              <a:rPr lang="ru-RU" dirty="0">
                <a:solidFill>
                  <a:schemeClr val="bg1"/>
                </a:solidFill>
              </a:rPr>
              <a:t> природою.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6286512" cy="67151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</a:t>
            </a:r>
            <a:r>
              <a:rPr lang="ru-RU" i="1" dirty="0" err="1" smtClean="0">
                <a:solidFill>
                  <a:schemeClr val="bg1"/>
                </a:solidFill>
              </a:rPr>
              <a:t>Електромагнітне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випромінювання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певної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частоти</a:t>
            </a:r>
            <a:r>
              <a:rPr lang="ru-RU" i="1" dirty="0">
                <a:solidFill>
                  <a:schemeClr val="bg1"/>
                </a:solidFill>
              </a:rPr>
              <a:t> (</a:t>
            </a:r>
            <a:r>
              <a:rPr lang="ru-RU" i="1" dirty="0" err="1">
                <a:solidFill>
                  <a:schemeClr val="bg1"/>
                </a:solidFill>
              </a:rPr>
              <a:t>довжини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хвилі</a:t>
            </a:r>
            <a:r>
              <a:rPr lang="ru-RU" i="1" dirty="0">
                <a:solidFill>
                  <a:schemeClr val="bg1"/>
                </a:solidFill>
              </a:rPr>
              <a:t>) </a:t>
            </a:r>
            <a:r>
              <a:rPr lang="ru-RU" i="1" dirty="0" err="1">
                <a:solidFill>
                  <a:schemeClr val="bg1"/>
                </a:solidFill>
              </a:rPr>
              <a:t>називають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монохроматичним</a:t>
            </a:r>
            <a:r>
              <a:rPr lang="ru-RU" i="1" dirty="0">
                <a:solidFill>
                  <a:schemeClr val="bg1"/>
                </a:solidFill>
              </a:rPr>
              <a:t>; </a:t>
            </a:r>
            <a:r>
              <a:rPr lang="ru-RU" i="1" dirty="0" err="1">
                <a:solidFill>
                  <a:schemeClr val="bg1"/>
                </a:solidFill>
              </a:rPr>
              <a:t>випромінювання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що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має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однакову</a:t>
            </a:r>
            <a:r>
              <a:rPr lang="ru-RU" i="1" dirty="0">
                <a:solidFill>
                  <a:schemeClr val="bg1"/>
                </a:solidFill>
              </a:rPr>
              <a:t> фазу, </a:t>
            </a:r>
            <a:r>
              <a:rPr lang="ru-RU" i="1" dirty="0" err="1">
                <a:solidFill>
                  <a:schemeClr val="bg1"/>
                </a:solidFill>
              </a:rPr>
              <a:t>є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когерентним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У </a:t>
            </a:r>
            <a:r>
              <a:rPr lang="ru-RU" dirty="0">
                <a:solidFill>
                  <a:schemeClr val="bg1"/>
                </a:solidFill>
              </a:rPr>
              <a:t>1917 р. А. </a:t>
            </a:r>
            <a:r>
              <a:rPr lang="ru-RU" dirty="0" err="1">
                <a:solidFill>
                  <a:schemeClr val="bg1"/>
                </a:solidFill>
              </a:rPr>
              <a:t>Ейнштейн</a:t>
            </a:r>
            <a:r>
              <a:rPr lang="ru-RU" dirty="0">
                <a:solidFill>
                  <a:schemeClr val="bg1"/>
                </a:solidFill>
              </a:rPr>
              <a:t> припустив,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певних</a:t>
            </a:r>
            <a:r>
              <a:rPr lang="ru-RU" dirty="0">
                <a:solidFill>
                  <a:schemeClr val="bg1"/>
                </a:solidFill>
              </a:rPr>
              <a:t> умов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бути </a:t>
            </a:r>
            <a:r>
              <a:rPr lang="ru-RU" dirty="0" err="1">
                <a:solidFill>
                  <a:schemeClr val="bg1"/>
                </a:solidFill>
              </a:rPr>
              <a:t>вимушеним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Зокрема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електрон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атомі</a:t>
            </a:r>
            <a:r>
              <a:rPr lang="ru-RU" dirty="0">
                <a:solidFill>
                  <a:schemeClr val="bg1"/>
                </a:solidFill>
              </a:rPr>
              <a:t> переходить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одного </a:t>
            </a:r>
            <a:r>
              <a:rPr lang="ru-RU" dirty="0" err="1">
                <a:solidFill>
                  <a:schemeClr val="bg1"/>
                </a:solidFill>
              </a:rPr>
              <a:t>енергетичного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рівня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інший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дією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зовнішнього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електро-магнітного</a:t>
            </a:r>
            <a:r>
              <a:rPr lang="ru-RU" dirty="0">
                <a:solidFill>
                  <a:schemeClr val="bg1"/>
                </a:solidFill>
              </a:rPr>
              <a:t> поля, частота </a:t>
            </a:r>
            <a:r>
              <a:rPr lang="ru-RU" dirty="0" err="1">
                <a:solidFill>
                  <a:schemeClr val="bg1"/>
                </a:solidFill>
              </a:rPr>
              <a:t>якого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збігається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>
                <a:solidFill>
                  <a:schemeClr val="bg1"/>
                </a:solidFill>
              </a:rPr>
              <a:t>власною</a:t>
            </a:r>
            <a:r>
              <a:rPr lang="ru-RU" dirty="0">
                <a:solidFill>
                  <a:schemeClr val="bg1"/>
                </a:solidFill>
              </a:rPr>
              <a:t>  частотою   квантового  </a:t>
            </a: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>
                <a:solidFill>
                  <a:schemeClr val="bg1"/>
                </a:solidFill>
              </a:rPr>
              <a:t>переходу </a:t>
            </a:r>
            <a:r>
              <a:rPr lang="ru-RU" dirty="0" err="1">
                <a:solidFill>
                  <a:schemeClr val="bg1"/>
                </a:solidFill>
              </a:rPr>
              <a:t>електрона</a:t>
            </a:r>
            <a:r>
              <a:rPr lang="ru-RU" dirty="0">
                <a:solidFill>
                  <a:schemeClr val="bg1"/>
                </a:solidFill>
              </a:rPr>
              <a:t>  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то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випроміню-вання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буде </a:t>
            </a:r>
            <a:r>
              <a:rPr lang="ru-RU" dirty="0" err="1">
                <a:solidFill>
                  <a:schemeClr val="bg1"/>
                </a:solidFill>
              </a:rPr>
              <a:t>індукованим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6386" name="Picture 2" descr="3-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072074"/>
            <a:ext cx="1428760" cy="70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6000792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dirty="0" err="1" smtClean="0">
                <a:solidFill>
                  <a:schemeClr val="bg1"/>
                </a:solidFill>
              </a:rPr>
              <a:t>Індуковане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електромагнітне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монохроматичним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когерентним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dirty="0" err="1" smtClean="0">
                <a:solidFill>
                  <a:schemeClr val="bg1"/>
                </a:solidFill>
              </a:rPr>
              <a:t>Особливістю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такого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те,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поширюється</a:t>
            </a:r>
            <a:r>
              <a:rPr lang="ru-RU" dirty="0">
                <a:solidFill>
                  <a:schemeClr val="bg1"/>
                </a:solidFill>
              </a:rPr>
              <a:t> в тому самому </a:t>
            </a:r>
            <a:r>
              <a:rPr lang="ru-RU" dirty="0" err="1">
                <a:solidFill>
                  <a:schemeClr val="bg1"/>
                </a:solidFill>
              </a:rPr>
              <a:t>напрямку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падаюче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світло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монохроматичним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когерентним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ним, </a:t>
            </a:r>
            <a:r>
              <a:rPr lang="ru-RU" dirty="0" err="1">
                <a:solidFill>
                  <a:schemeClr val="bg1"/>
                </a:solidFill>
              </a:rPr>
              <a:t>тобто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відрізняється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поглинутої</a:t>
            </a:r>
            <a:r>
              <a:rPr lang="ru-RU" dirty="0">
                <a:solidFill>
                  <a:schemeClr val="bg1"/>
                </a:solidFill>
              </a:rPr>
              <a:t> атомом </a:t>
            </a:r>
            <a:r>
              <a:rPr lang="ru-RU" dirty="0" err="1">
                <a:solidFill>
                  <a:schemeClr val="bg1"/>
                </a:solidFill>
              </a:rPr>
              <a:t>електромагнітної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хвилі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ні</a:t>
            </a:r>
            <a:r>
              <a:rPr lang="ru-RU" dirty="0">
                <a:solidFill>
                  <a:schemeClr val="bg1"/>
                </a:solidFill>
              </a:rPr>
              <a:t> за частотою, </a:t>
            </a:r>
            <a:r>
              <a:rPr lang="ru-RU" dirty="0" err="1">
                <a:solidFill>
                  <a:schemeClr val="bg1"/>
                </a:solidFill>
              </a:rPr>
              <a:t>ні</a:t>
            </a:r>
            <a:r>
              <a:rPr lang="ru-RU" dirty="0">
                <a:solidFill>
                  <a:schemeClr val="bg1"/>
                </a:solidFill>
              </a:rPr>
              <a:t> за фазою, </a:t>
            </a:r>
            <a:r>
              <a:rPr lang="ru-RU" dirty="0" err="1">
                <a:solidFill>
                  <a:schemeClr val="bg1"/>
                </a:solidFill>
              </a:rPr>
              <a:t>ні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поляризацією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Інакше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кажучи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внаслідок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проходження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електромагнітної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хвилі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крізь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відбуватися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когерентне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підсилення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світла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рахунок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індукованого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6000792" cy="692948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   Таке підсилення можливе лише тоді, коли більшість атомів речовини перебуває у збудженому метастабільному стані. З цією метою можна використовувати різні способи активізації речовини. Зокрема, в рубінових лазерах це робиться за допомогою потужної лампи, яка змушує електрон до квантового переходу на вищий рівень за рахунок поглинання фотона. У такому стані атом може перебувати недовго, і тому через деякий час він повертається у стабільний стан, випромінюючи при цьому світло з частотою падаючого випромінювання. Це явище, передбачене ще А.Ейнштейном, покладено в основу принципу дії квантових генераторів і підсилювачів.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072066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>
                <a:solidFill>
                  <a:schemeClr val="bg1"/>
                </a:solidFill>
              </a:rPr>
              <a:t>1954 р. </a:t>
            </a:r>
            <a:r>
              <a:rPr lang="ru-RU" dirty="0" err="1">
                <a:solidFill>
                  <a:schemeClr val="bg1"/>
                </a:solidFill>
              </a:rPr>
              <a:t>російські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вчені</a:t>
            </a:r>
            <a:r>
              <a:rPr lang="ru-RU" dirty="0">
                <a:solidFill>
                  <a:schemeClr val="bg1"/>
                </a:solidFill>
              </a:rPr>
              <a:t> М. Г. Басов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О. М. Прохоров та </a:t>
            </a:r>
            <a:r>
              <a:rPr lang="ru-RU" dirty="0" err="1">
                <a:solidFill>
                  <a:schemeClr val="bg1"/>
                </a:solidFill>
              </a:rPr>
              <a:t>незалежно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них у 1955 р. </a:t>
            </a:r>
            <a:r>
              <a:rPr lang="ru-RU" dirty="0" err="1">
                <a:solidFill>
                  <a:schemeClr val="bg1"/>
                </a:solidFill>
              </a:rPr>
              <a:t>американський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фізик</a:t>
            </a:r>
            <a:r>
              <a:rPr lang="ru-RU" dirty="0">
                <a:solidFill>
                  <a:schemeClr val="bg1"/>
                </a:solidFill>
              </a:rPr>
              <a:t> Ч. </a:t>
            </a:r>
            <a:r>
              <a:rPr lang="ru-RU" dirty="0" err="1">
                <a:solidFill>
                  <a:schemeClr val="bg1"/>
                </a:solidFill>
              </a:rPr>
              <a:t>Таунс</a:t>
            </a:r>
            <a:r>
              <a:rPr lang="ru-RU" dirty="0">
                <a:solidFill>
                  <a:schemeClr val="bg1"/>
                </a:solidFill>
              </a:rPr>
              <a:t> створили перший </a:t>
            </a:r>
            <a:r>
              <a:rPr lang="ru-RU" dirty="0" err="1">
                <a:solidFill>
                  <a:schemeClr val="bg1"/>
                </a:solidFill>
              </a:rPr>
              <a:t>квантовий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підсилювач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електромагнітного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діапазоні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радіохвиль</a:t>
            </a:r>
            <a:r>
              <a:rPr lang="ru-RU" dirty="0">
                <a:solidFill>
                  <a:schemeClr val="bg1"/>
                </a:solidFill>
              </a:rPr>
              <a:t> так званий мазер. У 1964 р. вони </a:t>
            </a:r>
            <a:r>
              <a:rPr lang="ru-RU" dirty="0" err="1">
                <a:solidFill>
                  <a:schemeClr val="bg1"/>
                </a:solidFill>
              </a:rPr>
              <a:t>були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удостоєні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Нобелівської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премії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фундаментальні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галузі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квантової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електроніки</a:t>
            </a:r>
            <a:r>
              <a:rPr lang="ru-RU" dirty="0">
                <a:solidFill>
                  <a:schemeClr val="bg1"/>
                </a:solidFill>
              </a:rPr>
              <a:t>. У 1960 р. </a:t>
            </a:r>
            <a:r>
              <a:rPr lang="ru-RU" dirty="0" err="1">
                <a:solidFill>
                  <a:schemeClr val="bg1"/>
                </a:solidFill>
              </a:rPr>
              <a:t>американський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фізик</a:t>
            </a:r>
            <a:r>
              <a:rPr lang="ru-RU" dirty="0">
                <a:solidFill>
                  <a:schemeClr val="bg1"/>
                </a:solidFill>
              </a:rPr>
              <a:t> Т. </a:t>
            </a:r>
            <a:r>
              <a:rPr lang="ru-RU" dirty="0" err="1">
                <a:solidFill>
                  <a:schemeClr val="bg1"/>
                </a:solidFill>
              </a:rPr>
              <a:t>Мейман</a:t>
            </a:r>
            <a:r>
              <a:rPr lang="ru-RU" dirty="0">
                <a:solidFill>
                  <a:schemeClr val="bg1"/>
                </a:solidFill>
              </a:rPr>
              <a:t> створив на </a:t>
            </a:r>
            <a:r>
              <a:rPr lang="ru-RU" dirty="0" err="1">
                <a:solidFill>
                  <a:schemeClr val="bg1"/>
                </a:solidFill>
              </a:rPr>
              <a:t>кристалі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рубіна</a:t>
            </a:r>
            <a:r>
              <a:rPr lang="ru-RU" dirty="0">
                <a:solidFill>
                  <a:schemeClr val="bg1"/>
                </a:solidFill>
              </a:rPr>
              <a:t> перший </a:t>
            </a:r>
            <a:r>
              <a:rPr lang="ru-RU" dirty="0" err="1">
                <a:solidFill>
                  <a:schemeClr val="bg1"/>
                </a:solidFill>
              </a:rPr>
              <a:t>квантовий</a:t>
            </a:r>
            <a:r>
              <a:rPr lang="ru-RU" dirty="0">
                <a:solidFill>
                  <a:schemeClr val="bg1"/>
                </a:solidFill>
              </a:rPr>
              <a:t> генератор </a:t>
            </a:r>
            <a:r>
              <a:rPr lang="ru-RU" dirty="0" err="1">
                <a:solidFill>
                  <a:schemeClr val="bg1"/>
                </a:solidFill>
              </a:rPr>
              <a:t>оптичного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діапазону</a:t>
            </a:r>
            <a:r>
              <a:rPr lang="ru-RU" dirty="0">
                <a:solidFill>
                  <a:schemeClr val="bg1"/>
                </a:solidFill>
              </a:rPr>
              <a:t>, названий лазером.</a:t>
            </a:r>
          </a:p>
        </p:txBody>
      </p:sp>
      <p:pic>
        <p:nvPicPr>
          <p:cNvPr id="18434" name="Picture 2" descr="http://upload.wikimedia.org/wikipedia/commons/c/c1/Bas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571744"/>
            <a:ext cx="1928826" cy="2727912"/>
          </a:xfrm>
          <a:prstGeom prst="rect">
            <a:avLst/>
          </a:prstGeom>
          <a:noFill/>
        </p:spPr>
      </p:pic>
      <p:pic>
        <p:nvPicPr>
          <p:cNvPr id="18436" name="Picture 4" descr="http://www.gpi.ru/Prokhorov/AM_por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143380"/>
            <a:ext cx="200026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4929222" cy="6643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dirty="0" err="1" smtClean="0">
                <a:solidFill>
                  <a:schemeClr val="bg1"/>
                </a:solidFill>
              </a:rPr>
              <a:t>Рубіновий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лазер </a:t>
            </a:r>
            <a:r>
              <a:rPr lang="ru-RU" dirty="0" err="1">
                <a:solidFill>
                  <a:schemeClr val="bg1"/>
                </a:solidFill>
              </a:rPr>
              <a:t>складається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кристала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рубіна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виготовленого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формі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стрижня</a:t>
            </a:r>
            <a:r>
              <a:rPr lang="ru-RU" dirty="0">
                <a:solidFill>
                  <a:schemeClr val="bg1"/>
                </a:solidFill>
              </a:rPr>
              <a:t> 1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плоскопаралельними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торцями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>
                <a:solidFill>
                  <a:schemeClr val="bg1"/>
                </a:solidFill>
              </a:rPr>
              <a:t>Один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торців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роблять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дзеркальним</a:t>
            </a:r>
            <a:r>
              <a:rPr lang="ru-RU" dirty="0">
                <a:solidFill>
                  <a:schemeClr val="bg1"/>
                </a:solidFill>
              </a:rPr>
              <a:t>, а </a:t>
            </a:r>
            <a:r>
              <a:rPr lang="ru-RU" dirty="0" err="1">
                <a:solidFill>
                  <a:schemeClr val="bg1"/>
                </a:solidFill>
              </a:rPr>
              <a:t>другий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напівпрозорим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Рубіновий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стрижень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охоплює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спіральна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газорозрядна</a:t>
            </a:r>
            <a:r>
              <a:rPr lang="ru-RU" dirty="0">
                <a:solidFill>
                  <a:schemeClr val="bg1"/>
                </a:solidFill>
              </a:rPr>
              <a:t> лампа </a:t>
            </a:r>
            <a:r>
              <a:rPr lang="ru-RU" dirty="0" err="1">
                <a:solidFill>
                  <a:schemeClr val="bg1"/>
                </a:solidFill>
              </a:rPr>
              <a:t>імпульсного</a:t>
            </a:r>
            <a:r>
              <a:rPr lang="ru-RU" dirty="0">
                <a:solidFill>
                  <a:schemeClr val="bg1"/>
                </a:solidFill>
              </a:rPr>
              <a:t> режиму 3, у </a:t>
            </a:r>
            <a:r>
              <a:rPr lang="ru-RU" dirty="0" err="1">
                <a:solidFill>
                  <a:schemeClr val="bg1"/>
                </a:solidFill>
              </a:rPr>
              <a:t>спектрі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електромагнітна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хвиля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збуджувальної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частоти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482" name="Picture 2" descr="205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3"/>
            <a:ext cx="3643338" cy="2412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nimalistic light bulbs wallpaper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797" y="0"/>
            <a:ext cx="1097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635795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Лазер </a:t>
            </a:r>
            <a:r>
              <a:rPr lang="ru-RU" i="1" dirty="0">
                <a:solidFill>
                  <a:schemeClr val="bg1"/>
                </a:solidFill>
              </a:rPr>
              <a:t>— </a:t>
            </a:r>
            <a:r>
              <a:rPr lang="ru-RU" i="1" dirty="0" err="1">
                <a:solidFill>
                  <a:schemeClr val="bg1"/>
                </a:solidFill>
              </a:rPr>
              <a:t>абревіатура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слів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англійського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виразу</a:t>
            </a:r>
            <a:r>
              <a:rPr lang="ru-RU" i="1" dirty="0">
                <a:solidFill>
                  <a:schemeClr val="bg1"/>
                </a:solidFill>
              </a:rPr>
              <a:t> «</a:t>
            </a:r>
            <a:r>
              <a:rPr lang="de-DE" i="1" dirty="0">
                <a:solidFill>
                  <a:schemeClr val="bg1"/>
                </a:solidFill>
              </a:rPr>
              <a:t>Light </a:t>
            </a:r>
            <a:r>
              <a:rPr lang="de-DE" i="1" dirty="0" err="1">
                <a:solidFill>
                  <a:schemeClr val="bg1"/>
                </a:solidFill>
              </a:rPr>
              <a:t>Amplification</a:t>
            </a:r>
            <a:r>
              <a:rPr lang="de-DE" i="1" dirty="0">
                <a:solidFill>
                  <a:schemeClr val="bg1"/>
                </a:solidFill>
              </a:rPr>
              <a:t> </a:t>
            </a:r>
            <a:r>
              <a:rPr lang="de-DE" i="1" dirty="0" err="1">
                <a:solidFill>
                  <a:schemeClr val="bg1"/>
                </a:solidFill>
              </a:rPr>
              <a:t>by</a:t>
            </a:r>
            <a:r>
              <a:rPr lang="de-DE" i="1" dirty="0">
                <a:solidFill>
                  <a:schemeClr val="bg1"/>
                </a:solidFill>
              </a:rPr>
              <a:t> </a:t>
            </a:r>
            <a:r>
              <a:rPr lang="de-DE" i="1" dirty="0" err="1">
                <a:solidFill>
                  <a:schemeClr val="bg1"/>
                </a:solidFill>
              </a:rPr>
              <a:t>Stimulated</a:t>
            </a:r>
            <a:r>
              <a:rPr lang="de-DE" i="1" dirty="0">
                <a:solidFill>
                  <a:schemeClr val="bg1"/>
                </a:solidFill>
              </a:rPr>
              <a:t> Emission </a:t>
            </a:r>
            <a:r>
              <a:rPr lang="de-DE" i="1" dirty="0" err="1">
                <a:solidFill>
                  <a:schemeClr val="bg1"/>
                </a:solidFill>
              </a:rPr>
              <a:t>of</a:t>
            </a:r>
            <a:r>
              <a:rPr lang="de-DE" i="1" dirty="0">
                <a:solidFill>
                  <a:schemeClr val="bg1"/>
                </a:solidFill>
              </a:rPr>
              <a:t> Radiation» (</a:t>
            </a:r>
            <a:r>
              <a:rPr lang="ru-RU" i="1" dirty="0" err="1">
                <a:solidFill>
                  <a:schemeClr val="bg1"/>
                </a:solidFill>
              </a:rPr>
              <a:t>підсилення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світла</a:t>
            </a:r>
            <a:r>
              <a:rPr lang="ru-RU" i="1" dirty="0">
                <a:solidFill>
                  <a:schemeClr val="bg1"/>
                </a:solidFill>
              </a:rPr>
              <a:t> за </a:t>
            </a:r>
            <a:r>
              <a:rPr lang="ru-RU" i="1" dirty="0" err="1">
                <a:solidFill>
                  <a:schemeClr val="bg1"/>
                </a:solidFill>
              </a:rPr>
              <a:t>допомогою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вимушеного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випромінювання</a:t>
            </a:r>
            <a:r>
              <a:rPr lang="ru-RU" i="1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</a:t>
            </a:r>
            <a:r>
              <a:rPr lang="ru-RU" dirty="0" smtClean="0">
                <a:solidFill>
                  <a:schemeClr val="bg1"/>
                </a:solidFill>
              </a:rPr>
              <a:t>За </a:t>
            </a:r>
            <a:r>
              <a:rPr lang="ru-RU" dirty="0" err="1">
                <a:solidFill>
                  <a:schemeClr val="bg1"/>
                </a:solidFill>
              </a:rPr>
              <a:t>допомогою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лазерів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досягати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інтенсивності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короткочасних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імпульсів</a:t>
            </a:r>
            <a:r>
              <a:rPr lang="ru-RU" dirty="0">
                <a:solidFill>
                  <a:schemeClr val="bg1"/>
                </a:solidFill>
              </a:rPr>
              <a:t> 10</a:t>
            </a:r>
            <a:r>
              <a:rPr lang="ru-RU" baseline="30000" dirty="0">
                <a:solidFill>
                  <a:schemeClr val="bg1"/>
                </a:solidFill>
              </a:rPr>
              <a:t>14</a:t>
            </a:r>
            <a:r>
              <a:rPr lang="ru-RU" u="sng" baseline="30000" dirty="0">
                <a:solidFill>
                  <a:schemeClr val="bg1"/>
                </a:solidFill>
              </a:rPr>
              <a:t>Вт</a:t>
            </a:r>
            <a:r>
              <a:rPr lang="ru-RU" dirty="0">
                <a:solidFill>
                  <a:schemeClr val="bg1"/>
                </a:solidFill>
              </a:rPr>
              <a:t>см</a:t>
            </a:r>
            <a:r>
              <a:rPr lang="ru-RU" baseline="30000" dirty="0">
                <a:solidFill>
                  <a:schemeClr val="bg1"/>
                </a:solidFill>
              </a:rPr>
              <a:t>2</a:t>
            </a:r>
            <a:r>
              <a:rPr lang="ru-RU" dirty="0">
                <a:solidFill>
                  <a:schemeClr val="bg1"/>
                </a:solidFill>
              </a:rPr>
              <a:t> 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перевищує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інтенсивність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Сонця</a:t>
            </a:r>
            <a:r>
              <a:rPr lang="ru-RU" dirty="0">
                <a:solidFill>
                  <a:schemeClr val="bg1"/>
                </a:solidFill>
              </a:rPr>
              <a:t> в 10</a:t>
            </a:r>
            <a:r>
              <a:rPr lang="ru-RU" baseline="30000" dirty="0">
                <a:solidFill>
                  <a:schemeClr val="bg1"/>
                </a:solidFill>
              </a:rPr>
              <a:t>10 </a:t>
            </a:r>
            <a:r>
              <a:rPr lang="ru-RU" dirty="0" err="1">
                <a:solidFill>
                  <a:schemeClr val="bg1"/>
                </a:solidFill>
              </a:rPr>
              <a:t>разів</a:t>
            </a:r>
            <a:r>
              <a:rPr lang="ru-RU" dirty="0">
                <a:solidFill>
                  <a:schemeClr val="bg1"/>
                </a:solidFill>
              </a:rPr>
              <a:t> У </a:t>
            </a:r>
            <a:r>
              <a:rPr lang="ru-RU" dirty="0" err="1">
                <a:solidFill>
                  <a:schemeClr val="bg1"/>
                </a:solidFill>
              </a:rPr>
              <a:t>підсиленні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основну</a:t>
            </a:r>
            <a:r>
              <a:rPr lang="ru-RU" dirty="0">
                <a:solidFill>
                  <a:schemeClr val="bg1"/>
                </a:solidFill>
              </a:rPr>
              <a:t> роль </a:t>
            </a:r>
            <a:r>
              <a:rPr lang="ru-RU" dirty="0" err="1">
                <a:solidFill>
                  <a:schemeClr val="bg1"/>
                </a:solidFill>
              </a:rPr>
              <a:t>відіграють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хвилі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прямують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уздовж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стрижня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Багаторазово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відбиваючись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плоскопаралельних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торців</a:t>
            </a:r>
            <a:r>
              <a:rPr lang="ru-RU" dirty="0">
                <a:solidFill>
                  <a:schemeClr val="bg1"/>
                </a:solidFill>
              </a:rPr>
              <a:t>, вони </a:t>
            </a:r>
            <a:r>
              <a:rPr lang="ru-RU" dirty="0" err="1">
                <a:solidFill>
                  <a:schemeClr val="bg1"/>
                </a:solidFill>
              </a:rPr>
              <a:t>створюють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інтенсивне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монохроматичне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когерентне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677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Квантові генератори. Лазери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5</cp:revision>
  <dcterms:created xsi:type="dcterms:W3CDTF">2014-03-02T15:05:13Z</dcterms:created>
  <dcterms:modified xsi:type="dcterms:W3CDTF">2014-03-02T15:47:42Z</dcterms:modified>
</cp:coreProperties>
</file>