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9" r:id="rId3"/>
    <p:sldId id="261" r:id="rId4"/>
    <p:sldId id="263" r:id="rId5"/>
    <p:sldId id="262" r:id="rId6"/>
    <p:sldId id="264" r:id="rId7"/>
    <p:sldId id="265" r:id="rId8"/>
    <p:sldId id="274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0"/>
    <a:srgbClr val="339EFF"/>
    <a:srgbClr val="32E4FF"/>
    <a:srgbClr val="32FFFF"/>
    <a:srgbClr val="00FF00"/>
    <a:srgbClr val="FFFF00"/>
    <a:srgbClr val="FF0000"/>
    <a:srgbClr val="FF00FF"/>
    <a:srgbClr val="31FF01"/>
    <a:srgbClr val="C3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0">
            <a:off x="-98374" y="1518238"/>
            <a:ext cx="3495752" cy="3042882"/>
          </a:xfrm>
          <a:prstGeom prst="rect">
            <a:avLst/>
          </a:prstGeom>
        </p:spPr>
      </p:pic>
      <p:sp>
        <p:nvSpPr>
          <p:cNvPr id="8" name="Овал 7"/>
          <p:cNvSpPr/>
          <p:nvPr userDrawn="1"/>
        </p:nvSpPr>
        <p:spPr>
          <a:xfrm>
            <a:off x="-2349282" y="2214718"/>
            <a:ext cx="11663264" cy="1440162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3653226" y="-1683568"/>
            <a:ext cx="1296146" cy="9236734"/>
          </a:xfrm>
          <a:prstGeom prst="ellipse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 userDrawn="1"/>
        </p:nvSpPr>
        <p:spPr>
          <a:xfrm rot="3600000">
            <a:off x="3005156" y="-2585166"/>
            <a:ext cx="2592288" cy="11039932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2573108" y="-566208"/>
            <a:ext cx="3456384" cy="700201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зади"/>
          <p:cNvSpPr/>
          <p:nvPr userDrawn="1"/>
        </p:nvSpPr>
        <p:spPr>
          <a:xfrm>
            <a:off x="2501100" y="1134600"/>
            <a:ext cx="3600400" cy="3600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905000">
              <a:srgbClr val="00B0F0">
                <a:alpha val="33000"/>
              </a:srgbClr>
            </a:glow>
            <a:outerShdw blurRad="1270000" sx="135000" sy="135000" algn="ctr" rotWithShape="0">
              <a:srgbClr val="0070C0"/>
            </a:outerShd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6" r="-1"/>
          <a:stretch/>
        </p:blipFill>
        <p:spPr>
          <a:xfrm flipH="1">
            <a:off x="386006" y="2380098"/>
            <a:ext cx="2736304" cy="1109403"/>
          </a:xfrm>
          <a:prstGeom prst="rect">
            <a:avLst/>
          </a:prstGeom>
        </p:spPr>
      </p:pic>
      <p:sp>
        <p:nvSpPr>
          <p:cNvPr id="14" name="Овал 13"/>
          <p:cNvSpPr/>
          <p:nvPr userDrawn="1"/>
        </p:nvSpPr>
        <p:spPr>
          <a:xfrm>
            <a:off x="4738657" y="1206608"/>
            <a:ext cx="3456384" cy="345638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546100">
              <a:srgbClr val="0070C0">
                <a:alpha val="8000"/>
              </a:srgbClr>
            </a:glow>
            <a:innerShdw blurRad="1270000" dist="723900" dir="10800000">
              <a:srgbClr val="0070C0"/>
            </a:inn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2" y="2380098"/>
            <a:ext cx="9144000" cy="1109403"/>
          </a:xfrm>
          <a:prstGeom prst="rect">
            <a:avLst/>
          </a:prstGeom>
        </p:spPr>
      </p:pic>
      <p:sp>
        <p:nvSpPr>
          <p:cNvPr id="16" name="Овал 15"/>
          <p:cNvSpPr/>
          <p:nvPr userDrawn="1"/>
        </p:nvSpPr>
        <p:spPr>
          <a:xfrm>
            <a:off x="-3718450" y="2920193"/>
            <a:ext cx="14401600" cy="330756"/>
          </a:xfrm>
          <a:prstGeom prst="ellipse">
            <a:avLst/>
          </a:prstGeom>
          <a:gradFill>
            <a:gsLst>
              <a:gs pos="0">
                <a:srgbClr val="31FF01">
                  <a:alpha val="22353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 userDrawn="1"/>
        </p:nvGrpSpPr>
        <p:grpSpPr>
          <a:xfrm flipV="1">
            <a:off x="-864992" y="2380098"/>
            <a:ext cx="8694684" cy="1023920"/>
            <a:chOff x="-6971472" y="6887987"/>
            <a:chExt cx="19608938" cy="2275434"/>
          </a:xfrm>
        </p:grpSpPr>
        <p:sp>
          <p:nvSpPr>
            <p:cNvPr id="18" name="Овал 17"/>
            <p:cNvSpPr/>
            <p:nvPr userDrawn="1"/>
          </p:nvSpPr>
          <p:spPr>
            <a:xfrm>
              <a:off x="-6971472" y="7661286"/>
              <a:ext cx="19608938" cy="66010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18"/>
            <p:cNvGrpSpPr/>
            <p:nvPr userDrawn="1"/>
          </p:nvGrpSpPr>
          <p:grpSpPr>
            <a:xfrm>
              <a:off x="-5148508" y="6887987"/>
              <a:ext cx="16129790" cy="2275434"/>
              <a:chOff x="-3564333" y="8636379"/>
              <a:chExt cx="16129790" cy="2275434"/>
            </a:xfrm>
          </p:grpSpPr>
          <p:sp>
            <p:nvSpPr>
              <p:cNvPr id="20" name="Овал 19"/>
              <p:cNvSpPr/>
              <p:nvPr userDrawn="1"/>
            </p:nvSpPr>
            <p:spPr>
              <a:xfrm>
                <a:off x="-3564333" y="8636379"/>
                <a:ext cx="16129790" cy="227543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 userDrawn="1"/>
            </p:nvSpPr>
            <p:spPr>
              <a:xfrm>
                <a:off x="3593954" y="8879003"/>
                <a:ext cx="1831638" cy="179018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2" name="Овал 21"/>
          <p:cNvSpPr/>
          <p:nvPr userDrawn="1"/>
        </p:nvSpPr>
        <p:spPr>
          <a:xfrm>
            <a:off x="7780809" y="945105"/>
            <a:ext cx="3744416" cy="3979390"/>
          </a:xfrm>
          <a:prstGeom prst="ellipse">
            <a:avLst/>
          </a:prstGeom>
          <a:gradFill>
            <a:gsLst>
              <a:gs pos="0">
                <a:srgbClr val="00FF00">
                  <a:alpha val="15000"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-8007682" y="1907202"/>
            <a:ext cx="22156746" cy="1946698"/>
            <a:chOff x="-3564334" y="11128186"/>
            <a:chExt cx="16129792" cy="1946698"/>
          </a:xfrm>
        </p:grpSpPr>
        <p:sp>
          <p:nvSpPr>
            <p:cNvPr id="24" name="Овал 23"/>
            <p:cNvSpPr/>
            <p:nvPr userDrawn="1"/>
          </p:nvSpPr>
          <p:spPr>
            <a:xfrm>
              <a:off x="-3564334" y="11805777"/>
              <a:ext cx="16129792" cy="692691"/>
            </a:xfrm>
            <a:prstGeom prst="ellipse">
              <a:avLst/>
            </a:prstGeom>
            <a:gradFill flip="none" rotWithShape="1">
              <a:gsLst>
                <a:gs pos="0">
                  <a:srgbClr val="339EF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 userDrawn="1"/>
          </p:nvSpPr>
          <p:spPr>
            <a:xfrm>
              <a:off x="-3564334" y="11904732"/>
              <a:ext cx="16129792" cy="39582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 userDrawn="1"/>
          </p:nvSpPr>
          <p:spPr>
            <a:xfrm>
              <a:off x="-1090439" y="11738318"/>
              <a:ext cx="11182003" cy="85910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 userDrawn="1"/>
          </p:nvSpPr>
          <p:spPr>
            <a:xfrm>
              <a:off x="-1390121" y="11579720"/>
              <a:ext cx="11182003" cy="118747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Овал 27"/>
            <p:cNvSpPr/>
            <p:nvPr userDrawn="1"/>
          </p:nvSpPr>
          <p:spPr>
            <a:xfrm>
              <a:off x="3492451" y="11165431"/>
              <a:ext cx="2016222" cy="187220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 userDrawn="1"/>
          </p:nvSpPr>
          <p:spPr>
            <a:xfrm>
              <a:off x="2484339" y="11128186"/>
              <a:ext cx="4032446" cy="19466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Овал 29"/>
          <p:cNvSpPr/>
          <p:nvPr userDrawn="1"/>
        </p:nvSpPr>
        <p:spPr>
          <a:xfrm>
            <a:off x="5511604" y="1944447"/>
            <a:ext cx="2710244" cy="1980706"/>
          </a:xfrm>
          <a:prstGeom prst="ellipse">
            <a:avLst/>
          </a:prstGeom>
          <a:gradFill>
            <a:gsLst>
              <a:gs pos="0">
                <a:srgbClr val="00FF00">
                  <a:alpha val="15000"/>
                </a:srgbClr>
              </a:gs>
              <a:gs pos="26000">
                <a:srgbClr val="FFFF00">
                  <a:alpha val="24000"/>
                </a:srgbClr>
              </a:gs>
              <a:gs pos="50000">
                <a:srgbClr val="FF0000">
                  <a:alpha val="30000"/>
                </a:srgbClr>
              </a:gs>
              <a:gs pos="75000">
                <a:srgbClr val="FF00FF">
                  <a:alpha val="15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 userDrawn="1"/>
        </p:nvSpPr>
        <p:spPr>
          <a:xfrm>
            <a:off x="-3474609" y="5965451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33" name="Овал 32"/>
          <p:cNvSpPr/>
          <p:nvPr userDrawn="1"/>
        </p:nvSpPr>
        <p:spPr>
          <a:xfrm>
            <a:off x="4480561" y="5646355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34" name="Заголовок 53"/>
          <p:cNvSpPr>
            <a:spLocks noGrp="1"/>
          </p:cNvSpPr>
          <p:nvPr>
            <p:ph type="title" hasCustomPrompt="1"/>
          </p:nvPr>
        </p:nvSpPr>
        <p:spPr>
          <a:xfrm>
            <a:off x="418177" y="5798738"/>
            <a:ext cx="8307646" cy="63707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r>
              <a:rPr lang="uk-UA" smtClean="0"/>
              <a:t>Заголовок слайда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29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32E-6 7.75558E-7 L 0.80529 7.7555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07 0.00647 L -0.19978 0.0064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ccel="47000" decel="51000" autoRev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1200000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accel="47000" decel="51000" autoRev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1200000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accel="47000" decel="51000" autoRev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0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accel="47000" decel="51000" autoRev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1200000">
                                      <p:cBhvr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13733 -1.85185E-6 " pathEditMode="relative" rAng="0" ptsTypes="AA">
                                      <p:cBhvr>
                                        <p:cTn id="42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6" grpId="0" animBg="1"/>
      <p:bldP spid="22" grpId="0" animBg="1"/>
      <p:bldP spid="30" grpId="0" animBg="1"/>
      <p:bldP spid="32" grpId="0" animBg="1"/>
      <p:bldP spid="33" grpId="0" animBg="1"/>
      <p:bldP spid="34" grpId="0"/>
      <p:bldP spid="34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0"/>
            <a:ext cx="913448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14" y="-24846"/>
            <a:ext cx="9162656" cy="6879150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-3474609" y="543682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4480561" y="224586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450850" y="188640"/>
            <a:ext cx="8101013" cy="720797"/>
          </a:xfrm>
          <a:prstGeom prst="rect">
            <a:avLst/>
          </a:prstGeom>
        </p:spPr>
        <p:txBody>
          <a:bodyPr anchor="t"/>
          <a:lstStyle>
            <a:lvl1pPr>
              <a:defRPr lang="ru-RU" sz="40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pPr lvl="0"/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13" name="Объект 6"/>
          <p:cNvSpPr>
            <a:spLocks noGrp="1"/>
          </p:cNvSpPr>
          <p:nvPr>
            <p:ph sz="quarter" idx="10"/>
          </p:nvPr>
        </p:nvSpPr>
        <p:spPr>
          <a:xfrm>
            <a:off x="468313" y="1196752"/>
            <a:ext cx="8064500" cy="5657552"/>
          </a:xfrm>
          <a:prstGeom prst="rect">
            <a:avLst/>
          </a:prstGeom>
          <a:gradFill>
            <a:gsLst>
              <a:gs pos="0">
                <a:schemeClr val="tx1">
                  <a:alpha val="60000"/>
                </a:schemeClr>
              </a:gs>
              <a:gs pos="50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/>
          <a:lstStyle>
            <a:lvl1pPr>
              <a:defRPr lang="ru-RU" sz="2400" smtClean="0">
                <a:solidFill>
                  <a:schemeClr val="bg1"/>
                </a:solidFill>
                <a:effectLst>
                  <a:outerShdw blurRad="215900" dist="38100" dir="5400000" sx="102000" sy="102000" algn="t" rotWithShape="0">
                    <a:srgbClr val="0070C0"/>
                  </a:outerShdw>
                </a:effectLst>
                <a:latin typeface="Segoe UI" pitchFamily="34" charset="0"/>
                <a:cs typeface="Segoe UI" pitchFamily="34" charset="0"/>
              </a:defRPr>
            </a:lvl1pPr>
            <a:lvl2pPr>
              <a:defRPr lang="ru-RU" sz="2400" smtClean="0">
                <a:solidFill>
                  <a:schemeClr val="bg1"/>
                </a:solidFill>
                <a:effectLst>
                  <a:outerShdw blurRad="215900" dist="38100" dir="5400000" sx="102000" sy="102000" algn="t" rotWithShape="0">
                    <a:srgbClr val="0070C0"/>
                  </a:outerShdw>
                </a:effectLst>
                <a:latin typeface="Segoe UI" pitchFamily="34" charset="0"/>
                <a:cs typeface="Segoe UI" pitchFamily="34" charset="0"/>
              </a:defRPr>
            </a:lvl2pPr>
            <a:lvl3pPr>
              <a:defRPr lang="ru-RU" sz="2400" smtClean="0">
                <a:solidFill>
                  <a:schemeClr val="bg1"/>
                </a:solidFill>
                <a:effectLst>
                  <a:outerShdw blurRad="215900" dist="38100" dir="5400000" sx="102000" sy="102000" algn="t" rotWithShape="0">
                    <a:srgbClr val="0070C0"/>
                  </a:outerShdw>
                </a:effectLst>
                <a:latin typeface="Segoe UI" pitchFamily="34" charset="0"/>
                <a:cs typeface="Segoe UI" pitchFamily="34" charset="0"/>
              </a:defRPr>
            </a:lvl3pPr>
            <a:lvl4pPr>
              <a:defRPr lang="ru-RU" sz="2400" smtClean="0">
                <a:solidFill>
                  <a:schemeClr val="bg1"/>
                </a:solidFill>
                <a:effectLst>
                  <a:outerShdw blurRad="215900" dist="38100" dir="5400000" sx="102000" sy="102000" algn="t" rotWithShape="0">
                    <a:srgbClr val="0070C0"/>
                  </a:outerShdw>
                </a:effectLst>
                <a:latin typeface="Segoe UI" pitchFamily="34" charset="0"/>
                <a:cs typeface="Segoe UI" pitchFamily="34" charset="0"/>
              </a:defRPr>
            </a:lvl4pPr>
            <a:lvl5pPr>
              <a:defRPr lang="ru-RU" sz="2400">
                <a:solidFill>
                  <a:schemeClr val="bg1"/>
                </a:solidFill>
                <a:effectLst>
                  <a:outerShdw blurRad="215900" dist="38100" dir="5400000" sx="102000" sy="102000" algn="t" rotWithShape="0">
                    <a:srgbClr val="0070C0"/>
                  </a:outerShdw>
                </a:effectLst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60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32E-6 7.75558E-7 L 0.80529 7.7555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07 0.00647 L -0.19978 0.0064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1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0"/>
            <a:ext cx="913448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14" y="-24846"/>
            <a:ext cx="9162656" cy="6879150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-3474609" y="543682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4480561" y="224586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450850" y="187923"/>
            <a:ext cx="8101013" cy="792805"/>
          </a:xfrm>
          <a:prstGeom prst="rect">
            <a:avLst/>
          </a:prstGeom>
        </p:spPr>
        <p:txBody>
          <a:bodyPr anchor="t"/>
          <a:lstStyle>
            <a:lvl1pPr>
              <a:defRPr lang="ru-RU" sz="40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pPr lvl="0"/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1"/>
          </p:nvPr>
        </p:nvSpPr>
        <p:spPr>
          <a:xfrm>
            <a:off x="468313" y="1197546"/>
            <a:ext cx="8064500" cy="4967758"/>
          </a:xfr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254000" sx="85000" sy="85000" flip="none" algn="ctr"/>
          </a:blipFill>
          <a:ln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reflection blurRad="127000" endPos="11000" dist="88900" dir="5400000" sy="-100000" algn="bl" rotWithShape="0"/>
          </a:effectLst>
        </p:spPr>
        <p:txBody>
          <a:bodyPr/>
          <a:lstStyle>
            <a:lvl1pPr>
              <a:defRPr lang="ru-RU">
                <a:solidFill>
                  <a:schemeClr val="bg1"/>
                </a:solidFill>
                <a:effectLst>
                  <a:outerShdw blurRad="215900" dist="38100" dir="5400000" sx="102000" sy="102000" algn="t" rotWithShape="0">
                    <a:srgbClr val="0070C0"/>
                  </a:outerShdw>
                </a:effectLst>
              </a:defRPr>
            </a:lvl1pPr>
          </a:lstStyle>
          <a:p>
            <a:pPr lvl="0"/>
            <a:r>
              <a:rPr lang="uk-UA" smtClean="0"/>
              <a:t>Вставка рисунка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41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32E-6 7.75558E-7 L 0.80529 7.75558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07 0.00647 L -0.19978 0.00647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обый (титульный)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09863" y="2780928"/>
            <a:ext cx="6724272" cy="1040570"/>
          </a:xfrm>
        </p:spPr>
        <p:txBody>
          <a:bodyPr wrap="none" lIns="116107" tIns="58053" rIns="116107" bIns="58053">
            <a:spAutoFit/>
          </a:bodyPr>
          <a:lstStyle>
            <a:lvl1pPr>
              <a:defRPr lang="ru-RU" sz="6000">
                <a:gradFill flip="none" rotWithShape="1">
                  <a:gsLst>
                    <a:gs pos="0">
                      <a:prstClr val="black"/>
                    </a:gs>
                    <a:gs pos="100000">
                      <a:srgbClr val="5C0000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8064A2">
                      <a:lumMod val="20000"/>
                      <a:lumOff val="80000"/>
                      <a:alpha val="18000"/>
                    </a:srgbClr>
                  </a:glow>
                  <a:outerShdw blurRad="368300" algn="ctr" rotWithShape="0">
                    <a:prstClr val="white"/>
                  </a:outerShdw>
                </a:effectLst>
                <a:ea typeface="+mn-ea"/>
              </a:defRPr>
            </a:lvl1pPr>
          </a:lstStyle>
          <a:p>
            <a:pPr marL="0" lvl="0" defTabSz="710911"/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9" name="Овал 8"/>
          <p:cNvSpPr/>
          <p:nvPr userDrawn="1"/>
        </p:nvSpPr>
        <p:spPr>
          <a:xfrm>
            <a:off x="-3474609" y="3332769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4480561" y="3013673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32E-6 7.75558E-7 L 0.80529 7.7555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07 0.00647 L -0.19978 0.0064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обый (содержимое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1" b="3126"/>
          <a:stretch/>
        </p:blipFill>
        <p:spPr>
          <a:xfrm>
            <a:off x="0" y="-1667434"/>
            <a:ext cx="9144000" cy="590576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Заголовок 10"/>
          <p:cNvSpPr>
            <a:spLocks noGrp="1"/>
          </p:cNvSpPr>
          <p:nvPr>
            <p:ph type="title"/>
          </p:nvPr>
        </p:nvSpPr>
        <p:spPr>
          <a:xfrm>
            <a:off x="2073881" y="260648"/>
            <a:ext cx="4996233" cy="794348"/>
          </a:xfrm>
        </p:spPr>
        <p:txBody>
          <a:bodyPr wrap="none" lIns="116107" tIns="58053" rIns="116107" bIns="58053">
            <a:spAutoFit/>
          </a:bodyPr>
          <a:lstStyle>
            <a:lvl1pPr>
              <a:defRPr lang="ru-RU" sz="4400">
                <a:gradFill flip="none" rotWithShape="1">
                  <a:gsLst>
                    <a:gs pos="0">
                      <a:prstClr val="black"/>
                    </a:gs>
                    <a:gs pos="100000">
                      <a:srgbClr val="5C0000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8064A2">
                      <a:lumMod val="20000"/>
                      <a:lumOff val="80000"/>
                      <a:alpha val="18000"/>
                    </a:srgbClr>
                  </a:glow>
                  <a:outerShdw blurRad="368300" algn="ctr" rotWithShape="0">
                    <a:prstClr val="white"/>
                  </a:outerShdw>
                </a:effectLst>
                <a:ea typeface="+mn-ea"/>
              </a:defRPr>
            </a:lvl1pPr>
          </a:lstStyle>
          <a:p>
            <a:pPr marL="0" lvl="0" defTabSz="710911"/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9" name="Овал 8"/>
          <p:cNvSpPr/>
          <p:nvPr userDrawn="1"/>
        </p:nvSpPr>
        <p:spPr>
          <a:xfrm>
            <a:off x="-3474609" y="758989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4480561" y="439893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1" name="Объект 6"/>
          <p:cNvSpPr>
            <a:spLocks noGrp="1"/>
          </p:cNvSpPr>
          <p:nvPr>
            <p:ph sz="quarter" idx="10"/>
          </p:nvPr>
        </p:nvSpPr>
        <p:spPr>
          <a:xfrm>
            <a:off x="468313" y="1196752"/>
            <a:ext cx="8064500" cy="5661248"/>
          </a:xfrm>
          <a:prstGeom prst="rect">
            <a:avLst/>
          </a:prstGeom>
          <a:gradFill>
            <a:gsLst>
              <a:gs pos="0">
                <a:schemeClr val="tx1">
                  <a:alpha val="60000"/>
                </a:schemeClr>
              </a:gs>
              <a:gs pos="50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/>
          <a:lstStyle>
            <a:lvl1pPr>
              <a:defRPr lang="ru-RU" sz="2400" smtClean="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1pPr>
            <a:lvl2pPr>
              <a:defRPr lang="ru-RU" sz="2400" smtClean="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2pPr>
            <a:lvl3pPr>
              <a:defRPr lang="ru-RU" sz="2400" smtClean="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3pPr>
            <a:lvl4pPr>
              <a:defRPr lang="ru-RU" sz="2400" smtClean="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4pPr>
            <a:lvl5pPr>
              <a:defRPr lang="ru-RU" sz="240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58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32E-6 7.75558E-7 L 0.80529 7.7555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07 0.00647 L -0.19978 0.0064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1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/>
          <a:p>
            <a:pPr lvl="0" defTabSz="720090"/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70034" lvl="0" indent="-270034" defTabSz="720090"/>
            <a:r>
              <a:rPr lang="uk-UA" smtClean="0"/>
              <a:t>Образец текста</a:t>
            </a:r>
          </a:p>
          <a:p>
            <a:pPr marL="585073" lvl="1" indent="-225028" defTabSz="720090"/>
            <a:r>
              <a:rPr lang="uk-UA" smtClean="0"/>
              <a:t>Второй уровень</a:t>
            </a:r>
          </a:p>
          <a:p>
            <a:pPr marL="900113" lvl="2" indent="-180023" defTabSz="720090"/>
            <a:r>
              <a:rPr lang="uk-UA" smtClean="0"/>
              <a:t>Третий уровень</a:t>
            </a:r>
          </a:p>
          <a:p>
            <a:pPr marL="1260158" lvl="3" indent="-180023" defTabSz="720090"/>
            <a:r>
              <a:rPr lang="uk-UA" smtClean="0"/>
              <a:t>Четвертый уровень</a:t>
            </a:r>
          </a:p>
          <a:p>
            <a:pPr marL="1620203" lvl="4" indent="-180023" defTabSz="720090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BA76-E3ED-4B50-96DD-CD61D726AA77}" type="datetimeFigureOut">
              <a:rPr lang="uk-UA" smtClean="0"/>
              <a:t>11.11.2013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0D75E-7305-4981-9644-72683101B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5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3600" kern="1200" baseline="0">
          <a:gradFill flip="none" rotWithShape="1">
            <a:gsLst>
              <a:gs pos="70000">
                <a:schemeClr val="bg1"/>
              </a:gs>
              <a:gs pos="91000">
                <a:schemeClr val="tx1">
                  <a:alpha val="0"/>
                </a:schemeClr>
              </a:gs>
            </a:gsLst>
            <a:lin ang="5400000" scaled="1"/>
            <a:tileRect/>
          </a:gradFill>
          <a:latin typeface="Segoe UI Light" pitchFamily="34" charset="0"/>
          <a:ea typeface="+mj-ea"/>
          <a:cs typeface="Segoe UI Light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400" kern="120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076" y="2780928"/>
            <a:ext cx="7023391" cy="1040570"/>
          </a:xfrm>
        </p:spPr>
        <p:txBody>
          <a:bodyPr/>
          <a:lstStyle/>
          <a:p>
            <a:r>
              <a:rPr lang="uk-UA" dirty="0" smtClean="0">
                <a:effectLst/>
              </a:rPr>
              <a:t>Сонячна енергетика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9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7544" y="332656"/>
            <a:ext cx="8064500" cy="5657552"/>
          </a:xfrm>
        </p:spPr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малюнку</a:t>
            </a:r>
            <a:r>
              <a:rPr lang="ru-RU" dirty="0"/>
              <a:t> приведена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пори року і режим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геілосистеми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геліоустановка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року.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348880"/>
            <a:ext cx="712854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u="sng" dirty="0" err="1"/>
              <a:t>Освітлення</a:t>
            </a:r>
            <a:r>
              <a:rPr lang="ru-RU" sz="4400" b="1" u="sng" dirty="0"/>
              <a:t> </a:t>
            </a:r>
            <a:r>
              <a:rPr lang="ru-RU" sz="4400" b="1" u="sng" dirty="0" err="1"/>
              <a:t>будівель</a:t>
            </a:r>
            <a:endParaRPr lang="uk-UA" sz="4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sz="2800" dirty="0"/>
              <a:t>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сонячного</a:t>
            </a:r>
            <a:r>
              <a:rPr lang="ru-RU" sz="2800" dirty="0"/>
              <a:t> </a:t>
            </a:r>
            <a:r>
              <a:rPr lang="ru-RU" sz="2800" dirty="0" err="1"/>
              <a:t>світла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освітлювати</a:t>
            </a:r>
            <a:r>
              <a:rPr lang="ru-RU" sz="2800" dirty="0"/>
              <a:t> </a:t>
            </a:r>
            <a:r>
              <a:rPr lang="ru-RU" sz="2800" dirty="0" err="1"/>
              <a:t>приміщення</a:t>
            </a:r>
            <a:r>
              <a:rPr lang="ru-RU" sz="2800" dirty="0"/>
              <a:t> в </a:t>
            </a:r>
            <a:r>
              <a:rPr lang="ru-RU" sz="2800" dirty="0" err="1"/>
              <a:t>денний</a:t>
            </a:r>
            <a:r>
              <a:rPr lang="ru-RU" sz="2800" dirty="0"/>
              <a:t> час </a:t>
            </a:r>
            <a:r>
              <a:rPr lang="ru-RU" sz="2800" dirty="0" err="1"/>
              <a:t>доби</a:t>
            </a:r>
            <a:r>
              <a:rPr lang="ru-RU" sz="2800" dirty="0"/>
              <a:t>. Для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застосовуються</a:t>
            </a:r>
            <a:r>
              <a:rPr lang="ru-RU" sz="2800" dirty="0"/>
              <a:t> </a:t>
            </a:r>
            <a:r>
              <a:rPr lang="ru-RU" sz="2800" dirty="0" err="1"/>
              <a:t>світлові</a:t>
            </a:r>
            <a:r>
              <a:rPr lang="ru-RU" sz="2800" dirty="0"/>
              <a:t> </a:t>
            </a:r>
            <a:r>
              <a:rPr lang="ru-RU" sz="2800" dirty="0" err="1"/>
              <a:t>колодязі</a:t>
            </a:r>
            <a:r>
              <a:rPr lang="ru-RU" sz="2800" dirty="0"/>
              <a:t>. </a:t>
            </a:r>
            <a:r>
              <a:rPr lang="ru-RU" sz="2800" dirty="0" err="1"/>
              <a:t>Простий</a:t>
            </a:r>
            <a:r>
              <a:rPr lang="ru-RU" sz="2800" dirty="0"/>
              <a:t> </a:t>
            </a:r>
            <a:r>
              <a:rPr lang="ru-RU" sz="2800" dirty="0" err="1"/>
              <a:t>варіант</a:t>
            </a:r>
            <a:r>
              <a:rPr lang="ru-RU" sz="2800" dirty="0"/>
              <a:t> </a:t>
            </a:r>
            <a:r>
              <a:rPr lang="ru-RU" sz="2800" dirty="0" err="1"/>
              <a:t>світлового</a:t>
            </a:r>
            <a:r>
              <a:rPr lang="ru-RU" sz="2800" dirty="0"/>
              <a:t> </a:t>
            </a:r>
            <a:r>
              <a:rPr lang="ru-RU" sz="2800" dirty="0" err="1"/>
              <a:t>колодязя</a:t>
            </a:r>
            <a:r>
              <a:rPr lang="ru-RU" sz="2800" dirty="0"/>
              <a:t> — </a:t>
            </a:r>
            <a:r>
              <a:rPr lang="ru-RU" sz="2800" dirty="0" err="1"/>
              <a:t>отвір</a:t>
            </a:r>
            <a:r>
              <a:rPr lang="ru-RU" sz="2800" dirty="0"/>
              <a:t> у </a:t>
            </a:r>
            <a:r>
              <a:rPr lang="ru-RU" sz="2800" dirty="0" err="1"/>
              <a:t>стелі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Світлові</a:t>
            </a:r>
            <a:r>
              <a:rPr lang="ru-RU" sz="2800" dirty="0"/>
              <a:t> </a:t>
            </a:r>
            <a:r>
              <a:rPr lang="ru-RU" sz="2800" dirty="0" err="1"/>
              <a:t>колодязі</a:t>
            </a:r>
            <a:r>
              <a:rPr lang="ru-RU" sz="2800" dirty="0"/>
              <a:t> </a:t>
            </a:r>
            <a:r>
              <a:rPr lang="ru-RU" sz="2800" dirty="0" err="1"/>
              <a:t>застосовуються</a:t>
            </a:r>
            <a:r>
              <a:rPr lang="ru-RU" sz="2800" dirty="0"/>
              <a:t> для </a:t>
            </a:r>
            <a:r>
              <a:rPr lang="ru-RU" sz="2800" dirty="0" err="1"/>
              <a:t>освітлення</a:t>
            </a:r>
            <a:r>
              <a:rPr lang="ru-RU" sz="2800" dirty="0"/>
              <a:t> </a:t>
            </a:r>
            <a:r>
              <a:rPr lang="ru-RU" sz="2800" dirty="0" err="1"/>
              <a:t>приміщень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не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вікон</a:t>
            </a:r>
            <a:r>
              <a:rPr lang="ru-RU" sz="2800" dirty="0"/>
              <a:t>: </a:t>
            </a:r>
            <a:r>
              <a:rPr lang="ru-RU" sz="2800" dirty="0" err="1"/>
              <a:t>підземні</a:t>
            </a:r>
            <a:r>
              <a:rPr lang="ru-RU" sz="2800" dirty="0"/>
              <a:t> </a:t>
            </a:r>
            <a:r>
              <a:rPr lang="ru-RU" sz="2800" dirty="0" err="1"/>
              <a:t>гаражі</a:t>
            </a:r>
            <a:r>
              <a:rPr lang="ru-RU" sz="2800" dirty="0"/>
              <a:t>, </a:t>
            </a:r>
            <a:r>
              <a:rPr lang="ru-RU" sz="2800" dirty="0" err="1"/>
              <a:t>станції</a:t>
            </a:r>
            <a:r>
              <a:rPr lang="ru-RU" sz="2800" dirty="0"/>
              <a:t> метро, </a:t>
            </a:r>
            <a:r>
              <a:rPr lang="ru-RU" sz="2800" dirty="0" err="1"/>
              <a:t>промислові</a:t>
            </a:r>
            <a:r>
              <a:rPr lang="ru-RU" sz="2800" dirty="0"/>
              <a:t> </a:t>
            </a:r>
            <a:r>
              <a:rPr lang="ru-RU" sz="2800" dirty="0" err="1"/>
              <a:t>будівлі</a:t>
            </a:r>
            <a:r>
              <a:rPr lang="ru-RU" sz="2800" dirty="0"/>
              <a:t>, </a:t>
            </a:r>
            <a:r>
              <a:rPr lang="ru-RU" sz="2800" dirty="0" err="1"/>
              <a:t>склади</a:t>
            </a:r>
            <a:r>
              <a:rPr lang="ru-RU" sz="2800" dirty="0"/>
              <a:t>, </a:t>
            </a:r>
            <a:r>
              <a:rPr lang="ru-RU" sz="2800" dirty="0" err="1"/>
              <a:t>в'язниці</a:t>
            </a:r>
            <a:r>
              <a:rPr lang="ru-RU" sz="2800" dirty="0"/>
              <a:t>, і </a:t>
            </a:r>
            <a:r>
              <a:rPr lang="ru-RU" sz="2800" dirty="0" smtClean="0"/>
              <a:t>т.д.</a:t>
            </a:r>
            <a:endParaRPr lang="ru-RU" sz="2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0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" y="-5745"/>
            <a:ext cx="9136356" cy="68637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8104" y="5589240"/>
            <a:ext cx="3635896" cy="12687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err="1"/>
              <a:t>Світловий</a:t>
            </a:r>
            <a:r>
              <a:rPr lang="ru-RU" sz="3200" dirty="0"/>
              <a:t> </a:t>
            </a:r>
            <a:r>
              <a:rPr lang="ru-RU" sz="3200" dirty="0" err="1"/>
              <a:t>колодязь</a:t>
            </a:r>
            <a:r>
              <a:rPr lang="ru-RU" sz="3200" dirty="0"/>
              <a:t> в </a:t>
            </a:r>
            <a:r>
              <a:rPr lang="ru-RU" sz="3200" dirty="0" err="1"/>
              <a:t>Пантеоні</a:t>
            </a:r>
            <a:r>
              <a:rPr lang="ru-RU" sz="3200" dirty="0"/>
              <a:t>, Рим.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0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u="sng" dirty="0" err="1"/>
              <a:t>Сонячна</a:t>
            </a:r>
            <a:r>
              <a:rPr lang="ru-RU" sz="4400" b="1" u="sng" dirty="0"/>
              <a:t> кухня</a:t>
            </a:r>
            <a:endParaRPr lang="uk-UA" sz="4400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8312" y="1196752"/>
            <a:ext cx="8280151" cy="5657552"/>
          </a:xfrm>
        </p:spPr>
        <p:txBody>
          <a:bodyPr/>
          <a:lstStyle/>
          <a:p>
            <a:r>
              <a:rPr lang="ru-RU" sz="2500" dirty="0" err="1"/>
              <a:t>Сонячні</a:t>
            </a:r>
            <a:r>
              <a:rPr lang="ru-RU" sz="2500" dirty="0"/>
              <a:t> </a:t>
            </a:r>
            <a:r>
              <a:rPr lang="ru-RU" sz="2500" dirty="0" err="1"/>
              <a:t>колектори</a:t>
            </a:r>
            <a:r>
              <a:rPr lang="ru-RU" sz="2500" dirty="0"/>
              <a:t> </a:t>
            </a:r>
            <a:r>
              <a:rPr lang="ru-RU" sz="2500" dirty="0" err="1"/>
              <a:t>можуть</a:t>
            </a:r>
            <a:r>
              <a:rPr lang="ru-RU" sz="2500" dirty="0"/>
              <a:t> </a:t>
            </a:r>
            <a:r>
              <a:rPr lang="ru-RU" sz="2500" dirty="0" err="1"/>
              <a:t>застосовуватися</a:t>
            </a:r>
            <a:r>
              <a:rPr lang="ru-RU" sz="2500" dirty="0"/>
              <a:t> для </a:t>
            </a:r>
            <a:r>
              <a:rPr lang="ru-RU" sz="2500" dirty="0" err="1"/>
              <a:t>приготування</a:t>
            </a:r>
            <a:r>
              <a:rPr lang="ru-RU" sz="2500" dirty="0"/>
              <a:t> </a:t>
            </a:r>
            <a:r>
              <a:rPr lang="ru-RU" sz="2500" dirty="0" err="1"/>
              <a:t>їжі</a:t>
            </a:r>
            <a:r>
              <a:rPr lang="ru-RU" sz="2500" dirty="0"/>
              <a:t>. Температура в </a:t>
            </a:r>
            <a:r>
              <a:rPr lang="ru-RU" sz="2500" dirty="0" err="1"/>
              <a:t>фокусі</a:t>
            </a:r>
            <a:r>
              <a:rPr lang="ru-RU" sz="2500" dirty="0"/>
              <a:t> </a:t>
            </a:r>
            <a:r>
              <a:rPr lang="ru-RU" sz="2500" dirty="0" err="1"/>
              <a:t>колектора</a:t>
            </a:r>
            <a:r>
              <a:rPr lang="ru-RU" sz="2500" dirty="0"/>
              <a:t> </a:t>
            </a:r>
            <a:r>
              <a:rPr lang="ru-RU" sz="2500" dirty="0" err="1"/>
              <a:t>досягає</a:t>
            </a:r>
            <a:r>
              <a:rPr lang="ru-RU" sz="2500" dirty="0"/>
              <a:t> 150 °С. </a:t>
            </a:r>
            <a:r>
              <a:rPr lang="ru-RU" sz="2500" dirty="0" err="1"/>
              <a:t>Такі</a:t>
            </a:r>
            <a:r>
              <a:rPr lang="ru-RU" sz="2500" dirty="0"/>
              <a:t> </a:t>
            </a:r>
            <a:r>
              <a:rPr lang="ru-RU" sz="2500" dirty="0" err="1"/>
              <a:t>кухонні</a:t>
            </a:r>
            <a:r>
              <a:rPr lang="ru-RU" sz="2500" dirty="0"/>
              <a:t> </a:t>
            </a:r>
            <a:r>
              <a:rPr lang="ru-RU" sz="2500" dirty="0" err="1"/>
              <a:t>прилади</a:t>
            </a:r>
            <a:r>
              <a:rPr lang="ru-RU" sz="2500" dirty="0"/>
              <a:t> </a:t>
            </a:r>
            <a:r>
              <a:rPr lang="ru-RU" sz="2500" dirty="0" err="1"/>
              <a:t>можуть</a:t>
            </a:r>
            <a:r>
              <a:rPr lang="ru-RU" sz="2500" dirty="0"/>
              <a:t> широко </a:t>
            </a:r>
            <a:r>
              <a:rPr lang="ru-RU" sz="2500" dirty="0" err="1"/>
              <a:t>застосовуватися</a:t>
            </a:r>
            <a:r>
              <a:rPr lang="ru-RU" sz="2500" dirty="0"/>
              <a:t> в </a:t>
            </a:r>
            <a:r>
              <a:rPr lang="ru-RU" sz="2500" dirty="0" err="1"/>
              <a:t>країнах</a:t>
            </a:r>
            <a:r>
              <a:rPr lang="ru-RU" sz="2500" dirty="0"/>
              <a:t>, </a:t>
            </a:r>
            <a:r>
              <a:rPr lang="ru-RU" sz="2500" dirty="0" err="1"/>
              <a:t>що</a:t>
            </a:r>
            <a:r>
              <a:rPr lang="ru-RU" sz="2500" dirty="0"/>
              <a:t> </a:t>
            </a:r>
            <a:r>
              <a:rPr lang="ru-RU" sz="2500" dirty="0" err="1"/>
              <a:t>розвиваються</a:t>
            </a:r>
            <a:r>
              <a:rPr lang="ru-RU" sz="2500" dirty="0"/>
              <a:t>. </a:t>
            </a:r>
            <a:r>
              <a:rPr lang="ru-RU" sz="2500" dirty="0" err="1"/>
              <a:t>Вартість</a:t>
            </a:r>
            <a:r>
              <a:rPr lang="ru-RU" sz="2500" dirty="0"/>
              <a:t> </a:t>
            </a:r>
            <a:r>
              <a:rPr lang="ru-RU" sz="2500" dirty="0" err="1"/>
              <a:t>матеріалів</a:t>
            </a:r>
            <a:r>
              <a:rPr lang="ru-RU" sz="2500" dirty="0"/>
              <a:t> </a:t>
            </a:r>
            <a:r>
              <a:rPr lang="ru-RU" sz="2500" dirty="0" err="1"/>
              <a:t>необхідних</a:t>
            </a:r>
            <a:r>
              <a:rPr lang="ru-RU" sz="2500" dirty="0"/>
              <a:t> для </a:t>
            </a:r>
            <a:r>
              <a:rPr lang="ru-RU" sz="2500" dirty="0" err="1"/>
              <a:t>виробництва</a:t>
            </a:r>
            <a:r>
              <a:rPr lang="ru-RU" sz="2500" dirty="0"/>
              <a:t> «</a:t>
            </a:r>
            <a:r>
              <a:rPr lang="ru-RU" sz="2500" dirty="0" err="1"/>
              <a:t>сонячної</a:t>
            </a:r>
            <a:r>
              <a:rPr lang="ru-RU" sz="2500" dirty="0"/>
              <a:t> </a:t>
            </a:r>
            <a:r>
              <a:rPr lang="ru-RU" sz="2500" dirty="0" err="1"/>
              <a:t>кухні</a:t>
            </a:r>
            <a:r>
              <a:rPr lang="ru-RU" sz="2500" dirty="0"/>
              <a:t>» </a:t>
            </a:r>
            <a:r>
              <a:rPr lang="ru-RU" sz="2500" dirty="0" err="1"/>
              <a:t>складає</a:t>
            </a:r>
            <a:r>
              <a:rPr lang="ru-RU" sz="2500" dirty="0"/>
              <a:t> $3 — $7. У </a:t>
            </a:r>
            <a:r>
              <a:rPr lang="ru-RU" sz="2500" dirty="0" err="1"/>
              <a:t>країнах</a:t>
            </a:r>
            <a:r>
              <a:rPr lang="ru-RU" sz="2500" dirty="0"/>
              <a:t>, </a:t>
            </a:r>
            <a:r>
              <a:rPr lang="ru-RU" sz="2500" dirty="0" err="1"/>
              <a:t>що</a:t>
            </a:r>
            <a:r>
              <a:rPr lang="ru-RU" sz="2500" dirty="0"/>
              <a:t> </a:t>
            </a:r>
            <a:r>
              <a:rPr lang="ru-RU" sz="2500" dirty="0" err="1"/>
              <a:t>розвиваються</a:t>
            </a:r>
            <a:r>
              <a:rPr lang="ru-RU" sz="2500" dirty="0"/>
              <a:t>, для </a:t>
            </a:r>
            <a:r>
              <a:rPr lang="ru-RU" sz="2500" dirty="0" err="1"/>
              <a:t>приготування</a:t>
            </a:r>
            <a:r>
              <a:rPr lang="ru-RU" sz="2500" dirty="0"/>
              <a:t> </a:t>
            </a:r>
            <a:r>
              <a:rPr lang="ru-RU" sz="2500" dirty="0" err="1"/>
              <a:t>їжі</a:t>
            </a:r>
            <a:r>
              <a:rPr lang="ru-RU" sz="2500" dirty="0"/>
              <a:t> активно </a:t>
            </a:r>
            <a:r>
              <a:rPr lang="ru-RU" sz="2500" dirty="0" err="1"/>
              <a:t>використовуються</a:t>
            </a:r>
            <a:r>
              <a:rPr lang="ru-RU" sz="2500" dirty="0"/>
              <a:t> дрова.</a:t>
            </a:r>
          </a:p>
          <a:p>
            <a:r>
              <a:rPr lang="ru-RU" sz="2500" dirty="0" err="1"/>
              <a:t>Традиційні</a:t>
            </a:r>
            <a:r>
              <a:rPr lang="ru-RU" sz="2500" dirty="0"/>
              <a:t> </a:t>
            </a:r>
            <a:r>
              <a:rPr lang="ru-RU" sz="2500" dirty="0" err="1"/>
              <a:t>вогнища</a:t>
            </a:r>
            <a:r>
              <a:rPr lang="ru-RU" sz="2500" dirty="0"/>
              <a:t> для </a:t>
            </a:r>
            <a:r>
              <a:rPr lang="ru-RU" sz="2500" dirty="0" err="1"/>
              <a:t>приготування</a:t>
            </a:r>
            <a:r>
              <a:rPr lang="ru-RU" sz="2500" dirty="0"/>
              <a:t> </a:t>
            </a:r>
            <a:r>
              <a:rPr lang="ru-RU" sz="2500" dirty="0" err="1"/>
              <a:t>їжі</a:t>
            </a:r>
            <a:r>
              <a:rPr lang="ru-RU" sz="2500" dirty="0"/>
              <a:t> </a:t>
            </a:r>
            <a:r>
              <a:rPr lang="ru-RU" sz="2500" dirty="0" err="1"/>
              <a:t>мають</a:t>
            </a:r>
            <a:r>
              <a:rPr lang="ru-RU" sz="2500" dirty="0"/>
              <a:t> </a:t>
            </a:r>
            <a:r>
              <a:rPr lang="ru-RU" sz="2500" dirty="0" err="1"/>
              <a:t>термічну</a:t>
            </a:r>
            <a:r>
              <a:rPr lang="ru-RU" sz="2500" dirty="0"/>
              <a:t> </a:t>
            </a:r>
            <a:r>
              <a:rPr lang="ru-RU" sz="2500" dirty="0" err="1"/>
              <a:t>ефективність</a:t>
            </a:r>
            <a:r>
              <a:rPr lang="ru-RU" sz="2500" dirty="0"/>
              <a:t> </a:t>
            </a:r>
            <a:r>
              <a:rPr lang="ru-RU" sz="2500" dirty="0" err="1"/>
              <a:t>біля</a:t>
            </a:r>
            <a:r>
              <a:rPr lang="ru-RU" sz="2500" dirty="0"/>
              <a:t> 10%. </a:t>
            </a:r>
            <a:r>
              <a:rPr lang="ru-RU" sz="2500" dirty="0" err="1"/>
              <a:t>Використання</a:t>
            </a:r>
            <a:r>
              <a:rPr lang="ru-RU" sz="2500" dirty="0"/>
              <a:t> </a:t>
            </a:r>
            <a:r>
              <a:rPr lang="ru-RU" sz="2500" dirty="0" err="1"/>
              <a:t>дрів</a:t>
            </a:r>
            <a:r>
              <a:rPr lang="ru-RU" sz="2500" dirty="0"/>
              <a:t> для </a:t>
            </a:r>
            <a:r>
              <a:rPr lang="ru-RU" sz="2500" dirty="0" err="1"/>
              <a:t>приготування</a:t>
            </a:r>
            <a:r>
              <a:rPr lang="ru-RU" sz="2500" dirty="0"/>
              <a:t> </a:t>
            </a:r>
            <a:r>
              <a:rPr lang="ru-RU" sz="2500" dirty="0" err="1"/>
              <a:t>їжі</a:t>
            </a:r>
            <a:r>
              <a:rPr lang="ru-RU" sz="2500" dirty="0"/>
              <a:t> приводить до </a:t>
            </a:r>
            <a:r>
              <a:rPr lang="ru-RU" sz="2500" dirty="0" err="1"/>
              <a:t>масованої</a:t>
            </a:r>
            <a:r>
              <a:rPr lang="ru-RU" sz="2500" dirty="0"/>
              <a:t> </a:t>
            </a:r>
            <a:r>
              <a:rPr lang="ru-RU" sz="2500" dirty="0" err="1"/>
              <a:t>вирубки</a:t>
            </a:r>
            <a:r>
              <a:rPr lang="ru-RU" sz="2500" dirty="0"/>
              <a:t> </a:t>
            </a:r>
            <a:r>
              <a:rPr lang="ru-RU" sz="2500" dirty="0" err="1"/>
              <a:t>лісів</a:t>
            </a:r>
            <a:r>
              <a:rPr lang="ru-RU" sz="2500" dirty="0"/>
              <a:t>.</a:t>
            </a:r>
          </a:p>
          <a:p>
            <a:endParaRPr lang="uk-UA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" y="476672"/>
            <a:ext cx="8009348" cy="60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1486_478500418840923_12323297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92" y="116632"/>
            <a:ext cx="4003316" cy="2702746"/>
          </a:xfrm>
          <a:prstGeom prst="rect">
            <a:avLst/>
          </a:prstGeom>
        </p:spPr>
      </p:pic>
      <p:pic>
        <p:nvPicPr>
          <p:cNvPr id="3" name="Рисунок 2" descr="7f0e7e288a6e2ef738c7a90a2593d6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16632"/>
            <a:ext cx="3810000" cy="2984500"/>
          </a:xfrm>
          <a:prstGeom prst="rect">
            <a:avLst/>
          </a:prstGeom>
        </p:spPr>
      </p:pic>
      <p:pic>
        <p:nvPicPr>
          <p:cNvPr id="4" name="Рисунок 3" descr="244054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366159"/>
            <a:ext cx="4548196" cy="3073281"/>
          </a:xfrm>
          <a:prstGeom prst="rect">
            <a:avLst/>
          </a:prstGeom>
        </p:spPr>
      </p:pic>
      <p:pic>
        <p:nvPicPr>
          <p:cNvPr id="5" name="Рисунок 4" descr="Sonnenpane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852" y="3366158"/>
            <a:ext cx="3786214" cy="3073281"/>
          </a:xfrm>
          <a:prstGeom prst="rect">
            <a:avLst/>
          </a:prstGeom>
        </p:spPr>
      </p:pic>
      <p:pic>
        <p:nvPicPr>
          <p:cNvPr id="6" name="Рисунок 5" descr="GAL_20111030192220505_tetti-fotovoltaic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721" y="1765238"/>
            <a:ext cx="38100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7544" y="332656"/>
            <a:ext cx="8064500" cy="5832648"/>
          </a:xfrm>
        </p:spPr>
        <p:txBody>
          <a:bodyPr/>
          <a:lstStyle/>
          <a:p>
            <a:r>
              <a:rPr lang="ru-RU" sz="2800" b="1" dirty="0" err="1"/>
              <a:t>Сонячна</a:t>
            </a:r>
            <a:r>
              <a:rPr lang="ru-RU" sz="2800" b="1" dirty="0"/>
              <a:t> </a:t>
            </a:r>
            <a:r>
              <a:rPr lang="ru-RU" sz="2800" b="1" dirty="0" err="1"/>
              <a:t>енергетика</a:t>
            </a:r>
            <a:r>
              <a:rPr lang="ru-RU" sz="2800" dirty="0"/>
              <a:t> — </a:t>
            </a:r>
            <a:r>
              <a:rPr lang="ru-RU" sz="2800" dirty="0" err="1"/>
              <a:t>використання</a:t>
            </a:r>
            <a:r>
              <a:rPr lang="ru-RU" sz="2800" dirty="0"/>
              <a:t> </a:t>
            </a:r>
            <a:r>
              <a:rPr lang="ru-RU" sz="2800" dirty="0" err="1"/>
              <a:t>сонячної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 для </a:t>
            </a:r>
            <a:r>
              <a:rPr lang="ru-RU" sz="2800" dirty="0" err="1"/>
              <a:t>отримання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 в будь-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зручному</a:t>
            </a:r>
            <a:r>
              <a:rPr lang="ru-RU" sz="2800" dirty="0"/>
              <a:t> для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вигляді</a:t>
            </a:r>
            <a:r>
              <a:rPr lang="ru-RU" sz="2800" dirty="0"/>
              <a:t>. </a:t>
            </a:r>
            <a:r>
              <a:rPr lang="ru-RU" sz="2800" dirty="0" err="1"/>
              <a:t>Сонячна</a:t>
            </a:r>
            <a:r>
              <a:rPr lang="ru-RU" sz="2800" dirty="0"/>
              <a:t> </a:t>
            </a:r>
            <a:r>
              <a:rPr lang="ru-RU" sz="2800" dirty="0" err="1"/>
              <a:t>енергетика</a:t>
            </a:r>
            <a:r>
              <a:rPr lang="ru-RU" sz="2800" dirty="0"/>
              <a:t> </a:t>
            </a:r>
            <a:r>
              <a:rPr lang="ru-RU" sz="2800" dirty="0" err="1"/>
              <a:t>використовуєпоновлюване</a:t>
            </a:r>
            <a:r>
              <a:rPr lang="ru-RU" sz="2800" dirty="0"/>
              <a:t> </a:t>
            </a:r>
            <a:r>
              <a:rPr lang="ru-RU" sz="2800" dirty="0" err="1"/>
              <a:t>джерело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 і в </a:t>
            </a:r>
            <a:r>
              <a:rPr lang="ru-RU" sz="2800" dirty="0" err="1"/>
              <a:t>перспективі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стати </a:t>
            </a:r>
            <a:r>
              <a:rPr lang="ru-RU" sz="2800" dirty="0" err="1"/>
              <a:t>екологічно</a:t>
            </a:r>
            <a:r>
              <a:rPr lang="ru-RU" sz="2800" dirty="0"/>
              <a:t> чистою, </a:t>
            </a:r>
            <a:r>
              <a:rPr lang="ru-RU" sz="2800" dirty="0" err="1"/>
              <a:t>тобто</a:t>
            </a:r>
            <a:r>
              <a:rPr lang="ru-RU" sz="2800" dirty="0"/>
              <a:t> такою, </a:t>
            </a:r>
            <a:r>
              <a:rPr lang="ru-RU" sz="2800" dirty="0" err="1"/>
              <a:t>що</a:t>
            </a:r>
            <a:r>
              <a:rPr lang="ru-RU" sz="2800" dirty="0"/>
              <a:t> не </a:t>
            </a:r>
            <a:r>
              <a:rPr lang="ru-RU" sz="2800" dirty="0" err="1"/>
              <a:t>виробляє</a:t>
            </a:r>
            <a:r>
              <a:rPr lang="ru-RU" sz="2800" dirty="0"/>
              <a:t> </a:t>
            </a:r>
            <a:r>
              <a:rPr lang="ru-RU" sz="2800" dirty="0" err="1"/>
              <a:t>шкідливих</a:t>
            </a:r>
            <a:r>
              <a:rPr lang="ru-RU" sz="2800" dirty="0"/>
              <a:t> </a:t>
            </a:r>
            <a:r>
              <a:rPr lang="ru-RU" sz="2800" dirty="0" err="1"/>
              <a:t>відходів</a:t>
            </a:r>
            <a:r>
              <a:rPr lang="ru-RU" sz="2800" dirty="0"/>
              <a:t>.</a:t>
            </a:r>
          </a:p>
          <a:p>
            <a:r>
              <a:rPr lang="ru-RU" sz="2800" dirty="0"/>
              <a:t>На </a:t>
            </a:r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сонячна</a:t>
            </a:r>
            <a:r>
              <a:rPr lang="ru-RU" sz="2800" dirty="0"/>
              <a:t> </a:t>
            </a:r>
            <a:r>
              <a:rPr lang="ru-RU" sz="2800" dirty="0" err="1"/>
              <a:t>енергетика</a:t>
            </a:r>
            <a:r>
              <a:rPr lang="ru-RU" sz="2800" dirty="0"/>
              <a:t> широко </a:t>
            </a:r>
            <a:r>
              <a:rPr lang="ru-RU" sz="2800" dirty="0" err="1"/>
              <a:t>застосовується</a:t>
            </a:r>
            <a:r>
              <a:rPr lang="ru-RU" sz="2800" dirty="0"/>
              <a:t> у </a:t>
            </a:r>
            <a:r>
              <a:rPr lang="ru-RU" sz="2800" dirty="0" err="1"/>
              <a:t>випадках</a:t>
            </a:r>
            <a:r>
              <a:rPr lang="ru-RU" sz="2800" dirty="0"/>
              <a:t>, коли </a:t>
            </a:r>
            <a:r>
              <a:rPr lang="ru-RU" sz="2800" dirty="0" err="1"/>
              <a:t>малодоступність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джерел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 в </a:t>
            </a:r>
            <a:r>
              <a:rPr lang="ru-RU" sz="2800" dirty="0" err="1"/>
              <a:t>сукупності</a:t>
            </a:r>
            <a:r>
              <a:rPr lang="ru-RU" sz="2800" dirty="0"/>
              <a:t> з </a:t>
            </a:r>
            <a:r>
              <a:rPr lang="ru-RU" sz="2800" dirty="0" err="1"/>
              <a:t>достатньою</a:t>
            </a:r>
            <a:r>
              <a:rPr lang="ru-RU" sz="2800" dirty="0"/>
              <a:t> </a:t>
            </a:r>
            <a:r>
              <a:rPr lang="ru-RU" sz="2800" dirty="0" err="1"/>
              <a:t>кількістю</a:t>
            </a:r>
            <a:r>
              <a:rPr lang="ru-RU" sz="2800" dirty="0"/>
              <a:t> </a:t>
            </a:r>
            <a:r>
              <a:rPr lang="ru-RU" sz="2800" dirty="0" err="1"/>
              <a:t>сонячного</a:t>
            </a:r>
            <a:r>
              <a:rPr lang="ru-RU" sz="2800" dirty="0"/>
              <a:t> </a:t>
            </a:r>
            <a:r>
              <a:rPr lang="ru-RU" sz="2800" dirty="0" err="1"/>
              <a:t>випромінювання</a:t>
            </a:r>
            <a:r>
              <a:rPr lang="ru-RU" sz="2800" dirty="0"/>
              <a:t> </a:t>
            </a:r>
            <a:r>
              <a:rPr lang="ru-RU" sz="2800" dirty="0" err="1"/>
              <a:t>виправдовує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економічно</a:t>
            </a:r>
            <a:r>
              <a:rPr lang="ru-RU" sz="2800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14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Laundromat-SolarCe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" y="0"/>
            <a:ext cx="91592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3116" y="18434"/>
            <a:ext cx="359700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Пральня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використовує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сонячну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31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/>
              <a:t>Сонячна</a:t>
            </a:r>
            <a:r>
              <a:rPr lang="ru-RU" b="1" u="sng" dirty="0"/>
              <a:t> </a:t>
            </a:r>
            <a:r>
              <a:rPr lang="ru-RU" b="1" u="sng" dirty="0" err="1"/>
              <a:t>енергія</a:t>
            </a:r>
            <a:r>
              <a:rPr lang="ru-RU" b="1" u="sng" dirty="0"/>
              <a:t> на </a:t>
            </a:r>
            <a:r>
              <a:rPr lang="ru-RU" b="1" u="sng" dirty="0" err="1"/>
              <a:t>поверхні</a:t>
            </a:r>
            <a:r>
              <a:rPr lang="ru-RU" b="1" u="sng" dirty="0"/>
              <a:t> </a:t>
            </a:r>
            <a:r>
              <a:rPr lang="ru-RU" b="1" u="sng" dirty="0" err="1"/>
              <a:t>Землі</a:t>
            </a:r>
            <a:endParaRPr lang="uk-UA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8313" y="1196752"/>
            <a:ext cx="8064500" cy="5328592"/>
          </a:xfrm>
        </p:spPr>
        <p:txBody>
          <a:bodyPr/>
          <a:lstStyle/>
          <a:p>
            <a:r>
              <a:rPr lang="ru-RU" sz="2500" dirty="0"/>
              <a:t>Через </a:t>
            </a:r>
            <a:r>
              <a:rPr lang="ru-RU" sz="2500" dirty="0" err="1"/>
              <a:t>поглинання</a:t>
            </a:r>
            <a:r>
              <a:rPr lang="ru-RU" sz="2500" dirty="0"/>
              <a:t> атмосферою </a:t>
            </a:r>
            <a:r>
              <a:rPr lang="ru-RU" sz="2500" dirty="0" err="1"/>
              <a:t>Землі</a:t>
            </a:r>
            <a:r>
              <a:rPr lang="ru-RU" sz="2500" dirty="0"/>
              <a:t>, </a:t>
            </a:r>
            <a:r>
              <a:rPr lang="ru-RU" sz="2500" dirty="0" err="1"/>
              <a:t>максимальний</a:t>
            </a:r>
            <a:r>
              <a:rPr lang="ru-RU" sz="2500" dirty="0"/>
              <a:t> </a:t>
            </a:r>
            <a:r>
              <a:rPr lang="ru-RU" sz="2500" dirty="0" err="1"/>
              <a:t>потік</a:t>
            </a:r>
            <a:r>
              <a:rPr lang="ru-RU" sz="2500" dirty="0"/>
              <a:t> </a:t>
            </a:r>
            <a:r>
              <a:rPr lang="ru-RU" sz="2500" dirty="0" err="1"/>
              <a:t>сонячного</a:t>
            </a:r>
            <a:r>
              <a:rPr lang="ru-RU" sz="2500" dirty="0"/>
              <a:t> </a:t>
            </a:r>
            <a:r>
              <a:rPr lang="ru-RU" sz="2500" dirty="0" err="1"/>
              <a:t>випромінювання</a:t>
            </a:r>
            <a:r>
              <a:rPr lang="ru-RU" sz="2500" dirty="0"/>
              <a:t> на </a:t>
            </a:r>
            <a:r>
              <a:rPr lang="ru-RU" sz="2500" dirty="0" err="1"/>
              <a:t>рівні</a:t>
            </a:r>
            <a:r>
              <a:rPr lang="ru-RU" sz="2500" dirty="0"/>
              <a:t> моря — 1020 Вт/м². </a:t>
            </a:r>
            <a:r>
              <a:rPr lang="ru-RU" sz="2500" dirty="0" err="1"/>
              <a:t>Середньодобове</a:t>
            </a:r>
            <a:r>
              <a:rPr lang="ru-RU" sz="2500" dirty="0"/>
              <a:t> </a:t>
            </a:r>
            <a:r>
              <a:rPr lang="ru-RU" sz="2500" dirty="0" err="1"/>
              <a:t>значення</a:t>
            </a:r>
            <a:r>
              <a:rPr lang="ru-RU" sz="2500" dirty="0"/>
              <a:t> потоку </a:t>
            </a:r>
            <a:r>
              <a:rPr lang="ru-RU" sz="2500" dirty="0" err="1"/>
              <a:t>сонячного</a:t>
            </a:r>
            <a:r>
              <a:rPr lang="ru-RU" sz="2500" dirty="0"/>
              <a:t> </a:t>
            </a:r>
            <a:r>
              <a:rPr lang="ru-RU" sz="2500" dirty="0" err="1"/>
              <a:t>випромінювання</a:t>
            </a:r>
            <a:r>
              <a:rPr lang="ru-RU" sz="2500" dirty="0"/>
              <a:t> як </a:t>
            </a:r>
            <a:r>
              <a:rPr lang="ru-RU" sz="2500" dirty="0" err="1"/>
              <a:t>мінімум</a:t>
            </a:r>
            <a:r>
              <a:rPr lang="ru-RU" sz="2500" dirty="0"/>
              <a:t> в три рази. </a:t>
            </a:r>
            <a:r>
              <a:rPr lang="ru-RU" sz="2500" dirty="0" err="1"/>
              <a:t>Взимку</a:t>
            </a:r>
            <a:r>
              <a:rPr lang="ru-RU" sz="2500" dirty="0"/>
              <a:t> в </a:t>
            </a:r>
            <a:r>
              <a:rPr lang="ru-RU" sz="2500" dirty="0" err="1"/>
              <a:t>помірних</a:t>
            </a:r>
            <a:r>
              <a:rPr lang="ru-RU" sz="2500" dirty="0"/>
              <a:t> широтах </a:t>
            </a:r>
            <a:r>
              <a:rPr lang="ru-RU" sz="2500" dirty="0" err="1"/>
              <a:t>це</a:t>
            </a:r>
            <a:r>
              <a:rPr lang="ru-RU" sz="2500" dirty="0"/>
              <a:t> </a:t>
            </a:r>
            <a:r>
              <a:rPr lang="ru-RU" sz="2500" dirty="0" err="1"/>
              <a:t>значення</a:t>
            </a:r>
            <a:r>
              <a:rPr lang="ru-RU" sz="2500" dirty="0"/>
              <a:t> в два рази </a:t>
            </a:r>
            <a:r>
              <a:rPr lang="ru-RU" sz="2500" dirty="0" err="1"/>
              <a:t>менше</a:t>
            </a:r>
            <a:r>
              <a:rPr lang="ru-RU" sz="2500" dirty="0"/>
              <a:t>. </a:t>
            </a:r>
            <a:r>
              <a:rPr lang="ru-RU" sz="2500" dirty="0" err="1"/>
              <a:t>Ця</a:t>
            </a:r>
            <a:r>
              <a:rPr lang="ru-RU" sz="2500" dirty="0"/>
              <a:t> </a:t>
            </a:r>
            <a:r>
              <a:rPr lang="ru-RU" sz="2500" dirty="0" err="1"/>
              <a:t>кількість</a:t>
            </a:r>
            <a:r>
              <a:rPr lang="ru-RU" sz="2500" dirty="0"/>
              <a:t> </a:t>
            </a:r>
            <a:r>
              <a:rPr lang="ru-RU" sz="2500" dirty="0" err="1"/>
              <a:t>енергії</a:t>
            </a:r>
            <a:r>
              <a:rPr lang="ru-RU" sz="2500" dirty="0"/>
              <a:t> з </a:t>
            </a:r>
            <a:r>
              <a:rPr lang="ru-RU" sz="2500" dirty="0" err="1"/>
              <a:t>одиниці</a:t>
            </a:r>
            <a:r>
              <a:rPr lang="ru-RU" sz="2500" dirty="0"/>
              <a:t> </a:t>
            </a:r>
            <a:r>
              <a:rPr lang="ru-RU" sz="2500" dirty="0" err="1"/>
              <a:t>площі</a:t>
            </a:r>
            <a:r>
              <a:rPr lang="ru-RU" sz="2500" dirty="0"/>
              <a:t> </a:t>
            </a:r>
            <a:r>
              <a:rPr lang="ru-RU" sz="2500" dirty="0" err="1"/>
              <a:t>визначає</a:t>
            </a:r>
            <a:r>
              <a:rPr lang="ru-RU" sz="2500" dirty="0"/>
              <a:t> </a:t>
            </a:r>
            <a:r>
              <a:rPr lang="ru-RU" sz="2500" dirty="0" err="1"/>
              <a:t>можливості</a:t>
            </a:r>
            <a:r>
              <a:rPr lang="ru-RU" sz="2500" dirty="0"/>
              <a:t> </a:t>
            </a:r>
            <a:r>
              <a:rPr lang="ru-RU" sz="2500" dirty="0" err="1"/>
              <a:t>сонячної</a:t>
            </a:r>
            <a:r>
              <a:rPr lang="ru-RU" sz="2500" dirty="0"/>
              <a:t> </a:t>
            </a:r>
            <a:r>
              <a:rPr lang="ru-RU" sz="2500" dirty="0" err="1"/>
              <a:t>енергетики</a:t>
            </a:r>
            <a:r>
              <a:rPr lang="ru-RU" sz="2500" dirty="0"/>
              <a:t>.</a:t>
            </a:r>
          </a:p>
          <a:p>
            <a:r>
              <a:rPr lang="ru-RU" sz="2500" dirty="0" err="1"/>
              <a:t>Перспективи</a:t>
            </a:r>
            <a:r>
              <a:rPr lang="ru-RU" sz="2500" dirty="0"/>
              <a:t> </a:t>
            </a:r>
            <a:r>
              <a:rPr lang="ru-RU" sz="2500" dirty="0" err="1"/>
              <a:t>сонячної</a:t>
            </a:r>
            <a:r>
              <a:rPr lang="ru-RU" sz="2500" dirty="0"/>
              <a:t> </a:t>
            </a:r>
            <a:r>
              <a:rPr lang="ru-RU" sz="2500" dirty="0" err="1"/>
              <a:t>енергетики</a:t>
            </a:r>
            <a:r>
              <a:rPr lang="ru-RU" sz="2500" dirty="0"/>
              <a:t> </a:t>
            </a:r>
            <a:r>
              <a:rPr lang="ru-RU" sz="2500" dirty="0" err="1"/>
              <a:t>також</a:t>
            </a:r>
            <a:r>
              <a:rPr lang="ru-RU" sz="2500" dirty="0"/>
              <a:t> </a:t>
            </a:r>
            <a:r>
              <a:rPr lang="ru-RU" sz="2500" dirty="0" err="1"/>
              <a:t>зменшуються</a:t>
            </a:r>
            <a:r>
              <a:rPr lang="ru-RU" sz="2500" dirty="0"/>
              <a:t> </a:t>
            </a:r>
            <a:r>
              <a:rPr lang="ru-RU" sz="2500" dirty="0" err="1"/>
              <a:t>внаслідок</a:t>
            </a:r>
            <a:r>
              <a:rPr lang="ru-RU" sz="2500" dirty="0"/>
              <a:t> глобального </a:t>
            </a:r>
            <a:r>
              <a:rPr lang="ru-RU" sz="2500" dirty="0" err="1"/>
              <a:t>затемнення</a:t>
            </a:r>
            <a:r>
              <a:rPr lang="ru-RU" sz="2500" dirty="0"/>
              <a:t> — антропогенного </a:t>
            </a:r>
            <a:r>
              <a:rPr lang="ru-RU" sz="2500" dirty="0" err="1"/>
              <a:t>зменшення</a:t>
            </a:r>
            <a:r>
              <a:rPr lang="ru-RU" sz="2500" dirty="0"/>
              <a:t> </a:t>
            </a:r>
            <a:r>
              <a:rPr lang="ru-RU" sz="2500" dirty="0" err="1"/>
              <a:t>сонячного</a:t>
            </a:r>
            <a:r>
              <a:rPr lang="ru-RU" sz="2500" dirty="0"/>
              <a:t> </a:t>
            </a:r>
            <a:r>
              <a:rPr lang="ru-RU" sz="2500" dirty="0" err="1"/>
              <a:t>випромінювання</a:t>
            </a:r>
            <a:r>
              <a:rPr lang="ru-RU" sz="2500" dirty="0"/>
              <a:t>, </a:t>
            </a:r>
            <a:r>
              <a:rPr lang="ru-RU" sz="2500" dirty="0" err="1"/>
              <a:t>що</a:t>
            </a:r>
            <a:r>
              <a:rPr lang="ru-RU" sz="2500" dirty="0"/>
              <a:t> доходить до </a:t>
            </a:r>
            <a:r>
              <a:rPr lang="ru-RU" sz="2500" dirty="0" err="1"/>
              <a:t>поверхні</a:t>
            </a:r>
            <a:r>
              <a:rPr lang="ru-RU" sz="2500" dirty="0"/>
              <a:t> </a:t>
            </a:r>
            <a:r>
              <a:rPr lang="ru-RU" sz="2500" dirty="0" err="1"/>
              <a:t>Землі</a:t>
            </a:r>
            <a:r>
              <a:rPr lang="ru-RU" sz="2500" dirty="0"/>
              <a:t>.</a:t>
            </a:r>
          </a:p>
          <a:p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18466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b="6383"/>
          <a:stretch>
            <a:fillRect/>
          </a:stretch>
        </p:blipFill>
        <p:spPr>
          <a:xfrm>
            <a:off x="323528" y="188640"/>
            <a:ext cx="8415186" cy="5183782"/>
          </a:xfrm>
        </p:spPr>
      </p:pic>
      <p:sp>
        <p:nvSpPr>
          <p:cNvPr id="5" name="Прямоугольник 4"/>
          <p:cNvSpPr/>
          <p:nvPr/>
        </p:nvSpPr>
        <p:spPr>
          <a:xfrm>
            <a:off x="5364088" y="5805264"/>
            <a:ext cx="3312368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/>
              <a:t>Мапа</a:t>
            </a:r>
            <a:r>
              <a:rPr lang="ru-RU" sz="2800" dirty="0"/>
              <a:t> </a:t>
            </a:r>
            <a:r>
              <a:rPr lang="ru-RU" sz="2800" dirty="0" err="1"/>
              <a:t>сонячного</a:t>
            </a:r>
            <a:r>
              <a:rPr lang="ru-RU" sz="2800" dirty="0"/>
              <a:t> </a:t>
            </a:r>
            <a:r>
              <a:rPr lang="ru-RU" sz="2800" dirty="0" err="1"/>
              <a:t>випромінювання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55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/>
              <a:t>Сонячні</a:t>
            </a:r>
            <a:r>
              <a:rPr lang="ru-RU" b="1" u="sng" dirty="0"/>
              <a:t> </a:t>
            </a:r>
            <a:r>
              <a:rPr lang="ru-RU" b="1" u="sng" dirty="0" err="1"/>
              <a:t>колектори</a:t>
            </a:r>
            <a:r>
              <a:rPr lang="ru-RU" b="1" u="sng" dirty="0"/>
              <a:t> плоского типу</a:t>
            </a:r>
            <a:endParaRPr lang="uk-UA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7544" y="1124744"/>
            <a:ext cx="8064500" cy="5657552"/>
          </a:xfrm>
        </p:spPr>
        <p:txBody>
          <a:bodyPr/>
          <a:lstStyle/>
          <a:p>
            <a:r>
              <a:rPr lang="ru-RU" sz="2200" dirty="0" err="1"/>
              <a:t>Плоскі</a:t>
            </a:r>
            <a:r>
              <a:rPr lang="ru-RU" sz="2200" dirty="0"/>
              <a:t> </a:t>
            </a:r>
            <a:r>
              <a:rPr lang="ru-RU" sz="2200" dirty="0" err="1"/>
              <a:t>колектори</a:t>
            </a:r>
            <a:r>
              <a:rPr lang="ru-RU" sz="2200" dirty="0"/>
              <a:t> - </a:t>
            </a:r>
            <a:r>
              <a:rPr lang="ru-RU" sz="2200" dirty="0" err="1"/>
              <a:t>найпоширеніший</a:t>
            </a:r>
            <a:r>
              <a:rPr lang="ru-RU" sz="2200" dirty="0"/>
              <a:t> вид </a:t>
            </a:r>
            <a:r>
              <a:rPr lang="ru-RU" sz="2200" dirty="0" err="1"/>
              <a:t>сонячних</a:t>
            </a:r>
            <a:r>
              <a:rPr lang="ru-RU" sz="2200" dirty="0"/>
              <a:t> </a:t>
            </a:r>
            <a:r>
              <a:rPr lang="ru-RU" sz="2200" dirty="0" err="1"/>
              <a:t>колекторів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використовуються</a:t>
            </a:r>
            <a:r>
              <a:rPr lang="ru-RU" sz="2200" dirty="0"/>
              <a:t> в </a:t>
            </a:r>
            <a:r>
              <a:rPr lang="ru-RU" sz="2200" dirty="0" err="1"/>
              <a:t>побутових</a:t>
            </a:r>
            <a:r>
              <a:rPr lang="ru-RU" sz="2200" dirty="0"/>
              <a:t> </a:t>
            </a:r>
            <a:r>
              <a:rPr lang="ru-RU" sz="2200" dirty="0" err="1"/>
              <a:t>водонагрівальних</a:t>
            </a:r>
            <a:r>
              <a:rPr lang="ru-RU" sz="2200" dirty="0"/>
              <a:t> і </a:t>
            </a:r>
            <a:r>
              <a:rPr lang="ru-RU" sz="2200" dirty="0" err="1"/>
              <a:t>опалювальних</a:t>
            </a:r>
            <a:r>
              <a:rPr lang="ru-RU" sz="2200" dirty="0"/>
              <a:t> системах. </a:t>
            </a:r>
            <a:r>
              <a:rPr lang="ru-RU" sz="2200" dirty="0" err="1"/>
              <a:t>Зазвичай</a:t>
            </a:r>
            <a:r>
              <a:rPr lang="ru-RU" sz="2200" dirty="0"/>
              <a:t> </a:t>
            </a:r>
            <a:r>
              <a:rPr lang="ru-RU" sz="2200" dirty="0" err="1"/>
              <a:t>це</a:t>
            </a:r>
            <a:r>
              <a:rPr lang="ru-RU" sz="2200" dirty="0"/>
              <a:t> - </a:t>
            </a:r>
            <a:r>
              <a:rPr lang="ru-RU" sz="2200" dirty="0" err="1"/>
              <a:t>теплоізольована</a:t>
            </a:r>
            <a:r>
              <a:rPr lang="ru-RU" sz="2200" dirty="0"/>
              <a:t> </a:t>
            </a:r>
            <a:r>
              <a:rPr lang="ru-RU" sz="2200" dirty="0" err="1"/>
              <a:t>металева</a:t>
            </a:r>
            <a:r>
              <a:rPr lang="ru-RU" sz="2200" dirty="0"/>
              <a:t> </a:t>
            </a:r>
            <a:r>
              <a:rPr lang="ru-RU" sz="2200" dirty="0" err="1"/>
              <a:t>конструкція</a:t>
            </a:r>
            <a:r>
              <a:rPr lang="ru-RU" sz="2200" dirty="0"/>
              <a:t> </a:t>
            </a:r>
            <a:r>
              <a:rPr lang="ru-RU" sz="2200" dirty="0" err="1"/>
              <a:t>зі</a:t>
            </a:r>
            <a:r>
              <a:rPr lang="ru-RU" sz="2200" dirty="0"/>
              <a:t> </a:t>
            </a:r>
            <a:r>
              <a:rPr lang="ru-RU" sz="2200" dirty="0" err="1"/>
              <a:t>скляною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пластмасовою</a:t>
            </a:r>
            <a:r>
              <a:rPr lang="ru-RU" sz="2200" dirty="0"/>
              <a:t> </a:t>
            </a:r>
            <a:r>
              <a:rPr lang="ru-RU" sz="2200" dirty="0" err="1"/>
              <a:t>кришкою</a:t>
            </a:r>
            <a:r>
              <a:rPr lang="ru-RU" sz="2200" dirty="0"/>
              <a:t>, в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поміщена</a:t>
            </a:r>
            <a:r>
              <a:rPr lang="ru-RU" sz="2200" dirty="0"/>
              <a:t> </a:t>
            </a:r>
            <a:r>
              <a:rPr lang="ru-RU" sz="2200" dirty="0" err="1"/>
              <a:t>пофарбована</a:t>
            </a:r>
            <a:r>
              <a:rPr lang="ru-RU" sz="2200" dirty="0"/>
              <a:t> в </a:t>
            </a:r>
            <a:r>
              <a:rPr lang="ru-RU" sz="2200" dirty="0" err="1"/>
              <a:t>чорний</a:t>
            </a:r>
            <a:r>
              <a:rPr lang="ru-RU" sz="2200" dirty="0"/>
              <a:t> </a:t>
            </a:r>
            <a:r>
              <a:rPr lang="ru-RU" sz="2200" dirty="0" err="1"/>
              <a:t>колір</a:t>
            </a:r>
            <a:r>
              <a:rPr lang="ru-RU" sz="2200" dirty="0"/>
              <a:t> пластина абсорбера. У плоских </a:t>
            </a:r>
            <a:r>
              <a:rPr lang="ru-RU" sz="2200" dirty="0" err="1"/>
              <a:t>колекторах</a:t>
            </a:r>
            <a:r>
              <a:rPr lang="ru-RU" sz="2200" dirty="0"/>
              <a:t> </a:t>
            </a:r>
            <a:r>
              <a:rPr lang="ru-RU" sz="2200" dirty="0" err="1"/>
              <a:t>зазвичай</a:t>
            </a:r>
            <a:r>
              <a:rPr lang="ru-RU" sz="2200" dirty="0"/>
              <a:t> </a:t>
            </a:r>
            <a:r>
              <a:rPr lang="ru-RU" sz="2200" dirty="0" err="1"/>
              <a:t>використовується</a:t>
            </a:r>
            <a:r>
              <a:rPr lang="ru-RU" sz="2200" dirty="0"/>
              <a:t> </a:t>
            </a:r>
            <a:r>
              <a:rPr lang="ru-RU" sz="2200" dirty="0" err="1"/>
              <a:t>матове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пропускає</a:t>
            </a:r>
            <a:r>
              <a:rPr lang="ru-RU" sz="2200" dirty="0"/>
              <a:t> </a:t>
            </a:r>
            <a:r>
              <a:rPr lang="ru-RU" sz="2200" dirty="0" err="1"/>
              <a:t>тільки</a:t>
            </a:r>
            <a:r>
              <a:rPr lang="ru-RU" sz="2200" dirty="0"/>
              <a:t> </a:t>
            </a:r>
            <a:r>
              <a:rPr lang="ru-RU" sz="2200" dirty="0" err="1"/>
              <a:t>світло</a:t>
            </a:r>
            <a:r>
              <a:rPr lang="ru-RU" sz="2200" dirty="0"/>
              <a:t>, </a:t>
            </a:r>
            <a:r>
              <a:rPr lang="ru-RU" sz="2200" dirty="0" err="1"/>
              <a:t>скло</a:t>
            </a:r>
            <a:r>
              <a:rPr lang="ru-RU" sz="2200" dirty="0"/>
              <a:t> з </a:t>
            </a:r>
            <a:r>
              <a:rPr lang="ru-RU" sz="2200" dirty="0" err="1"/>
              <a:t>низьким</a:t>
            </a:r>
            <a:r>
              <a:rPr lang="ru-RU" sz="2200" dirty="0"/>
              <a:t> </a:t>
            </a:r>
            <a:r>
              <a:rPr lang="ru-RU" sz="2200" dirty="0" err="1"/>
              <a:t>вмістом</a:t>
            </a:r>
            <a:r>
              <a:rPr lang="ru-RU" sz="2200" dirty="0"/>
              <a:t> </a:t>
            </a:r>
            <a:r>
              <a:rPr lang="ru-RU" sz="2200" dirty="0" err="1"/>
              <a:t>заліза</a:t>
            </a:r>
            <a:r>
              <a:rPr lang="ru-RU" sz="2200" dirty="0"/>
              <a:t> (</a:t>
            </a:r>
            <a:r>
              <a:rPr lang="ru-RU" sz="2200" dirty="0" err="1"/>
              <a:t>воно</a:t>
            </a:r>
            <a:r>
              <a:rPr lang="ru-RU" sz="2200" dirty="0"/>
              <a:t> </a:t>
            </a:r>
            <a:r>
              <a:rPr lang="ru-RU" sz="2200" dirty="0" err="1"/>
              <a:t>пропускає</a:t>
            </a:r>
            <a:r>
              <a:rPr lang="ru-RU" sz="2200" dirty="0"/>
              <a:t> </a:t>
            </a:r>
            <a:r>
              <a:rPr lang="ru-RU" sz="2200" dirty="0" err="1"/>
              <a:t>значно</a:t>
            </a:r>
            <a:r>
              <a:rPr lang="ru-RU" sz="2200" dirty="0"/>
              <a:t> </a:t>
            </a:r>
            <a:r>
              <a:rPr lang="ru-RU" sz="2200" dirty="0" err="1"/>
              <a:t>більше</a:t>
            </a:r>
            <a:r>
              <a:rPr lang="ru-RU" sz="2200" dirty="0"/>
              <a:t> </a:t>
            </a:r>
            <a:r>
              <a:rPr lang="ru-RU" sz="2200" dirty="0" err="1"/>
              <a:t>сонячного</a:t>
            </a:r>
            <a:r>
              <a:rPr lang="ru-RU" sz="2200" dirty="0"/>
              <a:t> </a:t>
            </a:r>
            <a:r>
              <a:rPr lang="ru-RU" sz="2200" dirty="0" err="1"/>
              <a:t>світла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надходить</a:t>
            </a:r>
            <a:r>
              <a:rPr lang="ru-RU" sz="2200" dirty="0"/>
              <a:t> на </a:t>
            </a:r>
            <a:r>
              <a:rPr lang="ru-RU" sz="2200" dirty="0" err="1"/>
              <a:t>колектор</a:t>
            </a:r>
            <a:r>
              <a:rPr lang="ru-RU" sz="2200" dirty="0"/>
              <a:t>). </a:t>
            </a:r>
            <a:br>
              <a:rPr lang="ru-RU" sz="2200" dirty="0"/>
            </a:br>
            <a:endParaRPr lang="ru-RU" sz="2200" dirty="0" smtClean="0"/>
          </a:p>
          <a:p>
            <a:r>
              <a:rPr lang="ru-RU" sz="2200" dirty="0" err="1" smtClean="0"/>
              <a:t>Сонячне</a:t>
            </a:r>
            <a:r>
              <a:rPr lang="ru-RU" sz="2200" dirty="0" smtClean="0"/>
              <a:t> </a:t>
            </a:r>
            <a:r>
              <a:rPr lang="ru-RU" sz="2200" dirty="0" err="1"/>
              <a:t>світло</a:t>
            </a:r>
            <a:r>
              <a:rPr lang="ru-RU" sz="2200" dirty="0"/>
              <a:t> </a:t>
            </a:r>
            <a:r>
              <a:rPr lang="ru-RU" sz="2200" dirty="0" err="1"/>
              <a:t>потрапляє</a:t>
            </a:r>
            <a:r>
              <a:rPr lang="ru-RU" sz="2200" dirty="0"/>
              <a:t> на </a:t>
            </a:r>
            <a:r>
              <a:rPr lang="ru-RU" sz="2200" dirty="0" err="1"/>
              <a:t>теплоприймаючу</a:t>
            </a:r>
            <a:r>
              <a:rPr lang="ru-RU" sz="2200" dirty="0"/>
              <a:t> пластину, а </a:t>
            </a:r>
            <a:r>
              <a:rPr lang="ru-RU" sz="2200" dirty="0" err="1"/>
              <a:t>завдяки</a:t>
            </a:r>
            <a:r>
              <a:rPr lang="ru-RU" sz="2200" dirty="0"/>
              <a:t> </a:t>
            </a:r>
            <a:r>
              <a:rPr lang="ru-RU" sz="2200" dirty="0" err="1"/>
              <a:t>склінню</a:t>
            </a:r>
            <a:r>
              <a:rPr lang="ru-RU" sz="2200" dirty="0"/>
              <a:t> </a:t>
            </a:r>
            <a:r>
              <a:rPr lang="ru-RU" sz="2200" dirty="0" err="1"/>
              <a:t>знижуються</a:t>
            </a:r>
            <a:r>
              <a:rPr lang="ru-RU" sz="2200" dirty="0"/>
              <a:t> </a:t>
            </a:r>
            <a:r>
              <a:rPr lang="ru-RU" sz="2200" dirty="0" err="1"/>
              <a:t>втрати</a:t>
            </a:r>
            <a:r>
              <a:rPr lang="ru-RU" sz="2200" dirty="0"/>
              <a:t> тепла. Дно і </a:t>
            </a:r>
            <a:r>
              <a:rPr lang="ru-RU" sz="2200" dirty="0" err="1"/>
              <a:t>бокові</a:t>
            </a:r>
            <a:r>
              <a:rPr lang="ru-RU" sz="2200" dirty="0"/>
              <a:t> </a:t>
            </a:r>
            <a:r>
              <a:rPr lang="ru-RU" sz="2200" dirty="0" err="1"/>
              <a:t>стінки</a:t>
            </a:r>
            <a:r>
              <a:rPr lang="ru-RU" sz="2200" dirty="0"/>
              <a:t> </a:t>
            </a:r>
            <a:r>
              <a:rPr lang="ru-RU" sz="2200" dirty="0" err="1"/>
              <a:t>колектора</a:t>
            </a:r>
            <a:r>
              <a:rPr lang="ru-RU" sz="2200" dirty="0"/>
              <a:t> </a:t>
            </a:r>
            <a:r>
              <a:rPr lang="ru-RU" sz="2200" dirty="0" err="1"/>
              <a:t>покривають</a:t>
            </a:r>
            <a:r>
              <a:rPr lang="ru-RU" sz="2200" dirty="0"/>
              <a:t> </a:t>
            </a:r>
            <a:r>
              <a:rPr lang="ru-RU" sz="2200" dirty="0" err="1"/>
              <a:t>теплоізоляційним</a:t>
            </a:r>
            <a:r>
              <a:rPr lang="ru-RU" sz="2200" dirty="0"/>
              <a:t> </a:t>
            </a:r>
            <a:r>
              <a:rPr lang="ru-RU" sz="2200" dirty="0" err="1"/>
              <a:t>матеріалом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ще</a:t>
            </a:r>
            <a:r>
              <a:rPr lang="ru-RU" sz="2200" dirty="0"/>
              <a:t> </a:t>
            </a:r>
            <a:r>
              <a:rPr lang="ru-RU" sz="2200" dirty="0" err="1"/>
              <a:t>більше</a:t>
            </a:r>
            <a:r>
              <a:rPr lang="ru-RU" sz="2200" dirty="0"/>
              <a:t> </a:t>
            </a:r>
            <a:r>
              <a:rPr lang="ru-RU" sz="2200" dirty="0" err="1"/>
              <a:t>скорочує</a:t>
            </a:r>
            <a:r>
              <a:rPr lang="ru-RU" sz="2200" dirty="0"/>
              <a:t> </a:t>
            </a:r>
            <a:r>
              <a:rPr lang="ru-RU" sz="2200" dirty="0" err="1"/>
              <a:t>втрати</a:t>
            </a:r>
            <a:r>
              <a:rPr lang="ru-RU" sz="2200" dirty="0"/>
              <a:t> тепла. </a:t>
            </a:r>
          </a:p>
          <a:p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1933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5" y="31050"/>
            <a:ext cx="8028384" cy="6645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22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01013" cy="720797"/>
          </a:xfrm>
        </p:spPr>
        <p:txBody>
          <a:bodyPr/>
          <a:lstStyle/>
          <a:p>
            <a:r>
              <a:rPr lang="ru-RU" b="1" u="sng" dirty="0" err="1"/>
              <a:t>Сонячні</a:t>
            </a:r>
            <a:r>
              <a:rPr lang="ru-RU" b="1" u="sng" dirty="0"/>
              <a:t> </a:t>
            </a:r>
            <a:r>
              <a:rPr lang="ru-RU" b="1" u="sng" dirty="0" err="1"/>
              <a:t>колектори</a:t>
            </a:r>
            <a:r>
              <a:rPr lang="ru-RU" b="1" u="sng" dirty="0"/>
              <a:t> з </a:t>
            </a:r>
            <a:r>
              <a:rPr lang="ru-RU" b="1" u="sng" dirty="0" err="1"/>
              <a:t>використанням</a:t>
            </a:r>
            <a:r>
              <a:rPr lang="ru-RU" b="1" u="sng" dirty="0"/>
              <a:t> </a:t>
            </a:r>
            <a:r>
              <a:rPr lang="ru-RU" b="1" u="sng" dirty="0" err="1"/>
              <a:t>вакуумних</a:t>
            </a:r>
            <a:r>
              <a:rPr lang="ru-RU" b="1" u="sng" dirty="0"/>
              <a:t> трубок</a:t>
            </a:r>
            <a:endParaRPr lang="uk-UA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95536" y="1412776"/>
            <a:ext cx="8424936" cy="5657552"/>
          </a:xfrm>
        </p:spPr>
        <p:txBody>
          <a:bodyPr/>
          <a:lstStyle/>
          <a:p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вакуумної</a:t>
            </a:r>
            <a:r>
              <a:rPr lang="ru-RU" dirty="0"/>
              <a:t> трубки.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трубки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нанесеного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багатошарового</a:t>
            </a:r>
            <a:r>
              <a:rPr lang="ru-RU" dirty="0"/>
              <a:t> </a:t>
            </a:r>
            <a:r>
              <a:rPr lang="ru-RU" dirty="0" err="1"/>
              <a:t>високоселективного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збір</a:t>
            </a:r>
            <a:r>
              <a:rPr lang="ru-RU" dirty="0"/>
              <a:t> до 98%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труби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нагріватися</a:t>
            </a:r>
            <a:r>
              <a:rPr lang="ru-RU" dirty="0"/>
              <a:t> до 230°С. Вакуум </a:t>
            </a:r>
            <a:r>
              <a:rPr lang="ru-RU" dirty="0" err="1"/>
              <a:t>запобігає</a:t>
            </a:r>
            <a:r>
              <a:rPr lang="ru-RU" dirty="0"/>
              <a:t> </a:t>
            </a:r>
            <a:r>
              <a:rPr lang="ru-RU" dirty="0" err="1"/>
              <a:t>зворотному</a:t>
            </a:r>
            <a:r>
              <a:rPr lang="ru-RU" dirty="0"/>
              <a:t> </a:t>
            </a:r>
            <a:r>
              <a:rPr lang="ru-RU" dirty="0" err="1"/>
              <a:t>випромінюванню</a:t>
            </a:r>
            <a:r>
              <a:rPr lang="ru-RU" dirty="0"/>
              <a:t> тепла, </a:t>
            </a:r>
            <a:r>
              <a:rPr lang="ru-RU" dirty="0" err="1"/>
              <a:t>підвищуючи</a:t>
            </a:r>
            <a:r>
              <a:rPr lang="ru-RU" dirty="0"/>
              <a:t> ККД. </a:t>
            </a:r>
            <a:r>
              <a:rPr lang="ru-RU" dirty="0" err="1"/>
              <a:t>Вакуумний</a:t>
            </a:r>
            <a:r>
              <a:rPr lang="ru-RU" dirty="0"/>
              <a:t> </a:t>
            </a:r>
            <a:r>
              <a:rPr lang="ru-RU" dirty="0" err="1"/>
              <a:t>колектор</a:t>
            </a:r>
            <a:r>
              <a:rPr lang="ru-RU" dirty="0"/>
              <a:t> </a:t>
            </a:r>
            <a:r>
              <a:rPr lang="ru-RU" dirty="0" err="1"/>
              <a:t>комплектується</a:t>
            </a:r>
            <a:r>
              <a:rPr lang="ru-RU" dirty="0"/>
              <a:t> 10-30 </a:t>
            </a:r>
            <a:r>
              <a:rPr lang="ru-RU" dirty="0" err="1"/>
              <a:t>вакуумними</a:t>
            </a:r>
            <a:r>
              <a:rPr lang="ru-RU" dirty="0"/>
              <a:t> трубками,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розташовуються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одна </a:t>
            </a:r>
            <a:r>
              <a:rPr lang="ru-RU" dirty="0" err="1"/>
              <a:t>одній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колекторів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потреб, але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1-2,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- 4-6 і </a:t>
            </a:r>
            <a:r>
              <a:rPr lang="ru-RU" dirty="0" err="1"/>
              <a:t>більше</a:t>
            </a:r>
            <a:r>
              <a:rPr lang="ru-RU" dirty="0"/>
              <a:t> (в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тепла і </a:t>
            </a:r>
            <a:r>
              <a:rPr lang="ru-RU" dirty="0" err="1"/>
              <a:t>навантаження</a:t>
            </a:r>
            <a:r>
              <a:rPr lang="ru-RU" dirty="0"/>
              <a:t>).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08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0" b="20440"/>
          <a:stretch>
            <a:fillRect/>
          </a:stretch>
        </p:blipFill>
        <p:spPr>
          <a:xfrm>
            <a:off x="1043608" y="4337"/>
            <a:ext cx="7344816" cy="6563415"/>
          </a:xfrm>
        </p:spPr>
      </p:pic>
    </p:spTree>
    <p:extLst>
      <p:ext uri="{BB962C8B-B14F-4D97-AF65-F5344CB8AC3E}">
        <p14:creationId xmlns:p14="http://schemas.microsoft.com/office/powerpoint/2010/main" val="557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64774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4A8F404-B3AB-46FB-B243-5D15749DA5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269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TS102647741</vt:lpstr>
      <vt:lpstr>Сонячна енергетика</vt:lpstr>
      <vt:lpstr>Презентация PowerPoint</vt:lpstr>
      <vt:lpstr>Презентация PowerPoint</vt:lpstr>
      <vt:lpstr>Сонячна енергія на поверхні Землі</vt:lpstr>
      <vt:lpstr>Презентация PowerPoint</vt:lpstr>
      <vt:lpstr>Сонячні колектори плоского типу</vt:lpstr>
      <vt:lpstr>Презентация PowerPoint</vt:lpstr>
      <vt:lpstr>Сонячні колектори з використанням вакуумних трубок</vt:lpstr>
      <vt:lpstr>Презентация PowerPoint</vt:lpstr>
      <vt:lpstr>Презентация PowerPoint</vt:lpstr>
      <vt:lpstr>Освітлення будівель</vt:lpstr>
      <vt:lpstr>Презентация PowerPoint</vt:lpstr>
      <vt:lpstr>Сонячна кухня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Сонячна енергетика</dc:title>
  <dc:creator>NASTIA</dc:creator>
  <cp:lastModifiedBy>NASTIA</cp:lastModifiedBy>
  <cp:revision>4</cp:revision>
  <dcterms:created xsi:type="dcterms:W3CDTF">2013-11-11T19:38:06Z</dcterms:created>
  <dcterms:modified xsi:type="dcterms:W3CDTF">2013-11-11T20:07:00Z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TC026477419991</vt:lpwstr>
  </property>
</Properties>
</file>