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video/unknown"/>
  <Default Extension="wmv" ContentType="video/x-ms-wmv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15"/>
  </p:notesMasterIdLst>
  <p:handoutMasterIdLst>
    <p:handoutMasterId r:id="rId16"/>
  </p:handoutMasterIdLst>
  <p:sldIdLst>
    <p:sldId id="257" r:id="rId3"/>
    <p:sldId id="258" r:id="rId4"/>
    <p:sldId id="271" r:id="rId5"/>
    <p:sldId id="263" r:id="rId6"/>
    <p:sldId id="272" r:id="rId7"/>
    <p:sldId id="276" r:id="rId8"/>
    <p:sldId id="279" r:id="rId9"/>
    <p:sldId id="278" r:id="rId10"/>
    <p:sldId id="277" r:id="rId11"/>
    <p:sldId id="264" r:id="rId12"/>
    <p:sldId id="270" r:id="rId13"/>
    <p:sldId id="28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D09A6329-547B-4628-80C7-58855D65C112}">
          <p14:sldIdLst>
            <p14:sldId id="257"/>
            <p14:sldId id="258"/>
            <p14:sldId id="271"/>
            <p14:sldId id="263"/>
            <p14:sldId id="272"/>
            <p14:sldId id="276"/>
            <p14:sldId id="279"/>
            <p14:sldId id="278"/>
            <p14:sldId id="277"/>
            <p14:sldId id="264"/>
            <p14:sldId id="270"/>
            <p14:sldId id="280"/>
          </p14:sldIdLst>
        </p14:section>
      </p14:sectionLst>
    </p:ex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32" autoAdjust="0"/>
    <p:restoredTop sz="94660"/>
  </p:normalViewPr>
  <p:slideViewPr>
    <p:cSldViewPr snapToGrid="0">
      <p:cViewPr>
        <p:scale>
          <a:sx n="81" d="100"/>
          <a:sy n="81" d="100"/>
        </p:scale>
        <p:origin x="264" y="3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6" d="100"/>
          <a:sy n="76" d="100"/>
        </p:scale>
        <p:origin x="123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45BA1-980A-4507-BE5A-5C1E7C2FFD8F}" type="datetimeFigureOut">
              <a:rPr lang="ru-RU" smtClean="0"/>
              <a:t>16.04.2013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E03411-58E2-43FD-AE1D-AD77DFF8CB2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A3416D-7FED-43BC-AA7C-D92DBA01ED64}" type="datetimeFigureOut">
              <a:rPr lang="ru-RU" smtClean="0"/>
              <a:t>16.04.2013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DC57A8-AE18-4654-B6AF-04B3577165B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арти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ru-RU" smtClean="0"/>
              <a:pPr/>
              <a:t>16.04.2013</a:t>
            </a:fld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84" name="Группа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6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7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8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9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0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1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2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3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4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5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6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97" name="Рисунок 33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grpSp>
        <p:nvGrpSpPr>
          <p:cNvPr id="98" name="Группа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0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1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2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3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4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5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6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7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8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9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0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111" name="Рисунок 33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grpSp>
        <p:nvGrpSpPr>
          <p:cNvPr id="112" name="Группа 111"/>
          <p:cNvGrpSpPr/>
          <p:nvPr/>
        </p:nvGrpSpPr>
        <p:grpSpPr>
          <a:xfrm>
            <a:off x="5322489" y="34361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4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5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6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7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8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9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0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1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2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3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4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125" name="Рисунок 33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6465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126" name="Текст 3"/>
          <p:cNvSpPr>
            <a:spLocks noGrp="1"/>
          </p:cNvSpPr>
          <p:nvPr>
            <p:ph type="body" sz="half" idx="21"/>
          </p:nvPr>
        </p:nvSpPr>
        <p:spPr>
          <a:xfrm>
            <a:off x="9066214" y="2048893"/>
            <a:ext cx="2286000" cy="2514599"/>
          </a:xfrm>
        </p:spPr>
        <p:txBody>
          <a:bodyPr anchor="ctr"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/>
          <a:lstStyle/>
          <a:p>
            <a:fld id="{4CF99945-0A15-4715-AB6C-F5E56CF20F70}" type="datetimeFigureOut">
              <a:rPr lang="ru-RU" smtClean="0"/>
              <a:t>16.04.2013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/>
          <a:lstStyle>
            <a:lvl1pPr algn="l">
              <a:defRPr/>
            </a:lvl1pPr>
          </a:lstStyle>
          <a:p>
            <a:fld id="{022B156B-59AE-415F-B24B-8756D48BB97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Полилиния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" name="Полилиния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grpSp>
          <p:nvGrpSpPr>
            <p:cNvPr id="11" name="Группа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Полилиния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21" name="Полилиния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</p:grpSp>
        <p:sp>
          <p:nvSpPr>
            <p:cNvPr id="12" name="Полилиния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" name="Полилиния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" name="Полилиния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" name="Полилиния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" name="Полилиния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" name="Полилиния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8" name="Полилиния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9" name="Полилиния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ru-RU" smtClean="0"/>
              <a:t>16.04.2013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ru-RU" smtClean="0"/>
              <a:t>16.04.2013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ru-RU" smtClean="0"/>
              <a:t>16.04.2013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ru-RU" smtClean="0"/>
              <a:t>16.04.2013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ru-RU" smtClean="0"/>
              <a:t>16.04.2013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ru-RU" smtClean="0"/>
              <a:t>16.04.2013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ru-RU" smtClean="0"/>
              <a:t>16.04.2013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ru-RU" smtClean="0"/>
              <a:t>16.04.2013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е карти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ru-RU" smtClean="0"/>
              <a:pPr/>
              <a:t>16.04.2013</a:t>
            </a:fld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9" name="Группа 8"/>
          <p:cNvGrpSpPr/>
          <p:nvPr/>
        </p:nvGrpSpPr>
        <p:grpSpPr>
          <a:xfrm>
            <a:off x="574431" y="724619"/>
            <a:ext cx="5318979" cy="379562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8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9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0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1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6285120" y="724619"/>
            <a:ext cx="5318979" cy="379562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4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5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6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7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8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9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0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1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2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3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4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36" name="Рисунок 33"/>
          <p:cNvSpPr>
            <a:spLocks noGrp="1" noChangeAspect="1"/>
          </p:cNvSpPr>
          <p:nvPr>
            <p:ph type="pic" sz="quarter" idx="17"/>
          </p:nvPr>
        </p:nvSpPr>
        <p:spPr>
          <a:xfrm>
            <a:off x="833620" y="1020195"/>
            <a:ext cx="4800601" cy="32004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37" name="Рисунок 33"/>
          <p:cNvSpPr>
            <a:spLocks noGrp="1" noChangeAspect="1"/>
          </p:cNvSpPr>
          <p:nvPr>
            <p:ph type="pic" sz="quarter" idx="18"/>
          </p:nvPr>
        </p:nvSpPr>
        <p:spPr>
          <a:xfrm>
            <a:off x="6544309" y="1020195"/>
            <a:ext cx="4800601" cy="32004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39" name="Текст 3"/>
          <p:cNvSpPr>
            <a:spLocks noGrp="1"/>
          </p:cNvSpPr>
          <p:nvPr>
            <p:ph type="body" sz="half" idx="2"/>
          </p:nvPr>
        </p:nvSpPr>
        <p:spPr>
          <a:xfrm>
            <a:off x="1052423" y="4648200"/>
            <a:ext cx="4368980" cy="1295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0" name="Текст 3"/>
          <p:cNvSpPr>
            <a:spLocks noGrp="1"/>
          </p:cNvSpPr>
          <p:nvPr>
            <p:ph type="body" sz="half" idx="19"/>
          </p:nvPr>
        </p:nvSpPr>
        <p:spPr>
          <a:xfrm>
            <a:off x="6742908" y="4648200"/>
            <a:ext cx="4368980" cy="1295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артинки с подписями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ru-RU" smtClean="0"/>
              <a:pPr/>
              <a:t>16.04.2013</a:t>
            </a:fld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35" name="Группа 34"/>
          <p:cNvGrpSpPr>
            <a:grpSpLocks noChangeAspect="1"/>
          </p:cNvGrpSpPr>
          <p:nvPr/>
        </p:nvGrpSpPr>
        <p:grpSpPr>
          <a:xfrm rot="5400000">
            <a:off x="4030971" y="647727"/>
            <a:ext cx="4116828" cy="338328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38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1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2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3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4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5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6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7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8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9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0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1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52" name="Группа 51"/>
          <p:cNvGrpSpPr>
            <a:grpSpLocks noChangeAspect="1"/>
          </p:cNvGrpSpPr>
          <p:nvPr/>
        </p:nvGrpSpPr>
        <p:grpSpPr>
          <a:xfrm rot="5400000">
            <a:off x="263071" y="1127733"/>
            <a:ext cx="4114800" cy="3381614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4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5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6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7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8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9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0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1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2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3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4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65" name="Группа 64"/>
          <p:cNvGrpSpPr>
            <a:grpSpLocks noChangeAspect="1"/>
          </p:cNvGrpSpPr>
          <p:nvPr/>
        </p:nvGrpSpPr>
        <p:grpSpPr>
          <a:xfrm rot="5400000">
            <a:off x="7803905" y="1127738"/>
            <a:ext cx="4114800" cy="338161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66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7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8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9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0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1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2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3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4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5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6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7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78" name="Рисунок 33"/>
          <p:cNvSpPr>
            <a:spLocks noGrp="1"/>
          </p:cNvSpPr>
          <p:nvPr>
            <p:ph type="pic" sz="quarter" idx="18"/>
          </p:nvPr>
        </p:nvSpPr>
        <p:spPr>
          <a:xfrm>
            <a:off x="4599885" y="533400"/>
            <a:ext cx="297180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79" name="Рисунок 33"/>
          <p:cNvSpPr>
            <a:spLocks noGrp="1"/>
          </p:cNvSpPr>
          <p:nvPr>
            <p:ph type="pic" sz="quarter" idx="19"/>
          </p:nvPr>
        </p:nvSpPr>
        <p:spPr>
          <a:xfrm>
            <a:off x="834571" y="1013590"/>
            <a:ext cx="297180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80" name="Рисунок 33"/>
          <p:cNvSpPr>
            <a:spLocks noGrp="1"/>
          </p:cNvSpPr>
          <p:nvPr>
            <p:ph type="pic" sz="quarter" idx="20"/>
          </p:nvPr>
        </p:nvSpPr>
        <p:spPr>
          <a:xfrm>
            <a:off x="8375405" y="1013591"/>
            <a:ext cx="297180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81" name="Текст 3"/>
          <p:cNvSpPr>
            <a:spLocks noGrp="1"/>
          </p:cNvSpPr>
          <p:nvPr>
            <p:ph type="body" sz="half" idx="2"/>
          </p:nvPr>
        </p:nvSpPr>
        <p:spPr>
          <a:xfrm>
            <a:off x="948871" y="5018002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2" name="Текст 3"/>
          <p:cNvSpPr>
            <a:spLocks noGrp="1"/>
          </p:cNvSpPr>
          <p:nvPr>
            <p:ph type="body" sz="half" idx="21"/>
          </p:nvPr>
        </p:nvSpPr>
        <p:spPr>
          <a:xfrm>
            <a:off x="4707208" y="4582378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3" name="Текст 3"/>
          <p:cNvSpPr>
            <a:spLocks noGrp="1"/>
          </p:cNvSpPr>
          <p:nvPr>
            <p:ph type="body" sz="half" idx="22"/>
          </p:nvPr>
        </p:nvSpPr>
        <p:spPr>
          <a:xfrm>
            <a:off x="8489705" y="5018002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CF99945-0A15-4715-AB6C-F5E56CF20F70}" type="datetimeFigureOut">
              <a:rPr lang="ru-RU" smtClean="0"/>
              <a:pPr/>
              <a:t>16.04.2013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22B156B-59AE-415F-B24B-8756D48BB97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11.wmf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gif"/><Relationship Id="rId1" Type="http://schemas.microsoft.com/office/2007/relationships/media" Target="../media/media2.gif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gif"/><Relationship Id="rId1" Type="http://schemas.microsoft.com/office/2007/relationships/media" Target="../media/media3.gif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56565" y="2174631"/>
            <a:ext cx="6858002" cy="1828800"/>
          </a:xfrm>
        </p:spPr>
        <p:txBody>
          <a:bodyPr/>
          <a:lstStyle/>
          <a:p>
            <a:pPr algn="l" defTabSz="914400">
              <a:spcBef>
                <a:spcPts val="1"/>
              </a:spcBef>
              <a:buNone/>
            </a:pPr>
            <a:r>
              <a:rPr lang="ru-RU" sz="5400" b="0" i="0" dirty="0" smtClean="0">
                <a:solidFill>
                  <a:srgbClr val="9A5315">
                    <a:lumMod val="50000"/>
                  </a:srgbClr>
                </a:solidFill>
                <a:latin typeface="Segoe Print"/>
                <a:ea typeface="+mj-ea"/>
                <a:cs typeface="+mj-cs"/>
              </a:rPr>
              <a:t>Теплові двигуни</a:t>
            </a:r>
            <a:endParaRPr lang="ru-RU" sz="5400" b="0" i="0" dirty="0">
              <a:solidFill>
                <a:srgbClr val="9A5315">
                  <a:lumMod val="50000"/>
                </a:srgbClr>
              </a:solidFill>
              <a:latin typeface="Segoe Prin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69675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6861" y="696425"/>
            <a:ext cx="5814645" cy="823912"/>
          </a:xfrm>
        </p:spPr>
        <p:txBody>
          <a:bodyPr/>
          <a:lstStyle/>
          <a:p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Шкідливі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викиди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атмосферу</a:t>
            </a: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63416" y="808891"/>
            <a:ext cx="6142892" cy="5533294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sz="2900" dirty="0" smtClean="0">
                <a:latin typeface="Calibri Light" pitchFamily="34" charset="0"/>
              </a:rPr>
              <a:t>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2900" i="1" dirty="0" smtClean="0">
                <a:latin typeface="Calibri Light" pitchFamily="34" charset="0"/>
              </a:rPr>
              <a:t>Для </a:t>
            </a:r>
            <a:r>
              <a:rPr lang="ru-RU" sz="2900" i="1" dirty="0">
                <a:latin typeface="Calibri Light" pitchFamily="34" charset="0"/>
              </a:rPr>
              <a:t>спалювання</a:t>
            </a:r>
            <a:r>
              <a:rPr lang="ru-RU" sz="2900" i="1" dirty="0">
                <a:latin typeface="Calibri Light" pitchFamily="34" charset="0"/>
              </a:rPr>
              <a:t> палива в </a:t>
            </a:r>
            <a:r>
              <a:rPr lang="ru-RU" sz="2900" i="1" dirty="0">
                <a:latin typeface="Calibri Light" pitchFamily="34" charset="0"/>
              </a:rPr>
              <a:t>теплових</a:t>
            </a:r>
            <a:r>
              <a:rPr lang="ru-RU" sz="2900" i="1" dirty="0">
                <a:latin typeface="Calibri Light" pitchFamily="34" charset="0"/>
              </a:rPr>
              <a:t> машинах </a:t>
            </a:r>
            <a:r>
              <a:rPr lang="ru-RU" sz="2900" i="1" dirty="0">
                <a:latin typeface="Calibri Light" pitchFamily="34" charset="0"/>
              </a:rPr>
              <a:t>витрачається</a:t>
            </a:r>
            <a:r>
              <a:rPr lang="ru-RU" sz="2900" i="1" dirty="0">
                <a:latin typeface="Calibri Light" pitchFamily="34" charset="0"/>
              </a:rPr>
              <a:t> велика </a:t>
            </a:r>
            <a:r>
              <a:rPr lang="ru-RU" sz="2900" i="1" dirty="0">
                <a:latin typeface="Calibri Light" pitchFamily="34" charset="0"/>
              </a:rPr>
              <a:t>кількість</a:t>
            </a:r>
            <a:r>
              <a:rPr lang="ru-RU" sz="2900" i="1" dirty="0">
                <a:latin typeface="Calibri Light" pitchFamily="34" charset="0"/>
              </a:rPr>
              <a:t> </a:t>
            </a:r>
            <a:r>
              <a:rPr lang="ru-RU" sz="2900" i="1" dirty="0">
                <a:latin typeface="Calibri Light" pitchFamily="34" charset="0"/>
              </a:rPr>
              <a:t>кисню</a:t>
            </a:r>
            <a:r>
              <a:rPr lang="ru-RU" sz="2900" i="1" dirty="0">
                <a:latin typeface="Calibri Light" pitchFamily="34" charset="0"/>
              </a:rPr>
              <a:t>. На згоряння </a:t>
            </a:r>
            <a:r>
              <a:rPr lang="ru-RU" sz="2900" i="1" dirty="0">
                <a:latin typeface="Calibri Light" pitchFamily="34" charset="0"/>
              </a:rPr>
              <a:t>різноманітного</a:t>
            </a:r>
            <a:r>
              <a:rPr lang="ru-RU" sz="2900" i="1" dirty="0">
                <a:latin typeface="Calibri Light" pitchFamily="34" charset="0"/>
              </a:rPr>
              <a:t> палива </a:t>
            </a:r>
            <a:r>
              <a:rPr lang="ru-RU" sz="2900" i="1" dirty="0">
                <a:latin typeface="Calibri Light" pitchFamily="34" charset="0"/>
              </a:rPr>
              <a:t>витрачається</a:t>
            </a:r>
            <a:r>
              <a:rPr lang="ru-RU" sz="2900" i="1" dirty="0">
                <a:latin typeface="Calibri Light" pitchFamily="34" charset="0"/>
              </a:rPr>
              <a:t> від 15% до 30% </a:t>
            </a:r>
            <a:r>
              <a:rPr lang="ru-RU" sz="2900" i="1" dirty="0">
                <a:latin typeface="Calibri Light" pitchFamily="34" charset="0"/>
              </a:rPr>
              <a:t>кисню</a:t>
            </a:r>
            <a:r>
              <a:rPr lang="ru-RU" sz="2900" i="1" dirty="0">
                <a:latin typeface="Calibri Light" pitchFamily="34" charset="0"/>
              </a:rPr>
              <a:t>, </a:t>
            </a:r>
            <a:r>
              <a:rPr lang="ru-RU" sz="2900" i="1" dirty="0">
                <a:latin typeface="Calibri Light" pitchFamily="34" charset="0"/>
              </a:rPr>
              <a:t>який</a:t>
            </a:r>
            <a:r>
              <a:rPr lang="ru-RU" sz="2900" i="1" dirty="0">
                <a:latin typeface="Calibri Light" pitchFamily="34" charset="0"/>
              </a:rPr>
              <a:t> </a:t>
            </a:r>
            <a:r>
              <a:rPr lang="ru-RU" sz="2900" i="1" dirty="0">
                <a:latin typeface="Calibri Light" pitchFamily="34" charset="0"/>
              </a:rPr>
              <a:t>виробляється</a:t>
            </a:r>
            <a:r>
              <a:rPr lang="ru-RU" sz="2900" i="1" dirty="0">
                <a:latin typeface="Calibri Light" pitchFamily="34" charset="0"/>
              </a:rPr>
              <a:t> </a:t>
            </a:r>
            <a:r>
              <a:rPr lang="ru-RU" sz="2900" i="1" dirty="0">
                <a:latin typeface="Calibri Light" pitchFamily="34" charset="0"/>
              </a:rPr>
              <a:t>зеленими</a:t>
            </a:r>
            <a:r>
              <a:rPr lang="ru-RU" sz="2900" i="1" dirty="0">
                <a:latin typeface="Calibri Light" pitchFamily="34" charset="0"/>
              </a:rPr>
              <a:t> </a:t>
            </a:r>
            <a:r>
              <a:rPr lang="ru-RU" sz="2900" i="1" dirty="0">
                <a:latin typeface="Calibri Light" pitchFamily="34" charset="0"/>
              </a:rPr>
              <a:t>рослинами</a:t>
            </a:r>
            <a:r>
              <a:rPr lang="ru-RU" sz="2900" i="1" dirty="0">
                <a:latin typeface="Calibri Light" pitchFamily="34" charset="0"/>
              </a:rPr>
              <a:t>. Теплові машини </a:t>
            </a:r>
            <a:r>
              <a:rPr lang="ru-RU" sz="2900" i="1" dirty="0">
                <a:latin typeface="Calibri Light" pitchFamily="34" charset="0"/>
              </a:rPr>
              <a:t>викидають</a:t>
            </a:r>
            <a:r>
              <a:rPr lang="ru-RU" sz="2900" i="1" dirty="0">
                <a:latin typeface="Calibri Light" pitchFamily="34" charset="0"/>
              </a:rPr>
              <a:t> в атмосферу </a:t>
            </a:r>
            <a:r>
              <a:rPr lang="ru-RU" sz="2900" i="1" dirty="0">
                <a:latin typeface="Calibri Light" pitchFamily="34" charset="0"/>
              </a:rPr>
              <a:t>еквівалентні</a:t>
            </a:r>
            <a:r>
              <a:rPr lang="ru-RU" sz="2900" i="1" dirty="0">
                <a:latin typeface="Calibri Light" pitchFamily="34" charset="0"/>
              </a:rPr>
              <a:t> </a:t>
            </a:r>
            <a:r>
              <a:rPr lang="ru-RU" sz="2900" i="1" dirty="0">
                <a:latin typeface="Calibri Light" pitchFamily="34" charset="0"/>
              </a:rPr>
              <a:t>кількості</a:t>
            </a:r>
            <a:r>
              <a:rPr lang="ru-RU" sz="2900" i="1" dirty="0">
                <a:latin typeface="Calibri Light" pitchFamily="34" charset="0"/>
              </a:rPr>
              <a:t> оксиду карбону (СО2). Згоряння палива в топках </a:t>
            </a:r>
            <a:r>
              <a:rPr lang="ru-RU" sz="2900" i="1" dirty="0">
                <a:latin typeface="Calibri Light" pitchFamily="34" charset="0"/>
              </a:rPr>
              <a:t>промислових</a:t>
            </a:r>
            <a:r>
              <a:rPr lang="ru-RU" sz="2900" i="1" dirty="0">
                <a:latin typeface="Calibri Light" pitchFamily="34" charset="0"/>
              </a:rPr>
              <a:t> </a:t>
            </a:r>
            <a:r>
              <a:rPr lang="ru-RU" sz="2900" i="1" dirty="0">
                <a:latin typeface="Calibri Light" pitchFamily="34" charset="0"/>
              </a:rPr>
              <a:t>підприємств</a:t>
            </a:r>
            <a:r>
              <a:rPr lang="ru-RU" sz="2900" i="1" dirty="0">
                <a:latin typeface="Calibri Light" pitchFamily="34" charset="0"/>
              </a:rPr>
              <a:t> і </a:t>
            </a:r>
            <a:r>
              <a:rPr lang="ru-RU" sz="2900" i="1" dirty="0">
                <a:latin typeface="Calibri Light" pitchFamily="34" charset="0"/>
              </a:rPr>
              <a:t>теплових</a:t>
            </a:r>
            <a:r>
              <a:rPr lang="ru-RU" sz="2900" i="1" dirty="0">
                <a:latin typeface="Calibri Light" pitchFamily="34" charset="0"/>
              </a:rPr>
              <a:t> </a:t>
            </a:r>
            <a:r>
              <a:rPr lang="ru-RU" sz="2900" i="1" dirty="0">
                <a:latin typeface="Calibri Light" pitchFamily="34" charset="0"/>
              </a:rPr>
              <a:t>електростанцій</a:t>
            </a:r>
            <a:r>
              <a:rPr lang="ru-RU" sz="2900" i="1" dirty="0">
                <a:latin typeface="Calibri Light" pitchFamily="34" charset="0"/>
              </a:rPr>
              <a:t> </a:t>
            </a:r>
            <a:r>
              <a:rPr lang="ru-RU" sz="2900" i="1" dirty="0">
                <a:latin typeface="Calibri Light" pitchFamily="34" charset="0"/>
              </a:rPr>
              <a:t>майже</a:t>
            </a:r>
            <a:r>
              <a:rPr lang="ru-RU" sz="2900" i="1" dirty="0">
                <a:latin typeface="Calibri Light" pitchFamily="34" charset="0"/>
              </a:rPr>
              <a:t> </a:t>
            </a:r>
            <a:r>
              <a:rPr lang="ru-RU" sz="2900" i="1" dirty="0">
                <a:latin typeface="Calibri Light" pitchFamily="34" charset="0"/>
              </a:rPr>
              <a:t>ніколи</a:t>
            </a:r>
            <a:r>
              <a:rPr lang="ru-RU" sz="2900" i="1" dirty="0">
                <a:latin typeface="Calibri Light" pitchFamily="34" charset="0"/>
              </a:rPr>
              <a:t> не </a:t>
            </a:r>
            <a:r>
              <a:rPr lang="ru-RU" sz="2900" i="1" dirty="0">
                <a:latin typeface="Calibri Light" pitchFamily="34" charset="0"/>
              </a:rPr>
              <a:t>буває</a:t>
            </a:r>
            <a:r>
              <a:rPr lang="ru-RU" sz="2900" i="1" dirty="0">
                <a:latin typeface="Calibri Light" pitchFamily="34" charset="0"/>
              </a:rPr>
              <a:t> </a:t>
            </a:r>
            <a:r>
              <a:rPr lang="ru-RU" sz="2900" i="1" dirty="0">
                <a:latin typeface="Calibri Light" pitchFamily="34" charset="0"/>
              </a:rPr>
              <a:t>повним</a:t>
            </a:r>
            <a:r>
              <a:rPr lang="ru-RU" sz="2900" i="1" dirty="0">
                <a:latin typeface="Calibri Light" pitchFamily="34" charset="0"/>
              </a:rPr>
              <a:t>, тому </a:t>
            </a:r>
            <a:r>
              <a:rPr lang="ru-RU" sz="2900" i="1" dirty="0">
                <a:latin typeface="Calibri Light" pitchFamily="34" charset="0"/>
              </a:rPr>
              <a:t>відбувається</a:t>
            </a:r>
            <a:r>
              <a:rPr lang="ru-RU" sz="2900" i="1" dirty="0">
                <a:latin typeface="Calibri Light" pitchFamily="34" charset="0"/>
              </a:rPr>
              <a:t> </a:t>
            </a:r>
            <a:r>
              <a:rPr lang="ru-RU" sz="2900" i="1" dirty="0">
                <a:latin typeface="Calibri Light" pitchFamily="34" charset="0"/>
              </a:rPr>
              <a:t>забруднення</a:t>
            </a:r>
            <a:r>
              <a:rPr lang="ru-RU" sz="2900" i="1" dirty="0">
                <a:latin typeface="Calibri Light" pitchFamily="34" charset="0"/>
              </a:rPr>
              <a:t> </a:t>
            </a:r>
            <a:r>
              <a:rPr lang="ru-RU" sz="2900" i="1" dirty="0">
                <a:latin typeface="Calibri Light" pitchFamily="34" charset="0"/>
              </a:rPr>
              <a:t>повітря</a:t>
            </a:r>
            <a:r>
              <a:rPr lang="ru-RU" sz="2900" i="1" dirty="0">
                <a:latin typeface="Calibri Light" pitchFamily="34" charset="0"/>
              </a:rPr>
              <a:t> золою, </a:t>
            </a:r>
            <a:r>
              <a:rPr lang="ru-RU" sz="2900" i="1" dirty="0">
                <a:latin typeface="Calibri Light" pitchFamily="34" charset="0"/>
              </a:rPr>
              <a:t>пластівцями</a:t>
            </a:r>
            <a:r>
              <a:rPr lang="ru-RU" sz="2900" i="1" dirty="0">
                <a:latin typeface="Calibri Light" pitchFamily="34" charset="0"/>
              </a:rPr>
              <a:t> </a:t>
            </a:r>
            <a:r>
              <a:rPr lang="ru-RU" sz="2900" i="1" dirty="0">
                <a:latin typeface="Calibri Light" pitchFamily="34" charset="0"/>
              </a:rPr>
              <a:t>сажі</a:t>
            </a:r>
            <a:r>
              <a:rPr lang="ru-RU" sz="2900" i="1" dirty="0">
                <a:latin typeface="Calibri Light" pitchFamily="34" charset="0"/>
              </a:rPr>
              <a:t>. </a:t>
            </a:r>
            <a:r>
              <a:rPr lang="ru-RU" sz="2900" i="1" dirty="0">
                <a:latin typeface="Calibri Light" pitchFamily="34" charset="0"/>
              </a:rPr>
              <a:t>Енергетичні</a:t>
            </a:r>
            <a:r>
              <a:rPr lang="ru-RU" sz="2900" i="1" dirty="0">
                <a:latin typeface="Calibri Light" pitchFamily="34" charset="0"/>
              </a:rPr>
              <a:t> установки </a:t>
            </a:r>
            <a:r>
              <a:rPr lang="ru-RU" sz="2900" i="1" dirty="0">
                <a:latin typeface="Calibri Light" pitchFamily="34" charset="0"/>
              </a:rPr>
              <a:t>викидають</a:t>
            </a:r>
            <a:r>
              <a:rPr lang="ru-RU" sz="2900" i="1" dirty="0">
                <a:latin typeface="Calibri Light" pitchFamily="34" charset="0"/>
              </a:rPr>
              <a:t> в атмосферу </a:t>
            </a:r>
            <a:r>
              <a:rPr lang="ru-RU" sz="2900" i="1" dirty="0">
                <a:latin typeface="Calibri Light" pitchFamily="34" charset="0"/>
              </a:rPr>
              <a:t>щорічно</a:t>
            </a:r>
            <a:r>
              <a:rPr lang="ru-RU" sz="2900" i="1" dirty="0">
                <a:latin typeface="Calibri Light" pitchFamily="34" charset="0"/>
              </a:rPr>
              <a:t> 230-290 млн. м. куб. Золи і </a:t>
            </a:r>
            <a:r>
              <a:rPr lang="ru-RU" sz="2900" i="1" dirty="0">
                <a:latin typeface="Calibri Light" pitchFamily="34" charset="0"/>
              </a:rPr>
              <a:t>близько</a:t>
            </a:r>
            <a:r>
              <a:rPr lang="ru-RU" sz="2900" i="1" dirty="0">
                <a:latin typeface="Calibri Light" pitchFamily="34" charset="0"/>
              </a:rPr>
              <a:t> 60 млн. м. куб. оксиду </a:t>
            </a:r>
            <a:r>
              <a:rPr lang="ru-RU" sz="2900" i="1" dirty="0">
                <a:latin typeface="Calibri Light" pitchFamily="34" charset="0"/>
              </a:rPr>
              <a:t>сірки</a:t>
            </a:r>
            <a:r>
              <a:rPr lang="ru-RU" sz="2900" i="1" dirty="0">
                <a:latin typeface="Calibri Light" pitchFamily="34" charset="0"/>
              </a:rPr>
              <a:t> (</a:t>
            </a:r>
            <a:r>
              <a:rPr lang="en-US" sz="2900" i="1" dirty="0">
                <a:latin typeface="Calibri Light" pitchFamily="34" charset="0"/>
              </a:rPr>
              <a:t>SO2). </a:t>
            </a:r>
            <a:r>
              <a:rPr lang="ru-RU" sz="2900" i="1" dirty="0">
                <a:latin typeface="Calibri Light" pitchFamily="34" charset="0"/>
              </a:rPr>
              <a:t>Окрім</a:t>
            </a:r>
            <a:r>
              <a:rPr lang="ru-RU" sz="2900" i="1" dirty="0">
                <a:latin typeface="Calibri Light" pitchFamily="34" charset="0"/>
              </a:rPr>
              <a:t> того, при </a:t>
            </a:r>
            <a:r>
              <a:rPr lang="ru-RU" sz="2900" i="1" dirty="0">
                <a:latin typeface="Calibri Light" pitchFamily="34" charset="0"/>
              </a:rPr>
              <a:t>спалюванні</a:t>
            </a:r>
            <a:r>
              <a:rPr lang="ru-RU" sz="2900" i="1" dirty="0">
                <a:latin typeface="Calibri Light" pitchFamily="34" charset="0"/>
              </a:rPr>
              <a:t> </a:t>
            </a:r>
            <a:r>
              <a:rPr lang="ru-RU" sz="2900" i="1" dirty="0">
                <a:latin typeface="Calibri Light" pitchFamily="34" charset="0"/>
              </a:rPr>
              <a:t>нафти</a:t>
            </a:r>
            <a:r>
              <a:rPr lang="ru-RU" sz="2900" i="1" dirty="0">
                <a:latin typeface="Calibri Light" pitchFamily="34" charset="0"/>
              </a:rPr>
              <a:t>, </a:t>
            </a:r>
            <a:r>
              <a:rPr lang="ru-RU" sz="2900" i="1" dirty="0">
                <a:latin typeface="Calibri Light" pitchFamily="34" charset="0"/>
              </a:rPr>
              <a:t>вугілля</a:t>
            </a:r>
            <a:r>
              <a:rPr lang="ru-RU" sz="2900" i="1" dirty="0">
                <a:latin typeface="Calibri Light" pitchFamily="34" charset="0"/>
              </a:rPr>
              <a:t>, газу </a:t>
            </a:r>
            <a:r>
              <a:rPr lang="ru-RU" sz="29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 </a:t>
            </a:r>
            <a:r>
              <a:rPr lang="ru-RU" sz="29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повітря</a:t>
            </a:r>
            <a:r>
              <a:rPr lang="ru-RU" sz="29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29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щорічно</a:t>
            </a:r>
            <a:r>
              <a:rPr lang="ru-RU" sz="29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29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викидається</a:t>
            </a:r>
            <a:r>
              <a:rPr lang="ru-RU" sz="29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:</a:t>
            </a:r>
          </a:p>
          <a:p>
            <a:pPr algn="just"/>
            <a:r>
              <a:rPr lang="ru-RU" sz="2900" i="1" dirty="0">
                <a:solidFill>
                  <a:schemeClr val="accent2">
                    <a:lumMod val="50000"/>
                  </a:schemeClr>
                </a:solidFill>
                <a:latin typeface="Calibri Light" pitchFamily="34" charset="0"/>
              </a:rPr>
              <a:t>400 млн. т оксиду </a:t>
            </a:r>
            <a:r>
              <a:rPr lang="ru-RU" sz="2900" i="1" dirty="0">
                <a:solidFill>
                  <a:schemeClr val="accent2">
                    <a:lumMod val="50000"/>
                  </a:schemeClr>
                </a:solidFill>
                <a:latin typeface="Calibri Light" pitchFamily="34" charset="0"/>
              </a:rPr>
              <a:t>вуглецю</a:t>
            </a:r>
            <a:r>
              <a:rPr lang="ru-RU" sz="2900" i="1" dirty="0">
                <a:solidFill>
                  <a:schemeClr val="accent2">
                    <a:lumMod val="50000"/>
                  </a:schemeClr>
                </a:solidFill>
                <a:latin typeface="Calibri Light" pitchFamily="34" charset="0"/>
              </a:rPr>
              <a:t>;</a:t>
            </a:r>
          </a:p>
          <a:p>
            <a:pPr algn="just"/>
            <a:r>
              <a:rPr lang="ru-RU" sz="2900" i="1" dirty="0">
                <a:solidFill>
                  <a:schemeClr val="accent3">
                    <a:lumMod val="50000"/>
                  </a:schemeClr>
                </a:solidFill>
                <a:latin typeface="Calibri Light" pitchFamily="34" charset="0"/>
              </a:rPr>
              <a:t>250 млн. т </a:t>
            </a:r>
            <a:r>
              <a:rPr lang="ru-RU" sz="2900" i="1" dirty="0">
                <a:solidFill>
                  <a:schemeClr val="accent3">
                    <a:lumMod val="50000"/>
                  </a:schemeClr>
                </a:solidFill>
                <a:latin typeface="Calibri Light" pitchFamily="34" charset="0"/>
              </a:rPr>
              <a:t>сполук</a:t>
            </a:r>
            <a:r>
              <a:rPr lang="ru-RU" sz="2900" i="1" dirty="0">
                <a:solidFill>
                  <a:schemeClr val="accent3">
                    <a:lumMod val="50000"/>
                  </a:schemeClr>
                </a:solidFill>
                <a:latin typeface="Calibri Light" pitchFamily="34" charset="0"/>
              </a:rPr>
              <a:t> хлору, фтору, </a:t>
            </a:r>
            <a:r>
              <a:rPr lang="ru-RU" sz="2900" i="1" dirty="0">
                <a:solidFill>
                  <a:schemeClr val="accent3">
                    <a:lumMod val="50000"/>
                  </a:schemeClr>
                </a:solidFill>
                <a:latin typeface="Calibri Light" pitchFamily="34" charset="0"/>
              </a:rPr>
              <a:t>найтоншого</a:t>
            </a:r>
            <a:r>
              <a:rPr lang="ru-RU" sz="2900" i="1" dirty="0">
                <a:solidFill>
                  <a:schemeClr val="accent3">
                    <a:lumMod val="50000"/>
                  </a:schemeClr>
                </a:solidFill>
                <a:latin typeface="Calibri Light" pitchFamily="34" charset="0"/>
              </a:rPr>
              <a:t> пилу, </a:t>
            </a:r>
            <a:r>
              <a:rPr lang="ru-RU" sz="2900" i="1" dirty="0">
                <a:solidFill>
                  <a:schemeClr val="accent3">
                    <a:lumMod val="50000"/>
                  </a:schemeClr>
                </a:solidFill>
                <a:latin typeface="Calibri Light" pitchFamily="34" charset="0"/>
              </a:rPr>
              <a:t>аерозолів</a:t>
            </a:r>
            <a:r>
              <a:rPr lang="ru-RU" sz="2900" i="1" dirty="0">
                <a:solidFill>
                  <a:schemeClr val="accent3">
                    <a:lumMod val="50000"/>
                  </a:schemeClr>
                </a:solidFill>
                <a:latin typeface="Calibri Light" pitchFamily="34" charset="0"/>
              </a:rPr>
              <a:t>;</a:t>
            </a:r>
          </a:p>
          <a:p>
            <a:pPr algn="just"/>
            <a:r>
              <a:rPr lang="ru-RU" sz="2900" i="1" dirty="0">
                <a:solidFill>
                  <a:schemeClr val="accent4">
                    <a:lumMod val="50000"/>
                  </a:schemeClr>
                </a:solidFill>
                <a:latin typeface="Calibri Light" pitchFamily="34" charset="0"/>
              </a:rPr>
              <a:t>метали: </a:t>
            </a:r>
            <a:r>
              <a:rPr lang="ru-RU" sz="2900" i="1" dirty="0">
                <a:solidFill>
                  <a:schemeClr val="accent4">
                    <a:lumMod val="50000"/>
                  </a:schemeClr>
                </a:solidFill>
                <a:latin typeface="Calibri Light" pitchFamily="34" charset="0"/>
              </a:rPr>
              <a:t>свинець</a:t>
            </a:r>
            <a:r>
              <a:rPr lang="ru-RU" sz="2900" i="1" dirty="0">
                <a:solidFill>
                  <a:schemeClr val="accent4">
                    <a:lumMod val="50000"/>
                  </a:schemeClr>
                </a:solidFill>
                <a:latin typeface="Calibri Light" pitchFamily="34" charset="0"/>
              </a:rPr>
              <a:t>, ртуть, </a:t>
            </a:r>
            <a:r>
              <a:rPr lang="ru-RU" sz="2900" i="1" dirty="0">
                <a:solidFill>
                  <a:schemeClr val="accent4">
                    <a:lumMod val="50000"/>
                  </a:schemeClr>
                </a:solidFill>
                <a:latin typeface="Calibri Light" pitchFamily="34" charset="0"/>
              </a:rPr>
              <a:t>ванадій</a:t>
            </a:r>
            <a:r>
              <a:rPr lang="ru-RU" sz="2900" i="1" dirty="0">
                <a:solidFill>
                  <a:schemeClr val="accent4">
                    <a:lumMod val="50000"/>
                  </a:schemeClr>
                </a:solidFill>
                <a:latin typeface="Calibri Light" pitchFamily="34" charset="0"/>
              </a:rPr>
              <a:t>, </a:t>
            </a:r>
            <a:r>
              <a:rPr lang="ru-RU" sz="2900" i="1" dirty="0">
                <a:solidFill>
                  <a:schemeClr val="accent4">
                    <a:lumMod val="50000"/>
                  </a:schemeClr>
                </a:solidFill>
                <a:latin typeface="Calibri Light" pitchFamily="34" charset="0"/>
              </a:rPr>
              <a:t>нікель</a:t>
            </a:r>
            <a:r>
              <a:rPr lang="ru-RU" sz="2900" i="1" dirty="0">
                <a:solidFill>
                  <a:schemeClr val="accent4">
                    <a:lumMod val="50000"/>
                  </a:schemeClr>
                </a:solidFill>
                <a:latin typeface="Calibri Light" pitchFamily="34" charset="0"/>
              </a:rPr>
              <a:t>, </a:t>
            </a:r>
            <a:r>
              <a:rPr lang="ru-RU" sz="2900" i="1" dirty="0">
                <a:solidFill>
                  <a:schemeClr val="accent4">
                    <a:lumMod val="50000"/>
                  </a:schemeClr>
                </a:solidFill>
                <a:latin typeface="Calibri Light" pitchFamily="34" charset="0"/>
              </a:rPr>
              <a:t>радіоактивні</a:t>
            </a:r>
            <a:r>
              <a:rPr lang="ru-RU" sz="2900" i="1" dirty="0">
                <a:solidFill>
                  <a:schemeClr val="accent4">
                    <a:lumMod val="50000"/>
                  </a:schemeClr>
                </a:solidFill>
                <a:latin typeface="Calibri Light" pitchFamily="34" charset="0"/>
              </a:rPr>
              <a:t> </a:t>
            </a:r>
            <a:r>
              <a:rPr lang="ru-RU" sz="2900" i="1" dirty="0">
                <a:solidFill>
                  <a:schemeClr val="accent4">
                    <a:lumMod val="50000"/>
                  </a:schemeClr>
                </a:solidFill>
                <a:latin typeface="Calibri Light" pitchFamily="34" charset="0"/>
              </a:rPr>
              <a:t>елементи</a:t>
            </a:r>
            <a:r>
              <a:rPr lang="ru-RU" sz="2900" i="1" dirty="0">
                <a:solidFill>
                  <a:schemeClr val="accent4">
                    <a:lumMod val="50000"/>
                  </a:schemeClr>
                </a:solidFill>
                <a:latin typeface="Calibri Light" pitchFamily="34" charset="0"/>
              </a:rPr>
              <a:t>.</a:t>
            </a:r>
          </a:p>
          <a:p>
            <a:pPr algn="just"/>
            <a:r>
              <a:rPr lang="ru-RU" sz="2900" i="1" dirty="0">
                <a:solidFill>
                  <a:schemeClr val="tx2">
                    <a:lumMod val="95000"/>
                    <a:lumOff val="5000"/>
                  </a:schemeClr>
                </a:solidFill>
                <a:latin typeface="Calibri Light" pitchFamily="34" charset="0"/>
              </a:rPr>
              <a:t>70 млн. т </a:t>
            </a:r>
            <a:r>
              <a:rPr lang="ru-RU" sz="2900" i="1" dirty="0">
                <a:solidFill>
                  <a:schemeClr val="tx2">
                    <a:lumMod val="95000"/>
                    <a:lumOff val="5000"/>
                  </a:schemeClr>
                </a:solidFill>
                <a:latin typeface="Calibri Light" pitchFamily="34" charset="0"/>
              </a:rPr>
              <a:t>сполук</a:t>
            </a:r>
            <a:r>
              <a:rPr lang="ru-RU" sz="2900" i="1" dirty="0">
                <a:solidFill>
                  <a:schemeClr val="tx2">
                    <a:lumMod val="95000"/>
                    <a:lumOff val="5000"/>
                  </a:schemeClr>
                </a:solidFill>
                <a:latin typeface="Calibri Light" pitchFamily="34" charset="0"/>
              </a:rPr>
              <a:t> </a:t>
            </a:r>
            <a:r>
              <a:rPr lang="ru-RU" sz="2900" i="1" dirty="0">
                <a:solidFill>
                  <a:schemeClr val="tx2">
                    <a:lumMod val="95000"/>
                    <a:lumOff val="5000"/>
                  </a:schemeClr>
                </a:solidFill>
                <a:latin typeface="Calibri Light" pitchFamily="34" charset="0"/>
              </a:rPr>
              <a:t>свинцю</a:t>
            </a:r>
            <a:r>
              <a:rPr lang="ru-RU" sz="2900" i="1" dirty="0">
                <a:solidFill>
                  <a:schemeClr val="tx2">
                    <a:lumMod val="95000"/>
                    <a:lumOff val="5000"/>
                  </a:schemeClr>
                </a:solidFill>
                <a:latin typeface="Calibri Light" pitchFamily="34" charset="0"/>
              </a:rPr>
              <a:t>.</a:t>
            </a:r>
          </a:p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447692" y="832339"/>
            <a:ext cx="5474678" cy="5334000"/>
          </a:xfrm>
        </p:spPr>
        <p:txBody>
          <a:bodyPr>
            <a:noAutofit/>
          </a:bodyPr>
          <a:lstStyle/>
          <a:p>
            <a:r>
              <a:rPr lang="ru-RU" sz="165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Кислотні</a:t>
            </a:r>
            <a:r>
              <a:rPr lang="ru-RU" sz="165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165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дощі</a:t>
            </a:r>
            <a:r>
              <a:rPr lang="ru-RU" sz="165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1650" i="1" dirty="0">
                <a:latin typeface="Calibri Light" pitchFamily="34" charset="0"/>
              </a:rPr>
              <a:t>завдають</a:t>
            </a:r>
            <a:r>
              <a:rPr lang="ru-RU" sz="1650" i="1" dirty="0">
                <a:latin typeface="Calibri Light" pitchFamily="34" charset="0"/>
              </a:rPr>
              <a:t> </a:t>
            </a:r>
            <a:r>
              <a:rPr lang="ru-RU" sz="1650" i="1" dirty="0">
                <a:latin typeface="Calibri Light" pitchFamily="34" charset="0"/>
              </a:rPr>
              <a:t>величезної</a:t>
            </a:r>
            <a:r>
              <a:rPr lang="ru-RU" sz="1650" i="1" dirty="0">
                <a:latin typeface="Calibri Light" pitchFamily="34" charset="0"/>
              </a:rPr>
              <a:t> </a:t>
            </a:r>
            <a:r>
              <a:rPr lang="ru-RU" sz="1650" i="1" dirty="0">
                <a:latin typeface="Calibri Light" pitchFamily="34" charset="0"/>
              </a:rPr>
              <a:t>шкоди</a:t>
            </a:r>
            <a:r>
              <a:rPr lang="ru-RU" sz="1650" i="1" dirty="0">
                <a:latin typeface="Calibri Light" pitchFamily="34" charset="0"/>
              </a:rPr>
              <a:t> не </a:t>
            </a:r>
            <a:r>
              <a:rPr lang="ru-RU" sz="1650" i="1" dirty="0">
                <a:latin typeface="Calibri Light" pitchFamily="34" charset="0"/>
              </a:rPr>
              <a:t>тільки</a:t>
            </a:r>
            <a:r>
              <a:rPr lang="ru-RU" sz="1650" i="1" dirty="0">
                <a:latin typeface="Calibri Light" pitchFamily="34" charset="0"/>
              </a:rPr>
              <a:t> </a:t>
            </a:r>
            <a:r>
              <a:rPr lang="ru-RU" sz="1650" i="1" dirty="0">
                <a:latin typeface="Calibri Light" pitchFamily="34" charset="0"/>
              </a:rPr>
              <a:t>водоймищам</a:t>
            </a:r>
            <a:r>
              <a:rPr lang="ru-RU" sz="1650" i="1" dirty="0">
                <a:latin typeface="Calibri Light" pitchFamily="34" charset="0"/>
              </a:rPr>
              <a:t>, а й </a:t>
            </a:r>
            <a:r>
              <a:rPr lang="ru-RU" sz="1650" i="1" dirty="0">
                <a:latin typeface="Calibri Light" pitchFamily="34" charset="0"/>
              </a:rPr>
              <a:t>ґрунтам</a:t>
            </a:r>
            <a:r>
              <a:rPr lang="ru-RU" sz="1650" i="1" dirty="0">
                <a:latin typeface="Calibri Light" pitchFamily="34" charset="0"/>
              </a:rPr>
              <a:t>, </a:t>
            </a:r>
            <a:r>
              <a:rPr lang="ru-RU" sz="1650" i="1" dirty="0">
                <a:latin typeface="Calibri Light" pitchFamily="34" charset="0"/>
              </a:rPr>
              <a:t>лісам</a:t>
            </a:r>
            <a:r>
              <a:rPr lang="ru-RU" sz="1650" i="1" dirty="0">
                <a:latin typeface="Calibri Light" pitchFamily="34" charset="0"/>
              </a:rPr>
              <a:t>. Вони негативно </a:t>
            </a:r>
            <a:r>
              <a:rPr lang="ru-RU" sz="1650" i="1" dirty="0">
                <a:latin typeface="Calibri Light" pitchFamily="34" charset="0"/>
              </a:rPr>
              <a:t>впливають</a:t>
            </a:r>
            <a:r>
              <a:rPr lang="ru-RU" sz="1650" i="1" dirty="0">
                <a:latin typeface="Calibri Light" pitchFamily="34" charset="0"/>
              </a:rPr>
              <a:t> на </a:t>
            </a:r>
            <a:r>
              <a:rPr lang="ru-RU" sz="1650" i="1" dirty="0">
                <a:latin typeface="Calibri Light" pitchFamily="34" charset="0"/>
              </a:rPr>
              <a:t>рослинний</a:t>
            </a:r>
            <a:r>
              <a:rPr lang="ru-RU" sz="1650" i="1" dirty="0">
                <a:latin typeface="Calibri Light" pitchFamily="34" charset="0"/>
              </a:rPr>
              <a:t> та </a:t>
            </a:r>
            <a:r>
              <a:rPr lang="ru-RU" sz="1650" i="1" dirty="0">
                <a:latin typeface="Calibri Light" pitchFamily="34" charset="0"/>
              </a:rPr>
              <a:t>тваринний</a:t>
            </a:r>
            <a:r>
              <a:rPr lang="ru-RU" sz="1650" i="1" dirty="0">
                <a:latin typeface="Calibri Light" pitchFamily="34" charset="0"/>
              </a:rPr>
              <a:t> </a:t>
            </a:r>
            <a:r>
              <a:rPr lang="ru-RU" sz="1650" i="1" dirty="0">
                <a:latin typeface="Calibri Light" pitchFamily="34" charset="0"/>
              </a:rPr>
              <a:t>світ</a:t>
            </a:r>
            <a:r>
              <a:rPr lang="ru-RU" sz="1650" i="1" dirty="0">
                <a:latin typeface="Calibri Light" pitchFamily="34" charset="0"/>
              </a:rPr>
              <a:t>, </a:t>
            </a:r>
            <a:r>
              <a:rPr lang="ru-RU" sz="1650" i="1" dirty="0">
                <a:latin typeface="Calibri Light" pitchFamily="34" charset="0"/>
              </a:rPr>
              <a:t>прискорюють</a:t>
            </a:r>
            <a:r>
              <a:rPr lang="ru-RU" sz="1650" i="1" dirty="0">
                <a:latin typeface="Calibri Light" pitchFamily="34" charset="0"/>
              </a:rPr>
              <a:t> </a:t>
            </a:r>
            <a:r>
              <a:rPr lang="ru-RU" sz="1650" i="1" dirty="0">
                <a:latin typeface="Calibri Light" pitchFamily="34" charset="0"/>
              </a:rPr>
              <a:t>корозію</a:t>
            </a:r>
            <a:r>
              <a:rPr lang="ru-RU" sz="1650" i="1" dirty="0">
                <a:latin typeface="Calibri Light" pitchFamily="34" charset="0"/>
              </a:rPr>
              <a:t> </a:t>
            </a:r>
            <a:r>
              <a:rPr lang="ru-RU" sz="1650" i="1" dirty="0">
                <a:latin typeface="Calibri Light" pitchFamily="34" charset="0"/>
              </a:rPr>
              <a:t>металів</a:t>
            </a:r>
            <a:r>
              <a:rPr lang="ru-RU" sz="1650" i="1" dirty="0">
                <a:latin typeface="Calibri Light" pitchFamily="34" charset="0"/>
              </a:rPr>
              <a:t>, </a:t>
            </a:r>
            <a:r>
              <a:rPr lang="ru-RU" sz="1650" i="1" dirty="0">
                <a:latin typeface="Calibri Light" pitchFamily="34" charset="0"/>
              </a:rPr>
              <a:t>руйнують</a:t>
            </a:r>
            <a:r>
              <a:rPr lang="ru-RU" sz="1650" i="1" dirty="0">
                <a:latin typeface="Calibri Light" pitchFamily="34" charset="0"/>
              </a:rPr>
              <a:t> </a:t>
            </a:r>
            <a:r>
              <a:rPr lang="ru-RU" sz="1650" i="1" dirty="0">
                <a:latin typeface="Calibri Light" pitchFamily="34" charset="0"/>
              </a:rPr>
              <a:t>будівлі</a:t>
            </a:r>
            <a:r>
              <a:rPr lang="ru-RU" sz="1650" i="1" dirty="0">
                <a:latin typeface="Calibri Light" pitchFamily="34" charset="0"/>
              </a:rPr>
              <a:t> з </a:t>
            </a:r>
            <a:r>
              <a:rPr lang="ru-RU" sz="1650" i="1" dirty="0">
                <a:latin typeface="Calibri Light" pitchFamily="34" charset="0"/>
              </a:rPr>
              <a:t>мармуру</a:t>
            </a:r>
            <a:r>
              <a:rPr lang="ru-RU" sz="1650" i="1" dirty="0">
                <a:latin typeface="Calibri Light" pitchFamily="34" charset="0"/>
              </a:rPr>
              <a:t> та </a:t>
            </a:r>
            <a:r>
              <a:rPr lang="ru-RU" sz="1650" i="1" dirty="0">
                <a:latin typeface="Calibri Light" pitchFamily="34" charset="0"/>
              </a:rPr>
              <a:t>вапняку</a:t>
            </a:r>
            <a:r>
              <a:rPr lang="ru-RU" sz="1650" i="1" dirty="0">
                <a:latin typeface="Calibri Light" pitchFamily="34" charset="0"/>
              </a:rPr>
              <a:t>, </a:t>
            </a:r>
            <a:r>
              <a:rPr lang="ru-RU" sz="1650" i="1" dirty="0">
                <a:latin typeface="Calibri Light" pitchFamily="34" charset="0"/>
              </a:rPr>
              <a:t>окислюють</a:t>
            </a:r>
            <a:r>
              <a:rPr lang="ru-RU" sz="1650" i="1" dirty="0">
                <a:latin typeface="Calibri Light" pitchFamily="34" charset="0"/>
              </a:rPr>
              <a:t> </a:t>
            </a:r>
            <a:r>
              <a:rPr lang="ru-RU" sz="1650" i="1" dirty="0">
                <a:latin typeface="Calibri Light" pitchFamily="34" charset="0"/>
              </a:rPr>
              <a:t>ґрунти</a:t>
            </a:r>
            <a:r>
              <a:rPr lang="ru-RU" sz="1650" i="1" dirty="0">
                <a:latin typeface="Calibri Light" pitchFamily="34" charset="0"/>
              </a:rPr>
              <a:t> та </a:t>
            </a:r>
            <a:r>
              <a:rPr lang="ru-RU" sz="1650" i="1" dirty="0">
                <a:latin typeface="Calibri Light" pitchFamily="34" charset="0"/>
              </a:rPr>
              <a:t>водойми</a:t>
            </a:r>
            <a:r>
              <a:rPr lang="ru-RU" sz="1650" i="1" dirty="0">
                <a:latin typeface="Calibri Light" pitchFamily="34" charset="0"/>
              </a:rPr>
              <a:t>. У </a:t>
            </a:r>
            <a:r>
              <a:rPr lang="ru-RU" sz="1650" i="1" dirty="0">
                <a:latin typeface="Calibri Light" pitchFamily="34" charset="0"/>
              </a:rPr>
              <a:t>Німеччині</a:t>
            </a:r>
            <a:r>
              <a:rPr lang="ru-RU" sz="1650" i="1" dirty="0">
                <a:latin typeface="Calibri Light" pitchFamily="34" charset="0"/>
              </a:rPr>
              <a:t> </a:t>
            </a:r>
            <a:r>
              <a:rPr lang="ru-RU" sz="1650" i="1" dirty="0">
                <a:latin typeface="Calibri Light" pitchFamily="34" charset="0"/>
              </a:rPr>
              <a:t>кількість</a:t>
            </a:r>
            <a:r>
              <a:rPr lang="ru-RU" sz="1650" i="1" dirty="0">
                <a:latin typeface="Calibri Light" pitchFamily="34" charset="0"/>
              </a:rPr>
              <a:t> </a:t>
            </a:r>
            <a:r>
              <a:rPr lang="ru-RU" sz="1650" i="1" dirty="0">
                <a:latin typeface="Calibri Light" pitchFamily="34" charset="0"/>
              </a:rPr>
              <a:t>лісів</a:t>
            </a:r>
            <a:r>
              <a:rPr lang="ru-RU" sz="1650" i="1" dirty="0">
                <a:latin typeface="Calibri Light" pitchFamily="34" charset="0"/>
              </a:rPr>
              <a:t>, </a:t>
            </a:r>
            <a:r>
              <a:rPr lang="ru-RU" sz="1650" i="1" dirty="0">
                <a:latin typeface="Calibri Light" pitchFamily="34" charset="0"/>
              </a:rPr>
              <a:t>уражених</a:t>
            </a:r>
            <a:r>
              <a:rPr lang="ru-RU" sz="1650" i="1" dirty="0">
                <a:latin typeface="Calibri Light" pitchFamily="34" charset="0"/>
              </a:rPr>
              <a:t> </a:t>
            </a:r>
            <a:r>
              <a:rPr lang="ru-RU" sz="1650" i="1" dirty="0">
                <a:latin typeface="Calibri Light" pitchFamily="34" charset="0"/>
              </a:rPr>
              <a:t>кислотними</a:t>
            </a:r>
            <a:r>
              <a:rPr lang="ru-RU" sz="1650" i="1" dirty="0">
                <a:latin typeface="Calibri Light" pitchFamily="34" charset="0"/>
              </a:rPr>
              <a:t> </a:t>
            </a:r>
            <a:r>
              <a:rPr lang="ru-RU" sz="1650" i="1" dirty="0">
                <a:latin typeface="Calibri Light" pitchFamily="34" charset="0"/>
              </a:rPr>
              <a:t>дощами</a:t>
            </a:r>
            <a:r>
              <a:rPr lang="ru-RU" sz="1650" i="1" dirty="0">
                <a:latin typeface="Calibri Light" pitchFamily="34" charset="0"/>
              </a:rPr>
              <a:t>, </a:t>
            </a:r>
            <a:r>
              <a:rPr lang="ru-RU" sz="1650" i="1" dirty="0">
                <a:latin typeface="Calibri Light" pitchFamily="34" charset="0"/>
              </a:rPr>
              <a:t>досягла</a:t>
            </a:r>
            <a:r>
              <a:rPr lang="ru-RU" sz="1650" i="1" dirty="0">
                <a:latin typeface="Calibri Light" pitchFamily="34" charset="0"/>
              </a:rPr>
              <a:t> 40 </a:t>
            </a:r>
            <a:r>
              <a:rPr lang="ru-RU" sz="1650" i="1" dirty="0">
                <a:latin typeface="Calibri Light" pitchFamily="34" charset="0"/>
              </a:rPr>
              <a:t>відсотків</a:t>
            </a:r>
            <a:r>
              <a:rPr lang="ru-RU" sz="1650" i="1" dirty="0">
                <a:latin typeface="Calibri Light" pitchFamily="34" charset="0"/>
              </a:rPr>
              <a:t>, а </a:t>
            </a:r>
            <a:r>
              <a:rPr lang="ru-RU" sz="1650" i="1" dirty="0">
                <a:latin typeface="Calibri Light" pitchFamily="34" charset="0"/>
              </a:rPr>
              <a:t>місцями</a:t>
            </a:r>
            <a:r>
              <a:rPr lang="ru-RU" sz="1650" i="1" dirty="0">
                <a:latin typeface="Calibri Light" pitchFamily="34" charset="0"/>
              </a:rPr>
              <a:t> </a:t>
            </a:r>
            <a:r>
              <a:rPr lang="ru-RU" sz="1650" i="1" dirty="0">
                <a:latin typeface="Calibri Light" pitchFamily="34" charset="0"/>
              </a:rPr>
              <a:t>навіть</a:t>
            </a:r>
            <a:r>
              <a:rPr lang="ru-RU" sz="1650" i="1" dirty="0">
                <a:latin typeface="Calibri Light" pitchFamily="34" charset="0"/>
              </a:rPr>
              <a:t> 70 </a:t>
            </a:r>
            <a:r>
              <a:rPr lang="ru-RU" sz="1650" i="1" dirty="0">
                <a:latin typeface="Calibri Light" pitchFamily="34" charset="0"/>
              </a:rPr>
              <a:t>відсотків</a:t>
            </a:r>
            <a:r>
              <a:rPr lang="ru-RU" sz="1650" i="1" dirty="0" smtClean="0">
                <a:latin typeface="Calibri Light" pitchFamily="34" charset="0"/>
              </a:rPr>
              <a:t>.</a:t>
            </a:r>
          </a:p>
          <a:p>
            <a:r>
              <a:rPr lang="ru-RU" sz="165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Глобальне</a:t>
            </a:r>
            <a:r>
              <a:rPr lang="ru-RU" sz="165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165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потепління</a:t>
            </a:r>
            <a:r>
              <a:rPr lang="ru-RU" sz="165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1650" i="1" dirty="0">
                <a:latin typeface="Calibri Light" pitchFamily="34" charset="0"/>
              </a:rPr>
              <a:t>- </a:t>
            </a:r>
            <a:r>
              <a:rPr lang="ru-RU" sz="1650" i="1" dirty="0">
                <a:latin typeface="Calibri Light" pitchFamily="34" charset="0"/>
              </a:rPr>
              <a:t>це</a:t>
            </a:r>
            <a:r>
              <a:rPr lang="ru-RU" sz="1650" i="1" dirty="0">
                <a:latin typeface="Calibri Light" pitchFamily="34" charset="0"/>
              </a:rPr>
              <a:t> </a:t>
            </a:r>
            <a:r>
              <a:rPr lang="ru-RU" sz="1650" i="1" dirty="0">
                <a:latin typeface="Calibri Light" pitchFamily="34" charset="0"/>
              </a:rPr>
              <a:t>також</a:t>
            </a:r>
            <a:r>
              <a:rPr lang="ru-RU" sz="1650" i="1" dirty="0">
                <a:latin typeface="Calibri Light" pitchFamily="34" charset="0"/>
              </a:rPr>
              <a:t> </a:t>
            </a:r>
            <a:r>
              <a:rPr lang="ru-RU" sz="1650" i="1" dirty="0">
                <a:latin typeface="Calibri Light" pitchFamily="34" charset="0"/>
              </a:rPr>
              <a:t>стратегічна</a:t>
            </a:r>
            <a:r>
              <a:rPr lang="ru-RU" sz="1650" i="1" dirty="0">
                <a:latin typeface="Calibri Light" pitchFamily="34" charset="0"/>
              </a:rPr>
              <a:t> </a:t>
            </a:r>
            <a:r>
              <a:rPr lang="ru-RU" sz="1650" i="1" dirty="0">
                <a:latin typeface="Calibri Light" pitchFamily="34" charset="0"/>
              </a:rPr>
              <a:t>загроза</a:t>
            </a:r>
            <a:r>
              <a:rPr lang="ru-RU" sz="1650" i="1" dirty="0">
                <a:latin typeface="Calibri Light" pitchFamily="34" charset="0"/>
              </a:rPr>
              <a:t>. </a:t>
            </a:r>
            <a:r>
              <a:rPr lang="ru-RU" sz="1650" i="1" dirty="0">
                <a:latin typeface="Calibri Light" pitchFamily="34" charset="0"/>
              </a:rPr>
              <a:t>Концентрація</a:t>
            </a:r>
            <a:r>
              <a:rPr lang="ru-RU" sz="1650" i="1" dirty="0">
                <a:latin typeface="Calibri Light" pitchFamily="34" charset="0"/>
              </a:rPr>
              <a:t> </a:t>
            </a:r>
            <a:r>
              <a:rPr lang="ru-RU" sz="1650" i="1" dirty="0">
                <a:latin typeface="Calibri Light" pitchFamily="34" charset="0"/>
              </a:rPr>
              <a:t>вуглекислого</a:t>
            </a:r>
            <a:r>
              <a:rPr lang="ru-RU" sz="1650" i="1" dirty="0">
                <a:latin typeface="Calibri Light" pitchFamily="34" charset="0"/>
              </a:rPr>
              <a:t> газу та </a:t>
            </a:r>
            <a:r>
              <a:rPr lang="ru-RU" sz="1650" i="1" dirty="0">
                <a:latin typeface="Calibri Light" pitchFamily="34" charset="0"/>
              </a:rPr>
              <a:t>інших</a:t>
            </a:r>
            <a:r>
              <a:rPr lang="ru-RU" sz="1650" i="1" dirty="0">
                <a:latin typeface="Calibri Light" pitchFamily="34" charset="0"/>
              </a:rPr>
              <a:t> </a:t>
            </a:r>
            <a:r>
              <a:rPr lang="ru-RU" sz="1650" i="1" dirty="0">
                <a:latin typeface="Calibri Light" pitchFamily="34" charset="0"/>
              </a:rPr>
              <a:t>теплопоглинаючих</a:t>
            </a:r>
            <a:r>
              <a:rPr lang="ru-RU" sz="1650" i="1" dirty="0">
                <a:latin typeface="Calibri Light" pitchFamily="34" charset="0"/>
              </a:rPr>
              <a:t> молекул, </a:t>
            </a:r>
            <a:r>
              <a:rPr lang="ru-RU" sz="1650" i="1" dirty="0">
                <a:latin typeface="Calibri Light" pitchFamily="34" charset="0"/>
              </a:rPr>
              <a:t>що</a:t>
            </a:r>
            <a:r>
              <a:rPr lang="ru-RU" sz="1650" i="1" dirty="0">
                <a:latin typeface="Calibri Light" pitchFamily="34" charset="0"/>
              </a:rPr>
              <a:t> </a:t>
            </a:r>
            <a:r>
              <a:rPr lang="ru-RU" sz="1650" i="1" dirty="0">
                <a:latin typeface="Calibri Light" pitchFamily="34" charset="0"/>
              </a:rPr>
              <a:t>значною</a:t>
            </a:r>
            <a:r>
              <a:rPr lang="ru-RU" sz="1650" i="1" dirty="0">
                <a:latin typeface="Calibri Light" pitchFamily="34" charset="0"/>
              </a:rPr>
              <a:t> </a:t>
            </a:r>
            <a:r>
              <a:rPr lang="ru-RU" sz="1650" i="1" dirty="0">
                <a:latin typeface="Calibri Light" pitchFamily="34" charset="0"/>
              </a:rPr>
              <a:t>мірою</a:t>
            </a:r>
            <a:r>
              <a:rPr lang="ru-RU" sz="1650" i="1" dirty="0">
                <a:latin typeface="Calibri Light" pitchFamily="34" charset="0"/>
              </a:rPr>
              <a:t> </a:t>
            </a:r>
            <a:r>
              <a:rPr lang="ru-RU" sz="1650" i="1" dirty="0">
                <a:latin typeface="Calibri Light" pitchFamily="34" charset="0"/>
              </a:rPr>
              <a:t>потрапляють</a:t>
            </a:r>
            <a:r>
              <a:rPr lang="ru-RU" sz="1650" i="1" dirty="0">
                <a:latin typeface="Calibri Light" pitchFamily="34" charset="0"/>
              </a:rPr>
              <a:t> у </a:t>
            </a:r>
            <a:r>
              <a:rPr lang="ru-RU" sz="1650" i="1" dirty="0">
                <a:latin typeface="Calibri Light" pitchFamily="34" charset="0"/>
              </a:rPr>
              <a:t>оточуюче</a:t>
            </a:r>
            <a:r>
              <a:rPr lang="ru-RU" sz="1650" i="1" dirty="0">
                <a:latin typeface="Calibri Light" pitchFamily="34" charset="0"/>
              </a:rPr>
              <a:t> </a:t>
            </a:r>
            <a:r>
              <a:rPr lang="ru-RU" sz="1650" i="1" dirty="0">
                <a:latin typeface="Calibri Light" pitchFamily="34" charset="0"/>
              </a:rPr>
              <a:t>середовище</a:t>
            </a:r>
            <a:r>
              <a:rPr lang="ru-RU" sz="1650" i="1" dirty="0">
                <a:latin typeface="Calibri Light" pitchFamily="34" charset="0"/>
              </a:rPr>
              <a:t> через </a:t>
            </a:r>
            <a:r>
              <a:rPr lang="ru-RU" sz="1650" i="1" dirty="0">
                <a:latin typeface="Calibri Light" pitchFamily="34" charset="0"/>
              </a:rPr>
              <a:t>використання</a:t>
            </a:r>
            <a:r>
              <a:rPr lang="ru-RU" sz="1650" i="1" dirty="0">
                <a:latin typeface="Calibri Light" pitchFamily="34" charset="0"/>
              </a:rPr>
              <a:t> </a:t>
            </a:r>
            <a:r>
              <a:rPr lang="ru-RU" sz="1650" i="1" dirty="0">
                <a:latin typeface="Calibri Light" pitchFamily="34" charset="0"/>
              </a:rPr>
              <a:t>теплових</a:t>
            </a:r>
            <a:r>
              <a:rPr lang="ru-RU" sz="1650" i="1" dirty="0">
                <a:latin typeface="Calibri Light" pitchFamily="34" charset="0"/>
              </a:rPr>
              <a:t> </a:t>
            </a:r>
            <a:r>
              <a:rPr lang="ru-RU" sz="1650" i="1" dirty="0">
                <a:latin typeface="Calibri Light" pitchFamily="34" charset="0"/>
              </a:rPr>
              <a:t>двигунів</a:t>
            </a:r>
            <a:r>
              <a:rPr lang="ru-RU" sz="1650" i="1" dirty="0">
                <a:latin typeface="Calibri Light" pitchFamily="34" charset="0"/>
              </a:rPr>
              <a:t>, з часу </a:t>
            </a:r>
            <a:r>
              <a:rPr lang="ru-RU" sz="1650" i="1" dirty="0">
                <a:latin typeface="Calibri Light" pitchFamily="34" charset="0"/>
              </a:rPr>
              <a:t>Другої</a:t>
            </a:r>
            <a:r>
              <a:rPr lang="ru-RU" sz="1650" i="1" dirty="0">
                <a:latin typeface="Calibri Light" pitchFamily="34" charset="0"/>
              </a:rPr>
              <a:t> </a:t>
            </a:r>
            <a:r>
              <a:rPr lang="ru-RU" sz="1650" i="1" dirty="0">
                <a:latin typeface="Calibri Light" pitchFamily="34" charset="0"/>
              </a:rPr>
              <a:t>світової</a:t>
            </a:r>
            <a:r>
              <a:rPr lang="ru-RU" sz="1650" i="1" dirty="0">
                <a:latin typeface="Calibri Light" pitchFamily="34" charset="0"/>
              </a:rPr>
              <a:t> </a:t>
            </a:r>
            <a:r>
              <a:rPr lang="ru-RU" sz="1650" i="1" dirty="0">
                <a:latin typeface="Calibri Light" pitchFamily="34" charset="0"/>
              </a:rPr>
              <a:t>війни</a:t>
            </a:r>
            <a:r>
              <a:rPr lang="ru-RU" sz="1650" i="1" dirty="0">
                <a:latin typeface="Calibri Light" pitchFamily="34" charset="0"/>
              </a:rPr>
              <a:t> </a:t>
            </a:r>
            <a:r>
              <a:rPr lang="ru-RU" sz="1650" i="1" dirty="0">
                <a:latin typeface="Calibri Light" pitchFamily="34" charset="0"/>
              </a:rPr>
              <a:t>зросла</a:t>
            </a:r>
            <a:r>
              <a:rPr lang="ru-RU" sz="1650" i="1" dirty="0">
                <a:latin typeface="Calibri Light" pitchFamily="34" charset="0"/>
              </a:rPr>
              <a:t> </a:t>
            </a:r>
            <a:r>
              <a:rPr lang="ru-RU" sz="1650" i="1" dirty="0">
                <a:latin typeface="Calibri Light" pitchFamily="34" charset="0"/>
              </a:rPr>
              <a:t>майже</a:t>
            </a:r>
            <a:r>
              <a:rPr lang="ru-RU" sz="1650" i="1" dirty="0">
                <a:latin typeface="Calibri Light" pitchFamily="34" charset="0"/>
              </a:rPr>
              <a:t> на 25% і створила </a:t>
            </a:r>
            <a:r>
              <a:rPr lang="ru-RU" sz="1650" i="1" dirty="0">
                <a:latin typeface="Calibri Light" pitchFamily="34" charset="0"/>
              </a:rPr>
              <a:t>всесвітню</a:t>
            </a:r>
            <a:r>
              <a:rPr lang="ru-RU" sz="1650" i="1" dirty="0">
                <a:latin typeface="Calibri Light" pitchFamily="34" charset="0"/>
              </a:rPr>
              <a:t> </a:t>
            </a:r>
            <a:r>
              <a:rPr lang="ru-RU" sz="1650" i="1" dirty="0">
                <a:latin typeface="Calibri Light" pitchFamily="34" charset="0"/>
              </a:rPr>
              <a:t>загрозу</a:t>
            </a:r>
            <a:r>
              <a:rPr lang="ru-RU" sz="1650" i="1" dirty="0">
                <a:latin typeface="Calibri Light" pitchFamily="34" charset="0"/>
              </a:rPr>
              <a:t> </a:t>
            </a:r>
            <a:r>
              <a:rPr lang="ru-RU" sz="1650" i="1" dirty="0">
                <a:latin typeface="Calibri Light" pitchFamily="34" charset="0"/>
              </a:rPr>
              <a:t>здатності</a:t>
            </a:r>
            <a:r>
              <a:rPr lang="ru-RU" sz="1650" i="1" dirty="0">
                <a:latin typeface="Calibri Light" pitchFamily="34" charset="0"/>
              </a:rPr>
              <a:t> </a:t>
            </a:r>
            <a:r>
              <a:rPr lang="ru-RU" sz="1650" i="1" dirty="0">
                <a:latin typeface="Calibri Light" pitchFamily="34" charset="0"/>
              </a:rPr>
              <a:t>Землі</a:t>
            </a:r>
            <a:r>
              <a:rPr lang="ru-RU" sz="1650" i="1" dirty="0">
                <a:latin typeface="Calibri Light" pitchFamily="34" charset="0"/>
              </a:rPr>
              <a:t> </a:t>
            </a:r>
            <a:r>
              <a:rPr lang="ru-RU" sz="1650" i="1" dirty="0">
                <a:latin typeface="Calibri Light" pitchFamily="34" charset="0"/>
              </a:rPr>
              <a:t>регулювати</a:t>
            </a:r>
            <a:r>
              <a:rPr lang="ru-RU" sz="1650" i="1" dirty="0">
                <a:latin typeface="Calibri Light" pitchFamily="34" charset="0"/>
              </a:rPr>
              <a:t> </a:t>
            </a:r>
            <a:r>
              <a:rPr lang="ru-RU" sz="1650" i="1" dirty="0">
                <a:latin typeface="Calibri Light" pitchFamily="34" charset="0"/>
              </a:rPr>
              <a:t>кількість</a:t>
            </a:r>
            <a:r>
              <a:rPr lang="ru-RU" sz="1650" i="1" dirty="0">
                <a:latin typeface="Calibri Light" pitchFamily="34" charset="0"/>
              </a:rPr>
              <a:t> </a:t>
            </a:r>
            <a:r>
              <a:rPr lang="ru-RU" sz="1650" i="1" dirty="0">
                <a:latin typeface="Calibri Light" pitchFamily="34" charset="0"/>
              </a:rPr>
              <a:t>сонячного</a:t>
            </a:r>
            <a:r>
              <a:rPr lang="ru-RU" sz="1650" i="1" dirty="0">
                <a:latin typeface="Calibri Light" pitchFamily="34" charset="0"/>
              </a:rPr>
              <a:t> тепла, </a:t>
            </a:r>
            <a:r>
              <a:rPr lang="ru-RU" sz="1650" i="1" dirty="0">
                <a:latin typeface="Calibri Light" pitchFamily="34" charset="0"/>
              </a:rPr>
              <a:t>що</a:t>
            </a:r>
            <a:r>
              <a:rPr lang="ru-RU" sz="1650" i="1" dirty="0">
                <a:latin typeface="Calibri Light" pitchFamily="34" charset="0"/>
              </a:rPr>
              <a:t> </a:t>
            </a:r>
            <a:r>
              <a:rPr lang="ru-RU" sz="1650" i="1" dirty="0">
                <a:latin typeface="Calibri Light" pitchFamily="34" charset="0"/>
              </a:rPr>
              <a:t>утримується</a:t>
            </a:r>
            <a:r>
              <a:rPr lang="ru-RU" sz="1650" i="1" dirty="0">
                <a:latin typeface="Calibri Light" pitchFamily="34" charset="0"/>
              </a:rPr>
              <a:t> в </a:t>
            </a:r>
            <a:r>
              <a:rPr lang="ru-RU" sz="1650" i="1" dirty="0">
                <a:latin typeface="Calibri Light" pitchFamily="34" charset="0"/>
              </a:rPr>
              <a:t>атмосфері</a:t>
            </a:r>
            <a:r>
              <a:rPr lang="ru-RU" sz="1650" i="1" dirty="0">
                <a:latin typeface="Calibri Light" pitchFamily="34" charset="0"/>
              </a:rPr>
              <a:t>. </a:t>
            </a:r>
            <a:r>
              <a:rPr lang="ru-RU" sz="1650" i="1" dirty="0">
                <a:latin typeface="Calibri Light" pitchFamily="34" charset="0"/>
              </a:rPr>
              <a:t>Таке</a:t>
            </a:r>
            <a:r>
              <a:rPr lang="ru-RU" sz="1650" i="1" dirty="0">
                <a:latin typeface="Calibri Light" pitchFamily="34" charset="0"/>
              </a:rPr>
              <a:t> </a:t>
            </a:r>
            <a:r>
              <a:rPr lang="ru-RU" sz="1650" i="1" dirty="0">
                <a:latin typeface="Calibri Light" pitchFamily="34" charset="0"/>
              </a:rPr>
              <a:t>збільшення</a:t>
            </a:r>
            <a:r>
              <a:rPr lang="ru-RU" sz="1650" i="1" dirty="0">
                <a:latin typeface="Calibri Light" pitchFamily="34" charset="0"/>
              </a:rPr>
              <a:t> тепла </a:t>
            </a:r>
            <a:r>
              <a:rPr lang="ru-RU" sz="1650" i="1" dirty="0">
                <a:latin typeface="Calibri Light" pitchFamily="34" charset="0"/>
              </a:rPr>
              <a:t>серйозно</a:t>
            </a:r>
            <a:r>
              <a:rPr lang="ru-RU" sz="1650" i="1" dirty="0">
                <a:latin typeface="Calibri Light" pitchFamily="34" charset="0"/>
              </a:rPr>
              <a:t> </a:t>
            </a:r>
            <a:r>
              <a:rPr lang="ru-RU" sz="1650" i="1" dirty="0">
                <a:latin typeface="Calibri Light" pitchFamily="34" charset="0"/>
              </a:rPr>
              <a:t>загрожує</a:t>
            </a:r>
            <a:r>
              <a:rPr lang="ru-RU" sz="1650" i="1" dirty="0">
                <a:latin typeface="Calibri Light" pitchFamily="34" charset="0"/>
              </a:rPr>
              <a:t> </a:t>
            </a:r>
            <a:r>
              <a:rPr lang="ru-RU" sz="1650" i="1" dirty="0">
                <a:latin typeface="Calibri Light" pitchFamily="34" charset="0"/>
              </a:rPr>
              <a:t>рівновазі</a:t>
            </a:r>
            <a:r>
              <a:rPr lang="ru-RU" sz="1650" i="1" dirty="0">
                <a:latin typeface="Calibri Light" pitchFamily="34" charset="0"/>
              </a:rPr>
              <a:t> глобального </a:t>
            </a:r>
            <a:r>
              <a:rPr lang="ru-RU" sz="1650" i="1" dirty="0">
                <a:latin typeface="Calibri Light" pitchFamily="34" charset="0"/>
              </a:rPr>
              <a:t>клімату</a:t>
            </a:r>
            <a:r>
              <a:rPr lang="ru-RU" sz="1650" i="1" dirty="0">
                <a:latin typeface="Calibri Light" pitchFamily="34" charset="0"/>
              </a:rPr>
              <a:t>, </a:t>
            </a:r>
            <a:r>
              <a:rPr lang="ru-RU" sz="1650" i="1" dirty="0">
                <a:latin typeface="Calibri Light" pitchFamily="34" charset="0"/>
              </a:rPr>
              <a:t>що</a:t>
            </a:r>
            <a:r>
              <a:rPr lang="ru-RU" sz="1650" i="1" dirty="0">
                <a:latin typeface="Calibri Light" pitchFamily="34" charset="0"/>
              </a:rPr>
              <a:t> </a:t>
            </a:r>
            <a:r>
              <a:rPr lang="ru-RU" sz="1650" i="1" dirty="0">
                <a:latin typeface="Calibri Light" pitchFamily="34" charset="0"/>
              </a:rPr>
              <a:t>визначає</a:t>
            </a:r>
            <a:r>
              <a:rPr lang="ru-RU" sz="1650" i="1" dirty="0">
                <a:latin typeface="Calibri Light" pitchFamily="34" charset="0"/>
              </a:rPr>
              <a:t> режим </a:t>
            </a:r>
            <a:r>
              <a:rPr lang="ru-RU" sz="1650" i="1" dirty="0">
                <a:latin typeface="Calibri Light" pitchFamily="34" charset="0"/>
              </a:rPr>
              <a:t>вітрів</a:t>
            </a:r>
            <a:r>
              <a:rPr lang="ru-RU" sz="1650" i="1" dirty="0">
                <a:latin typeface="Calibri Light" pitchFamily="34" charset="0"/>
              </a:rPr>
              <a:t>, </a:t>
            </a:r>
            <a:r>
              <a:rPr lang="ru-RU" sz="1650" i="1" dirty="0">
                <a:latin typeface="Calibri Light" pitchFamily="34" charset="0"/>
              </a:rPr>
              <a:t>кількість</a:t>
            </a:r>
            <a:r>
              <a:rPr lang="ru-RU" sz="1650" i="1" dirty="0">
                <a:latin typeface="Calibri Light" pitchFamily="34" charset="0"/>
              </a:rPr>
              <a:t> </a:t>
            </a:r>
            <a:r>
              <a:rPr lang="ru-RU" sz="1650" i="1" dirty="0">
                <a:latin typeface="Calibri Light" pitchFamily="34" charset="0"/>
              </a:rPr>
              <a:t>опадів</a:t>
            </a:r>
            <a:r>
              <a:rPr lang="ru-RU" sz="1650" i="1" dirty="0">
                <a:latin typeface="Calibri Light" pitchFamily="34" charset="0"/>
              </a:rPr>
              <a:t>, </a:t>
            </a:r>
            <a:r>
              <a:rPr lang="ru-RU" sz="1650" i="1" dirty="0">
                <a:latin typeface="Calibri Light" pitchFamily="34" charset="0"/>
              </a:rPr>
              <a:t>поверхневі</a:t>
            </a:r>
            <a:r>
              <a:rPr lang="ru-RU" sz="1650" i="1" dirty="0">
                <a:latin typeface="Calibri Light" pitchFamily="34" charset="0"/>
              </a:rPr>
              <a:t> </a:t>
            </a:r>
            <a:r>
              <a:rPr lang="ru-RU" sz="1650" i="1" dirty="0">
                <a:latin typeface="Calibri Light" pitchFamily="34" charset="0"/>
              </a:rPr>
              <a:t>температури</a:t>
            </a:r>
            <a:r>
              <a:rPr lang="ru-RU" sz="1650" i="1" dirty="0">
                <a:latin typeface="Calibri Light" pitchFamily="34" charset="0"/>
              </a:rPr>
              <a:t>, </a:t>
            </a:r>
            <a:r>
              <a:rPr lang="ru-RU" sz="1650" i="1" dirty="0">
                <a:latin typeface="Calibri Light" pitchFamily="34" charset="0"/>
              </a:rPr>
              <a:t>океанські</a:t>
            </a:r>
            <a:r>
              <a:rPr lang="ru-RU" sz="1650" i="1" dirty="0">
                <a:latin typeface="Calibri Light" pitchFamily="34" charset="0"/>
              </a:rPr>
              <a:t> </a:t>
            </a:r>
            <a:r>
              <a:rPr lang="ru-RU" sz="1650" i="1" dirty="0">
                <a:latin typeface="Calibri Light" pitchFamily="34" charset="0"/>
              </a:rPr>
              <a:t>течії</a:t>
            </a:r>
            <a:r>
              <a:rPr lang="ru-RU" sz="1650" i="1" dirty="0">
                <a:latin typeface="Calibri Light" pitchFamily="34" charset="0"/>
              </a:rPr>
              <a:t> та </a:t>
            </a:r>
            <a:r>
              <a:rPr lang="ru-RU" sz="1650" i="1" dirty="0">
                <a:latin typeface="Calibri Light" pitchFamily="34" charset="0"/>
              </a:rPr>
              <a:t>рівень</a:t>
            </a:r>
            <a:r>
              <a:rPr lang="ru-RU" sz="1650" i="1" dirty="0">
                <a:latin typeface="Calibri Light" pitchFamily="34" charset="0"/>
              </a:rPr>
              <a:t> моря.</a:t>
            </a:r>
            <a:endParaRPr lang="ru-RU" sz="1650" i="1" dirty="0">
              <a:latin typeface="Calibr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7403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38646" y="4595446"/>
            <a:ext cx="4618893" cy="1182636"/>
          </a:xfrm>
        </p:spPr>
        <p:txBody>
          <a:bodyPr>
            <a:normAutofit/>
          </a:bodyPr>
          <a:lstStyle/>
          <a:p>
            <a:r>
              <a:rPr lang="ru-RU" sz="3200" dirty="0"/>
              <a:t>Перспективні</a:t>
            </a:r>
            <a:r>
              <a:rPr lang="ru-RU" sz="3200" dirty="0"/>
              <a:t> шляхи </a:t>
            </a:r>
            <a:r>
              <a:rPr lang="ru-RU" sz="3200" dirty="0"/>
              <a:t>покращення</a:t>
            </a:r>
            <a:r>
              <a:rPr lang="ru-RU" sz="3200" dirty="0"/>
              <a:t> </a:t>
            </a:r>
            <a:r>
              <a:rPr lang="ru-RU" sz="3200" dirty="0"/>
              <a:t>екології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60060" y="1708410"/>
            <a:ext cx="5927602" cy="489871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i="1" dirty="0">
                <a:latin typeface="Calibri Light" pitchFamily="34" charset="0"/>
              </a:rPr>
              <a:t>Негативні</a:t>
            </a:r>
            <a:r>
              <a:rPr lang="ru-RU" i="1" dirty="0">
                <a:latin typeface="Calibri Light" pitchFamily="34" charset="0"/>
              </a:rPr>
              <a:t> </a:t>
            </a:r>
            <a:r>
              <a:rPr lang="ru-RU" i="1" dirty="0">
                <a:latin typeface="Calibri Light" pitchFamily="34" charset="0"/>
              </a:rPr>
              <a:t>зміни</a:t>
            </a:r>
            <a:r>
              <a:rPr lang="ru-RU" i="1" dirty="0">
                <a:latin typeface="Calibri Light" pitchFamily="34" charset="0"/>
              </a:rPr>
              <a:t> в </a:t>
            </a:r>
            <a:r>
              <a:rPr lang="ru-RU" i="1" dirty="0">
                <a:latin typeface="Calibri Light" pitchFamily="34" charset="0"/>
              </a:rPr>
              <a:t>екології</a:t>
            </a:r>
            <a:r>
              <a:rPr lang="ru-RU" i="1" dirty="0">
                <a:latin typeface="Calibri Light" pitchFamily="34" charset="0"/>
              </a:rPr>
              <a:t>, </a:t>
            </a:r>
            <a:r>
              <a:rPr lang="ru-RU" i="1" dirty="0">
                <a:latin typeface="Calibri Light" pitchFamily="34" charset="0"/>
              </a:rPr>
              <a:t>пов'язані</a:t>
            </a:r>
            <a:r>
              <a:rPr lang="ru-RU" i="1" dirty="0">
                <a:latin typeface="Calibri Light" pitchFamily="34" charset="0"/>
              </a:rPr>
              <a:t> з </a:t>
            </a:r>
            <a:r>
              <a:rPr lang="ru-RU" i="1" dirty="0">
                <a:latin typeface="Calibri Light" pitchFamily="34" charset="0"/>
              </a:rPr>
              <a:t>використанням</a:t>
            </a:r>
            <a:r>
              <a:rPr lang="ru-RU" i="1" dirty="0">
                <a:latin typeface="Calibri Light" pitchFamily="34" charset="0"/>
              </a:rPr>
              <a:t> </a:t>
            </a:r>
            <a:r>
              <a:rPr lang="ru-RU" i="1" dirty="0">
                <a:latin typeface="Calibri Light" pitchFamily="34" charset="0"/>
              </a:rPr>
              <a:t>теплових</a:t>
            </a:r>
            <a:r>
              <a:rPr lang="ru-RU" i="1" dirty="0">
                <a:latin typeface="Calibri Light" pitchFamily="34" charset="0"/>
              </a:rPr>
              <a:t> </a:t>
            </a:r>
            <a:r>
              <a:rPr lang="ru-RU" i="1" dirty="0">
                <a:latin typeface="Calibri Light" pitchFamily="34" charset="0"/>
              </a:rPr>
              <a:t>двигунів</a:t>
            </a:r>
            <a:r>
              <a:rPr lang="ru-RU" i="1" dirty="0">
                <a:latin typeface="Calibri Light" pitchFamily="34" charset="0"/>
              </a:rPr>
              <a:t> уже давно привернули </a:t>
            </a:r>
            <a:r>
              <a:rPr lang="ru-RU" i="1" dirty="0">
                <a:latin typeface="Calibri Light" pitchFamily="34" charset="0"/>
              </a:rPr>
              <a:t>увагу</a:t>
            </a:r>
            <a:r>
              <a:rPr lang="ru-RU" i="1" dirty="0">
                <a:latin typeface="Calibri Light" pitchFamily="34" charset="0"/>
              </a:rPr>
              <a:t> </a:t>
            </a:r>
            <a:r>
              <a:rPr lang="ru-RU" i="1" dirty="0">
                <a:latin typeface="Calibri Light" pitchFamily="34" charset="0"/>
              </a:rPr>
              <a:t>учених</a:t>
            </a:r>
            <a:r>
              <a:rPr lang="ru-RU" i="1" dirty="0">
                <a:latin typeface="Calibri Light" pitchFamily="34" charset="0"/>
              </a:rPr>
              <a:t> </a:t>
            </a:r>
            <a:r>
              <a:rPr lang="ru-RU" i="1" dirty="0">
                <a:latin typeface="Calibri Light" pitchFamily="34" charset="0"/>
              </a:rPr>
              <a:t>всього</a:t>
            </a:r>
            <a:r>
              <a:rPr lang="ru-RU" i="1" dirty="0">
                <a:latin typeface="Calibri Light" pitchFamily="34" charset="0"/>
              </a:rPr>
              <a:t> </a:t>
            </a:r>
            <a:r>
              <a:rPr lang="ru-RU" i="1" dirty="0">
                <a:latin typeface="Calibri Light" pitchFamily="34" charset="0"/>
              </a:rPr>
              <a:t>світу</a:t>
            </a:r>
            <a:r>
              <a:rPr lang="ru-RU" i="1" dirty="0">
                <a:latin typeface="Calibri Light" pitchFamily="34" charset="0"/>
              </a:rPr>
              <a:t>. Роботи </a:t>
            </a:r>
            <a:r>
              <a:rPr lang="ru-RU" i="1" dirty="0">
                <a:latin typeface="Calibri Light" pitchFamily="34" charset="0"/>
              </a:rPr>
              <a:t>ведуться</a:t>
            </a:r>
            <a:r>
              <a:rPr lang="ru-RU" i="1" dirty="0">
                <a:latin typeface="Calibri Light" pitchFamily="34" charset="0"/>
              </a:rPr>
              <a:t> у </a:t>
            </a:r>
            <a:r>
              <a:rPr lang="ru-RU" i="1" dirty="0">
                <a:latin typeface="Calibri Light" pitchFamily="34" charset="0"/>
              </a:rPr>
              <a:t>чотирьох</a:t>
            </a:r>
            <a:r>
              <a:rPr lang="ru-RU" i="1" dirty="0">
                <a:latin typeface="Calibri Light" pitchFamily="34" charset="0"/>
              </a:rPr>
              <a:t> </a:t>
            </a:r>
            <a:r>
              <a:rPr lang="ru-RU" i="1" dirty="0">
                <a:latin typeface="Calibri Light" pitchFamily="34" charset="0"/>
              </a:rPr>
              <a:t>напрямках</a:t>
            </a:r>
            <a:r>
              <a:rPr lang="ru-RU" i="1" dirty="0">
                <a:latin typeface="Calibri Light" pitchFamily="34" charset="0"/>
              </a:rPr>
              <a:t>:</a:t>
            </a:r>
          </a:p>
          <a:p>
            <a:pPr marL="0" indent="0">
              <a:buNone/>
            </a:pPr>
            <a:r>
              <a:rPr lang="ru-RU" i="1" dirty="0">
                <a:latin typeface="Calibri Light" pitchFamily="34" charset="0"/>
              </a:rPr>
              <a:t> </a:t>
            </a:r>
            <a:r>
              <a:rPr lang="ru-RU" i="1" dirty="0">
                <a:solidFill>
                  <a:schemeClr val="accent3">
                    <a:lumMod val="75000"/>
                  </a:schemeClr>
                </a:solidFill>
                <a:latin typeface="Calibri Light" pitchFamily="34" charset="0"/>
              </a:rPr>
              <a:t>1.Для </a:t>
            </a:r>
            <a:r>
              <a:rPr lang="ru-RU" i="1" dirty="0">
                <a:solidFill>
                  <a:schemeClr val="accent3">
                    <a:lumMod val="75000"/>
                  </a:schemeClr>
                </a:solidFill>
                <a:latin typeface="Calibri Light" pitchFamily="34" charset="0"/>
              </a:rPr>
              <a:t>більш</a:t>
            </a:r>
            <a:r>
              <a:rPr lang="ru-RU" i="1" dirty="0">
                <a:solidFill>
                  <a:schemeClr val="accent3">
                    <a:lumMod val="75000"/>
                  </a:schemeClr>
                </a:solidFill>
                <a:latin typeface="Calibri Light" pitchFamily="34" charset="0"/>
              </a:rPr>
              <a:t> </a:t>
            </a:r>
            <a:r>
              <a:rPr lang="ru-RU" i="1" dirty="0">
                <a:solidFill>
                  <a:schemeClr val="accent3">
                    <a:lumMod val="75000"/>
                  </a:schemeClr>
                </a:solidFill>
                <a:latin typeface="Calibri Light" pitchFamily="34" charset="0"/>
              </a:rPr>
              <a:t>повного</a:t>
            </a:r>
            <a:r>
              <a:rPr lang="ru-RU" i="1" dirty="0">
                <a:solidFill>
                  <a:schemeClr val="accent3">
                    <a:lumMod val="75000"/>
                  </a:schemeClr>
                </a:solidFill>
                <a:latin typeface="Calibri Light" pitchFamily="34" charset="0"/>
              </a:rPr>
              <a:t> згоряння палива в </a:t>
            </a:r>
            <a:r>
              <a:rPr lang="ru-RU" i="1" dirty="0">
                <a:solidFill>
                  <a:schemeClr val="accent3">
                    <a:lumMod val="75000"/>
                  </a:schemeClr>
                </a:solidFill>
                <a:latin typeface="Calibri Light" pitchFamily="34" charset="0"/>
              </a:rPr>
              <a:t>горючу</a:t>
            </a:r>
            <a:r>
              <a:rPr lang="ru-RU" i="1" dirty="0">
                <a:solidFill>
                  <a:schemeClr val="accent3">
                    <a:lumMod val="75000"/>
                  </a:schemeClr>
                </a:solidFill>
                <a:latin typeface="Calibri Light" pitchFamily="34" charset="0"/>
              </a:rPr>
              <a:t> </a:t>
            </a:r>
            <a:r>
              <a:rPr lang="ru-RU" i="1" dirty="0">
                <a:solidFill>
                  <a:schemeClr val="accent3">
                    <a:lumMod val="75000"/>
                  </a:schemeClr>
                </a:solidFill>
                <a:latin typeface="Calibri Light" pitchFamily="34" charset="0"/>
              </a:rPr>
              <a:t>суміш</a:t>
            </a:r>
            <a:r>
              <a:rPr lang="ru-RU" i="1" dirty="0">
                <a:solidFill>
                  <a:schemeClr val="accent3">
                    <a:lumMod val="75000"/>
                  </a:schemeClr>
                </a:solidFill>
                <a:latin typeface="Calibri Light" pitchFamily="34" charset="0"/>
              </a:rPr>
              <a:t> </a:t>
            </a:r>
            <a:r>
              <a:rPr lang="ru-RU" i="1" dirty="0">
                <a:solidFill>
                  <a:schemeClr val="accent3">
                    <a:lumMod val="75000"/>
                  </a:schemeClr>
                </a:solidFill>
                <a:latin typeface="Calibri Light" pitchFamily="34" charset="0"/>
              </a:rPr>
              <a:t>двигунів</a:t>
            </a:r>
            <a:r>
              <a:rPr lang="ru-RU" i="1" dirty="0">
                <a:solidFill>
                  <a:schemeClr val="accent3">
                    <a:lumMod val="75000"/>
                  </a:schemeClr>
                </a:solidFill>
                <a:latin typeface="Calibri Light" pitchFamily="34" charset="0"/>
              </a:rPr>
              <a:t> внутрішнього згоряння </a:t>
            </a:r>
            <a:r>
              <a:rPr lang="ru-RU" i="1" dirty="0">
                <a:solidFill>
                  <a:schemeClr val="accent3">
                    <a:lumMod val="75000"/>
                  </a:schemeClr>
                </a:solidFill>
                <a:latin typeface="Calibri Light" pitchFamily="34" charset="0"/>
              </a:rPr>
              <a:t>додають</a:t>
            </a:r>
            <a:r>
              <a:rPr lang="ru-RU" i="1" dirty="0">
                <a:solidFill>
                  <a:schemeClr val="accent3">
                    <a:lumMod val="75000"/>
                  </a:schemeClr>
                </a:solidFill>
                <a:latin typeface="Calibri Light" pitchFamily="34" charset="0"/>
              </a:rPr>
              <a:t> </a:t>
            </a:r>
            <a:r>
              <a:rPr lang="ru-RU" i="1" dirty="0">
                <a:solidFill>
                  <a:schemeClr val="accent3">
                    <a:lumMod val="75000"/>
                  </a:schemeClr>
                </a:solidFill>
                <a:latin typeface="Calibri Light" pitchFamily="34" charset="0"/>
              </a:rPr>
              <a:t>водень</a:t>
            </a:r>
            <a:r>
              <a:rPr lang="ru-RU" i="1" dirty="0">
                <a:solidFill>
                  <a:schemeClr val="accent3">
                    <a:lumMod val="75000"/>
                  </a:schemeClr>
                </a:solidFill>
                <a:latin typeface="Calibri Light" pitchFamily="34" charset="0"/>
              </a:rPr>
              <a:t>.</a:t>
            </a:r>
          </a:p>
          <a:p>
            <a:pPr marL="0" indent="0">
              <a:buNone/>
            </a:pPr>
            <a:r>
              <a:rPr lang="ru-RU" i="1" dirty="0">
                <a:solidFill>
                  <a:schemeClr val="accent2">
                    <a:lumMod val="50000"/>
                  </a:schemeClr>
                </a:solidFill>
                <a:latin typeface="Calibri Light" pitchFamily="34" charset="0"/>
              </a:rPr>
              <a:t>2.Для </a:t>
            </a:r>
            <a:r>
              <a:rPr lang="ru-RU" i="1" dirty="0">
                <a:solidFill>
                  <a:schemeClr val="accent2">
                    <a:lumMod val="50000"/>
                  </a:schemeClr>
                </a:solidFill>
                <a:latin typeface="Calibri Light" pitchFamily="34" charset="0"/>
              </a:rPr>
              <a:t>кращого</a:t>
            </a:r>
            <a:r>
              <a:rPr lang="ru-RU" i="1" dirty="0">
                <a:solidFill>
                  <a:schemeClr val="accent2">
                    <a:lumMod val="50000"/>
                  </a:schemeClr>
                </a:solidFill>
                <a:latin typeface="Calibri Light" pitchFamily="34" charset="0"/>
              </a:rPr>
              <a:t> </a:t>
            </a:r>
            <a:r>
              <a:rPr lang="ru-RU" i="1" dirty="0">
                <a:solidFill>
                  <a:schemeClr val="accent2">
                    <a:lumMod val="50000"/>
                  </a:schemeClr>
                </a:solidFill>
                <a:latin typeface="Calibri Light" pitchFamily="34" charset="0"/>
              </a:rPr>
              <a:t>очищення</a:t>
            </a:r>
            <a:r>
              <a:rPr lang="ru-RU" i="1" dirty="0">
                <a:solidFill>
                  <a:schemeClr val="accent2">
                    <a:lumMod val="50000"/>
                  </a:schemeClr>
                </a:solidFill>
                <a:latin typeface="Calibri Light" pitchFamily="34" charset="0"/>
              </a:rPr>
              <a:t> </a:t>
            </a:r>
            <a:r>
              <a:rPr lang="ru-RU" i="1" dirty="0">
                <a:solidFill>
                  <a:schemeClr val="accent2">
                    <a:lumMod val="50000"/>
                  </a:schemeClr>
                </a:solidFill>
                <a:latin typeface="Calibri Light" pitchFamily="34" charset="0"/>
              </a:rPr>
              <a:t>вихлопних</a:t>
            </a:r>
            <a:r>
              <a:rPr lang="ru-RU" i="1" dirty="0">
                <a:solidFill>
                  <a:schemeClr val="accent2">
                    <a:lumMod val="50000"/>
                  </a:schemeClr>
                </a:solidFill>
                <a:latin typeface="Calibri Light" pitchFamily="34" charset="0"/>
              </a:rPr>
              <a:t> і </a:t>
            </a:r>
            <a:r>
              <a:rPr lang="ru-RU" i="1" dirty="0">
                <a:solidFill>
                  <a:schemeClr val="accent2">
                    <a:lumMod val="50000"/>
                  </a:schemeClr>
                </a:solidFill>
                <a:latin typeface="Calibri Light" pitchFamily="34" charset="0"/>
              </a:rPr>
              <a:t>паливних</a:t>
            </a:r>
            <a:r>
              <a:rPr lang="ru-RU" i="1" dirty="0">
                <a:solidFill>
                  <a:schemeClr val="accent2">
                    <a:lumMod val="50000"/>
                  </a:schemeClr>
                </a:solidFill>
                <a:latin typeface="Calibri Light" pitchFamily="34" charset="0"/>
              </a:rPr>
              <a:t> </a:t>
            </a:r>
            <a:r>
              <a:rPr lang="ru-RU" i="1" dirty="0">
                <a:solidFill>
                  <a:schemeClr val="accent2">
                    <a:lumMod val="50000"/>
                  </a:schemeClr>
                </a:solidFill>
                <a:latin typeface="Calibri Light" pitchFamily="34" charset="0"/>
              </a:rPr>
              <a:t>газів</a:t>
            </a:r>
            <a:r>
              <a:rPr lang="ru-RU" i="1" dirty="0">
                <a:solidFill>
                  <a:schemeClr val="accent2">
                    <a:lumMod val="50000"/>
                  </a:schemeClr>
                </a:solidFill>
                <a:latin typeface="Calibri Light" pitchFamily="34" charset="0"/>
              </a:rPr>
              <a:t> </a:t>
            </a:r>
            <a:r>
              <a:rPr lang="ru-RU" i="1" dirty="0">
                <a:solidFill>
                  <a:schemeClr val="accent2">
                    <a:lumMod val="50000"/>
                  </a:schemeClr>
                </a:solidFill>
                <a:latin typeface="Calibri Light" pitchFamily="34" charset="0"/>
              </a:rPr>
              <a:t>застосовують</a:t>
            </a:r>
            <a:r>
              <a:rPr lang="ru-RU" i="1" dirty="0">
                <a:solidFill>
                  <a:schemeClr val="accent2">
                    <a:lumMod val="50000"/>
                  </a:schemeClr>
                </a:solidFill>
                <a:latin typeface="Calibri Light" pitchFamily="34" charset="0"/>
              </a:rPr>
              <a:t> </a:t>
            </a:r>
            <a:r>
              <a:rPr lang="ru-RU" i="1" dirty="0">
                <a:solidFill>
                  <a:schemeClr val="accent2">
                    <a:lumMod val="50000"/>
                  </a:schemeClr>
                </a:solidFill>
                <a:latin typeface="Calibri Light" pitchFamily="34" charset="0"/>
              </a:rPr>
              <a:t>спеціальні</a:t>
            </a:r>
            <a:r>
              <a:rPr lang="ru-RU" i="1" dirty="0">
                <a:solidFill>
                  <a:schemeClr val="accent2">
                    <a:lumMod val="50000"/>
                  </a:schemeClr>
                </a:solidFill>
                <a:latin typeface="Calibri Light" pitchFamily="34" charset="0"/>
              </a:rPr>
              <a:t> </a:t>
            </a:r>
            <a:r>
              <a:rPr lang="ru-RU" i="1" dirty="0">
                <a:solidFill>
                  <a:schemeClr val="accent2">
                    <a:lumMod val="50000"/>
                  </a:schemeClr>
                </a:solidFill>
                <a:latin typeface="Calibri Light" pitchFamily="34" charset="0"/>
              </a:rPr>
              <a:t>фільтри</a:t>
            </a:r>
            <a:r>
              <a:rPr lang="ru-RU" i="1" dirty="0">
                <a:solidFill>
                  <a:schemeClr val="accent2">
                    <a:lumMod val="50000"/>
                  </a:schemeClr>
                </a:solidFill>
                <a:latin typeface="Calibri Light" pitchFamily="34" charset="0"/>
              </a:rPr>
              <a:t>, присадки до палива, а </a:t>
            </a:r>
            <a:r>
              <a:rPr lang="ru-RU" i="1" dirty="0">
                <a:solidFill>
                  <a:schemeClr val="accent2">
                    <a:lumMod val="50000"/>
                  </a:schemeClr>
                </a:solidFill>
                <a:latin typeface="Calibri Light" pitchFamily="34" charset="0"/>
              </a:rPr>
              <a:t>також</a:t>
            </a:r>
            <a:r>
              <a:rPr lang="ru-RU" i="1" dirty="0">
                <a:solidFill>
                  <a:schemeClr val="accent2">
                    <a:lumMod val="50000"/>
                  </a:schemeClr>
                </a:solidFill>
                <a:latin typeface="Calibri Light" pitchFamily="34" charset="0"/>
              </a:rPr>
              <a:t> </a:t>
            </a:r>
            <a:r>
              <a:rPr lang="ru-RU" i="1" dirty="0">
                <a:solidFill>
                  <a:schemeClr val="accent2">
                    <a:lumMod val="50000"/>
                  </a:schemeClr>
                </a:solidFill>
                <a:latin typeface="Calibri Light" pitchFamily="34" charset="0"/>
              </a:rPr>
              <a:t>спеціальну</a:t>
            </a:r>
            <a:r>
              <a:rPr lang="ru-RU" i="1" dirty="0">
                <a:solidFill>
                  <a:schemeClr val="accent2">
                    <a:lumMod val="50000"/>
                  </a:schemeClr>
                </a:solidFill>
                <a:latin typeface="Calibri Light" pitchFamily="34" charset="0"/>
              </a:rPr>
              <a:t> </a:t>
            </a:r>
            <a:r>
              <a:rPr lang="ru-RU" i="1" dirty="0">
                <a:solidFill>
                  <a:schemeClr val="accent2">
                    <a:lumMod val="50000"/>
                  </a:schemeClr>
                </a:solidFill>
                <a:latin typeface="Calibri Light" pitchFamily="34" charset="0"/>
              </a:rPr>
              <a:t>обробку</a:t>
            </a:r>
            <a:r>
              <a:rPr lang="ru-RU" i="1" dirty="0">
                <a:solidFill>
                  <a:schemeClr val="accent2">
                    <a:lumMod val="50000"/>
                  </a:schemeClr>
                </a:solidFill>
                <a:latin typeface="Calibri Light" pitchFamily="34" charset="0"/>
              </a:rPr>
              <a:t> </a:t>
            </a:r>
            <a:r>
              <a:rPr lang="ru-RU" i="1" dirty="0">
                <a:solidFill>
                  <a:schemeClr val="accent2">
                    <a:lumMod val="50000"/>
                  </a:schemeClr>
                </a:solidFill>
                <a:latin typeface="Calibri Light" pitchFamily="34" charset="0"/>
              </a:rPr>
              <a:t>газів</a:t>
            </a:r>
            <a:r>
              <a:rPr lang="ru-RU" i="1" dirty="0">
                <a:solidFill>
                  <a:schemeClr val="accent2">
                    <a:lumMod val="50000"/>
                  </a:schemeClr>
                </a:solidFill>
                <a:latin typeface="Calibri Light" pitchFamily="34" charset="0"/>
              </a:rPr>
              <a:t> перед </a:t>
            </a:r>
            <a:r>
              <a:rPr lang="ru-RU" i="1" dirty="0">
                <a:solidFill>
                  <a:schemeClr val="accent2">
                    <a:lumMod val="50000"/>
                  </a:schemeClr>
                </a:solidFill>
                <a:latin typeface="Calibri Light" pitchFamily="34" charset="0"/>
              </a:rPr>
              <a:t>їх</a:t>
            </a:r>
            <a:r>
              <a:rPr lang="ru-RU" i="1" dirty="0">
                <a:solidFill>
                  <a:schemeClr val="accent2">
                    <a:lumMod val="50000"/>
                  </a:schemeClr>
                </a:solidFill>
                <a:latin typeface="Calibri Light" pitchFamily="34" charset="0"/>
              </a:rPr>
              <a:t> </a:t>
            </a:r>
            <a:r>
              <a:rPr lang="ru-RU" i="1" dirty="0">
                <a:solidFill>
                  <a:schemeClr val="accent2">
                    <a:lumMod val="50000"/>
                  </a:schemeClr>
                </a:solidFill>
                <a:latin typeface="Calibri Light" pitchFamily="34" charset="0"/>
              </a:rPr>
              <a:t>викидом</a:t>
            </a:r>
            <a:r>
              <a:rPr lang="ru-RU" i="1" dirty="0">
                <a:solidFill>
                  <a:schemeClr val="accent2">
                    <a:lumMod val="50000"/>
                  </a:schemeClr>
                </a:solidFill>
                <a:latin typeface="Calibri Light" pitchFamily="34" charset="0"/>
              </a:rPr>
              <a:t> в атмосферу.</a:t>
            </a:r>
          </a:p>
          <a:p>
            <a:pPr marL="0" indent="0">
              <a:buNone/>
            </a:pPr>
            <a:r>
              <a:rPr lang="ru-RU" i="1" dirty="0">
                <a:solidFill>
                  <a:schemeClr val="accent3">
                    <a:lumMod val="50000"/>
                  </a:schemeClr>
                </a:solidFill>
                <a:latin typeface="Calibri Light" pitchFamily="34" charset="0"/>
              </a:rPr>
              <a:t>3.Пошуки нового, </a:t>
            </a:r>
            <a:r>
              <a:rPr lang="ru-RU" i="1" dirty="0">
                <a:solidFill>
                  <a:schemeClr val="accent3">
                    <a:lumMod val="50000"/>
                  </a:schemeClr>
                </a:solidFill>
                <a:latin typeface="Calibri Light" pitchFamily="34" charset="0"/>
              </a:rPr>
              <a:t>більш</a:t>
            </a:r>
            <a:r>
              <a:rPr lang="ru-RU" i="1" dirty="0">
                <a:solidFill>
                  <a:schemeClr val="accent3">
                    <a:lumMod val="50000"/>
                  </a:schemeClr>
                </a:solidFill>
                <a:latin typeface="Calibri Light" pitchFamily="34" charset="0"/>
              </a:rPr>
              <a:t> чистого виду палива. Широко </a:t>
            </a:r>
            <a:r>
              <a:rPr lang="ru-RU" i="1" dirty="0">
                <a:solidFill>
                  <a:schemeClr val="accent3">
                    <a:lumMod val="50000"/>
                  </a:schemeClr>
                </a:solidFill>
                <a:latin typeface="Calibri Light" pitchFamily="34" charset="0"/>
              </a:rPr>
              <a:t>використовується</a:t>
            </a:r>
            <a:r>
              <a:rPr lang="ru-RU" i="1" dirty="0">
                <a:solidFill>
                  <a:schemeClr val="accent3">
                    <a:lumMod val="50000"/>
                  </a:schemeClr>
                </a:solidFill>
                <a:latin typeface="Calibri Light" pitchFamily="34" charset="0"/>
              </a:rPr>
              <a:t> в </a:t>
            </a:r>
            <a:r>
              <a:rPr lang="ru-RU" i="1" dirty="0">
                <a:solidFill>
                  <a:schemeClr val="accent3">
                    <a:lumMod val="50000"/>
                  </a:schemeClr>
                </a:solidFill>
                <a:latin typeface="Calibri Light" pitchFamily="34" charset="0"/>
              </a:rPr>
              <a:t>якості</a:t>
            </a:r>
            <a:r>
              <a:rPr lang="ru-RU" i="1" dirty="0">
                <a:solidFill>
                  <a:schemeClr val="accent3">
                    <a:lumMod val="50000"/>
                  </a:schemeClr>
                </a:solidFill>
                <a:latin typeface="Calibri Light" pitchFamily="34" charset="0"/>
              </a:rPr>
              <a:t> палива </a:t>
            </a:r>
            <a:r>
              <a:rPr lang="ru-RU" i="1" dirty="0">
                <a:solidFill>
                  <a:schemeClr val="accent3">
                    <a:lumMod val="50000"/>
                  </a:schemeClr>
                </a:solidFill>
                <a:latin typeface="Calibri Light" pitchFamily="34" charset="0"/>
              </a:rPr>
              <a:t>попередньо</a:t>
            </a:r>
            <a:r>
              <a:rPr lang="ru-RU" i="1" dirty="0">
                <a:solidFill>
                  <a:schemeClr val="accent3">
                    <a:lumMod val="50000"/>
                  </a:schemeClr>
                </a:solidFill>
                <a:latin typeface="Calibri Light" pitchFamily="34" charset="0"/>
              </a:rPr>
              <a:t> очищений </a:t>
            </a:r>
            <a:r>
              <a:rPr lang="ru-RU" i="1" dirty="0">
                <a:solidFill>
                  <a:schemeClr val="accent3">
                    <a:lumMod val="50000"/>
                  </a:schemeClr>
                </a:solidFill>
                <a:latin typeface="Calibri Light" pitchFamily="34" charset="0"/>
              </a:rPr>
              <a:t>природній</a:t>
            </a:r>
            <a:r>
              <a:rPr lang="ru-RU" i="1" dirty="0">
                <a:solidFill>
                  <a:schemeClr val="accent3">
                    <a:lumMod val="50000"/>
                  </a:schemeClr>
                </a:solidFill>
                <a:latin typeface="Calibri Light" pitchFamily="34" charset="0"/>
              </a:rPr>
              <a:t> газ, а </a:t>
            </a:r>
            <a:r>
              <a:rPr lang="ru-RU" i="1" dirty="0">
                <a:solidFill>
                  <a:schemeClr val="accent3">
                    <a:lumMod val="50000"/>
                  </a:schemeClr>
                </a:solidFill>
                <a:latin typeface="Calibri Light" pitchFamily="34" charset="0"/>
              </a:rPr>
              <a:t>також</a:t>
            </a:r>
            <a:r>
              <a:rPr lang="ru-RU" i="1" dirty="0">
                <a:solidFill>
                  <a:schemeClr val="accent3">
                    <a:lumMod val="50000"/>
                  </a:schemeClr>
                </a:solidFill>
                <a:latin typeface="Calibri Light" pitchFamily="34" charset="0"/>
              </a:rPr>
              <a:t> </a:t>
            </a:r>
            <a:r>
              <a:rPr lang="ru-RU" i="1" dirty="0">
                <a:solidFill>
                  <a:schemeClr val="accent3">
                    <a:lumMod val="50000"/>
                  </a:schemeClr>
                </a:solidFill>
                <a:latin typeface="Calibri Light" pitchFamily="34" charset="0"/>
              </a:rPr>
              <a:t>спирти</a:t>
            </a:r>
            <a:r>
              <a:rPr lang="ru-RU" i="1" dirty="0">
                <a:solidFill>
                  <a:schemeClr val="accent3">
                    <a:lumMod val="50000"/>
                  </a:schemeClr>
                </a:solidFill>
                <a:latin typeface="Calibri Light" pitchFamily="34" charset="0"/>
              </a:rPr>
              <a:t>.</a:t>
            </a:r>
          </a:p>
          <a:p>
            <a:pPr marL="0" indent="0">
              <a:buNone/>
            </a:pPr>
            <a:r>
              <a:rPr lang="ru-RU" i="1" dirty="0">
                <a:solidFill>
                  <a:schemeClr val="accent2">
                    <a:lumMod val="50000"/>
                  </a:schemeClr>
                </a:solidFill>
                <a:latin typeface="Calibri Light" pitchFamily="34" charset="0"/>
              </a:rPr>
              <a:t>4.Ведуться </a:t>
            </a:r>
            <a:r>
              <a:rPr lang="ru-RU" i="1" dirty="0">
                <a:solidFill>
                  <a:schemeClr val="accent2">
                    <a:lumMod val="50000"/>
                  </a:schemeClr>
                </a:solidFill>
                <a:latin typeface="Calibri Light" pitchFamily="34" charset="0"/>
              </a:rPr>
              <a:t>великі</a:t>
            </a:r>
            <a:r>
              <a:rPr lang="ru-RU" i="1" dirty="0">
                <a:solidFill>
                  <a:schemeClr val="accent2">
                    <a:lumMod val="50000"/>
                  </a:schemeClr>
                </a:solidFill>
                <a:latin typeface="Calibri Light" pitchFamily="34" charset="0"/>
              </a:rPr>
              <a:t> </a:t>
            </a:r>
            <a:r>
              <a:rPr lang="ru-RU" i="1" dirty="0">
                <a:solidFill>
                  <a:schemeClr val="accent2">
                    <a:lumMod val="50000"/>
                  </a:schemeClr>
                </a:solidFill>
                <a:latin typeface="Calibri Light" pitchFamily="34" charset="0"/>
              </a:rPr>
              <a:t>дослідницькі</a:t>
            </a:r>
            <a:r>
              <a:rPr lang="ru-RU" i="1" dirty="0">
                <a:solidFill>
                  <a:schemeClr val="accent2">
                    <a:lumMod val="50000"/>
                  </a:schemeClr>
                </a:solidFill>
                <a:latin typeface="Calibri Light" pitchFamily="34" charset="0"/>
              </a:rPr>
              <a:t> роботи по </a:t>
            </a:r>
            <a:r>
              <a:rPr lang="ru-RU" i="1" dirty="0">
                <a:solidFill>
                  <a:schemeClr val="accent2">
                    <a:lumMod val="50000"/>
                  </a:schemeClr>
                </a:solidFill>
                <a:latin typeface="Calibri Light" pitchFamily="34" charset="0"/>
              </a:rPr>
              <a:t>створенню</a:t>
            </a:r>
            <a:r>
              <a:rPr lang="ru-RU" i="1" dirty="0">
                <a:solidFill>
                  <a:schemeClr val="accent2">
                    <a:lumMod val="50000"/>
                  </a:schemeClr>
                </a:solidFill>
                <a:latin typeface="Calibri Light" pitchFamily="34" charset="0"/>
              </a:rPr>
              <a:t> </a:t>
            </a:r>
            <a:r>
              <a:rPr lang="ru-RU" i="1" dirty="0">
                <a:solidFill>
                  <a:schemeClr val="accent2">
                    <a:lumMod val="50000"/>
                  </a:schemeClr>
                </a:solidFill>
                <a:latin typeface="Calibri Light" pitchFamily="34" charset="0"/>
              </a:rPr>
              <a:t>водневого</a:t>
            </a:r>
            <a:r>
              <a:rPr lang="ru-RU" i="1" dirty="0">
                <a:solidFill>
                  <a:schemeClr val="accent2">
                    <a:lumMod val="50000"/>
                  </a:schemeClr>
                </a:solidFill>
                <a:latin typeface="Calibri Light" pitchFamily="34" charset="0"/>
              </a:rPr>
              <a:t> та </a:t>
            </a:r>
            <a:r>
              <a:rPr lang="ru-RU" i="1" dirty="0">
                <a:solidFill>
                  <a:schemeClr val="accent2">
                    <a:lumMod val="50000"/>
                  </a:schemeClr>
                </a:solidFill>
                <a:latin typeface="Calibri Light" pitchFamily="34" charset="0"/>
              </a:rPr>
              <a:t>сонячного</a:t>
            </a:r>
            <a:r>
              <a:rPr lang="ru-RU" i="1" dirty="0">
                <a:solidFill>
                  <a:schemeClr val="accent2">
                    <a:lumMod val="50000"/>
                  </a:schemeClr>
                </a:solidFill>
                <a:latin typeface="Calibri Light" pitchFamily="34" charset="0"/>
              </a:rPr>
              <a:t> </a:t>
            </a:r>
            <a:r>
              <a:rPr lang="ru-RU" i="1" dirty="0">
                <a:solidFill>
                  <a:schemeClr val="accent2">
                    <a:lumMod val="50000"/>
                  </a:schemeClr>
                </a:solidFill>
                <a:latin typeface="Calibri Light" pitchFamily="34" charset="0"/>
              </a:rPr>
              <a:t>двигунів</a:t>
            </a:r>
            <a:r>
              <a:rPr lang="ru-RU" i="1" dirty="0">
                <a:solidFill>
                  <a:schemeClr val="accent2">
                    <a:lumMod val="50000"/>
                  </a:schemeClr>
                </a:solidFill>
                <a:latin typeface="Calibri Light" pitchFamily="34" charset="0"/>
              </a:rPr>
              <a:t>.</a:t>
            </a:r>
          </a:p>
          <a:p>
            <a:endParaRPr lang="ru-RU" dirty="0"/>
          </a:p>
        </p:txBody>
      </p:sp>
      <p:pic>
        <p:nvPicPr>
          <p:cNvPr id="3074" name="Picture 2" descr="C:\Users\ВВВ\AppData\Local\Microsoft\Windows\Temporary Internet Files\Content.IE5\QFJ4UKM0\MC900441828[1].wm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679" y="1384859"/>
            <a:ext cx="2870567" cy="2690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5728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Мой фильм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3640" y="1993624"/>
            <a:ext cx="4768605" cy="3576137"/>
          </a:xfrm>
        </p:spPr>
      </p:pic>
      <p:sp>
        <p:nvSpPr>
          <p:cNvPr id="6" name="TextBox 5"/>
          <p:cNvSpPr txBox="1"/>
          <p:nvPr/>
        </p:nvSpPr>
        <p:spPr>
          <a:xfrm>
            <a:off x="5865933" y="2061120"/>
            <a:ext cx="5720862" cy="2750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200"/>
              </a:lnSpc>
            </a:pPr>
            <a:r>
              <a:rPr lang="ru-RU" sz="3600" dirty="0">
                <a:solidFill>
                  <a:schemeClr val="accent4">
                    <a:lumMod val="50000"/>
                  </a:schemeClr>
                </a:solidFill>
              </a:rPr>
              <a:t>Тепл</a:t>
            </a:r>
            <a:r>
              <a:rPr lang="ru-RU" sz="96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о</a:t>
            </a:r>
            <a:r>
              <a:rPr lang="ru-RU" sz="3600" dirty="0">
                <a:solidFill>
                  <a:schemeClr val="accent4">
                    <a:lumMod val="50000"/>
                  </a:schemeClr>
                </a:solidFill>
              </a:rPr>
              <a:t>ві</a:t>
            </a:r>
            <a:r>
              <a:rPr lang="ru-RU" sz="3600" dirty="0"/>
              <a:t> </a:t>
            </a:r>
            <a:r>
              <a:rPr lang="ru-RU" sz="3600" dirty="0">
                <a:solidFill>
                  <a:schemeClr val="accent4">
                    <a:lumMod val="50000"/>
                  </a:schemeClr>
                </a:solidFill>
              </a:rPr>
              <a:t>двигуни та </a:t>
            </a:r>
            <a:r>
              <a:rPr lang="ru-RU" sz="3600" dirty="0" smtClean="0">
                <a:solidFill>
                  <a:schemeClr val="accent4">
                    <a:lumMod val="50000"/>
                  </a:schemeClr>
                </a:solidFill>
              </a:rPr>
              <a:t>охорона </a:t>
            </a:r>
            <a:r>
              <a:rPr lang="ru-RU" sz="3600" dirty="0">
                <a:solidFill>
                  <a:schemeClr val="accent4">
                    <a:lumMod val="50000"/>
                  </a:schemeClr>
                </a:solidFill>
              </a:rPr>
              <a:t>д</a:t>
            </a:r>
            <a:r>
              <a:rPr lang="ru-RU" sz="96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о</a:t>
            </a:r>
            <a:r>
              <a:rPr lang="ru-RU" sz="3600" dirty="0">
                <a:solidFill>
                  <a:schemeClr val="accent4">
                    <a:lumMod val="50000"/>
                  </a:schemeClr>
                </a:solidFill>
              </a:rPr>
              <a:t>вкілля</a:t>
            </a:r>
            <a:endParaRPr lang="uk-UA" sz="36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4104" name="Picture 8" descr="C:\Users\ВВВ\AppData\Local\Microsoft\Windows\Temporary Internet Files\Content.IE5\QFJ4UKM0\MC900197572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0104" y="2380064"/>
            <a:ext cx="699469" cy="707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C:\Users\ВВВ\AppData\Local\Microsoft\Windows\Temporary Internet Files\Content.IE5\QFJ4UKM0\MC900197572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6977" y="3787599"/>
            <a:ext cx="699469" cy="707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1249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1205889" y="633046"/>
            <a:ext cx="10058402" cy="1219200"/>
          </a:xfrm>
        </p:spPr>
        <p:txBody>
          <a:bodyPr/>
          <a:lstStyle/>
          <a:p>
            <a:pPr algn="r" defTabSz="914400">
              <a:lnSpc>
                <a:spcPct val="90000"/>
              </a:lnSpc>
              <a:spcBef>
                <a:spcPts val="1"/>
              </a:spcBef>
              <a:buNone/>
            </a:pPr>
            <a:r>
              <a:rPr lang="ru-RU" sz="3600" b="1" i="0" dirty="0" smtClean="0">
                <a:solidFill>
                  <a:srgbClr val="9A531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/>
                <a:ea typeface="+mj-ea"/>
                <a:cs typeface="+mj-cs"/>
              </a:rPr>
              <a:t>Тепловий двигун</a:t>
            </a:r>
            <a:endParaRPr lang="ru-RU" sz="3600" b="1" i="0" dirty="0">
              <a:solidFill>
                <a:srgbClr val="9A5315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/>
              <a:ea typeface="+mj-ea"/>
              <a:cs typeface="+mj-cs"/>
            </a:endParaRPr>
          </a:p>
        </p:txBody>
      </p:sp>
      <p:sp>
        <p:nvSpPr>
          <p:cNvPr id="14" name="Объект 13"/>
          <p:cNvSpPr>
            <a:spLocks noGrp="1"/>
          </p:cNvSpPr>
          <p:nvPr>
            <p:ph idx="1"/>
          </p:nvPr>
        </p:nvSpPr>
        <p:spPr>
          <a:xfrm>
            <a:off x="1076937" y="2110154"/>
            <a:ext cx="9720017" cy="3414346"/>
          </a:xfrm>
        </p:spPr>
        <p:txBody>
          <a:bodyPr/>
          <a:lstStyle/>
          <a:p>
            <a:pPr>
              <a:buClr>
                <a:srgbClr val="9A5315"/>
              </a:buClr>
              <a:buFont typeface="Arial"/>
              <a:buChar char="•"/>
            </a:pPr>
            <a:r>
              <a:rPr lang="ru-RU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Тепловий двигун </a:t>
            </a:r>
            <a:r>
              <a:rPr lang="ru-RU" dirty="0">
                <a:solidFill>
                  <a:srgbClr val="9A5315"/>
                </a:solidFill>
                <a:latin typeface="Calibri Light" pitchFamily="34" charset="0"/>
              </a:rPr>
              <a:t>- </a:t>
            </a:r>
            <a:r>
              <a:rPr lang="ru-RU" i="1" dirty="0">
                <a:solidFill>
                  <a:srgbClr val="9A5315"/>
                </a:solidFill>
                <a:latin typeface="Calibri Light" pitchFamily="34" charset="0"/>
              </a:rPr>
              <a:t>машина, призначена для перетворення теплової енергії на механічну роботу. Джерелом тепла теплового двигуна є переважно органічне паливо. До теплового двигуна з зовнішнім згорянням палива належать парові машини і парові турбіни, до теплового двигуна з внутрішнім згорянням - двигуни внутрішнього згоряння, газові турбіни і реактивні двигуни. В кожному тепловому двигуні розрізняють нагрівник і холодильник.</a:t>
            </a:r>
            <a:endParaRPr lang="ru-RU" sz="2400" b="0" i="1" dirty="0">
              <a:solidFill>
                <a:srgbClr val="9A5315"/>
              </a:solidFill>
              <a:latin typeface="Calibr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1074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56873" y="668216"/>
            <a:ext cx="10058402" cy="1219200"/>
          </a:xfrm>
        </p:spPr>
        <p:txBody>
          <a:bodyPr/>
          <a:lstStyle/>
          <a:p>
            <a:pPr algn="r">
              <a:spcBef>
                <a:spcPts val="1"/>
              </a:spcBef>
            </a:pPr>
            <a:r>
              <a:rPr lang="ru-RU" b="1" dirty="0">
                <a:solidFill>
                  <a:srgbClr val="9A531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Принцип роботи теплового двигуна</a:t>
            </a:r>
            <a:endParaRPr lang="ru-RU" sz="3600" b="1" i="0" dirty="0">
              <a:solidFill>
                <a:srgbClr val="9A5315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23828" y="2177316"/>
            <a:ext cx="8817342" cy="4246929"/>
          </a:xfrm>
        </p:spPr>
        <p:txBody>
          <a:bodyPr>
            <a:normAutofit/>
          </a:bodyPr>
          <a:lstStyle/>
          <a:p>
            <a:pPr>
              <a:buClr>
                <a:srgbClr val="9A5315"/>
              </a:buClr>
              <a:buFont typeface="Arial"/>
              <a:buChar char="•"/>
            </a:pPr>
            <a:r>
              <a:rPr lang="ru-RU" i="1" dirty="0">
                <a:solidFill>
                  <a:srgbClr val="9A5315"/>
                </a:solidFill>
                <a:latin typeface="Calibri Light" pitchFamily="34" charset="0"/>
              </a:rPr>
              <a:t>Тепловий двигун і є посередником між нагрівачем і охолоджувачем. Основним елементом теплового двигуна є робоча речовина. Робоча речовина отримує тепло від нагрівача, переходить до охолоджувача й віддає там </a:t>
            </a:r>
            <a:r>
              <a:rPr lang="ru-RU" i="1" dirty="0">
                <a:solidFill>
                  <a:srgbClr val="9A5315"/>
                </a:solidFill>
                <a:latin typeface="Calibri Light" pitchFamily="34" charset="0"/>
              </a:rPr>
              <a:t>частину</a:t>
            </a:r>
            <a:r>
              <a:rPr lang="ru-RU" i="1" dirty="0">
                <a:solidFill>
                  <a:srgbClr val="9A5315"/>
                </a:solidFill>
                <a:latin typeface="Calibri Light" pitchFamily="34" charset="0"/>
              </a:rPr>
              <a:t> </a:t>
            </a:r>
            <a:r>
              <a:rPr lang="ru-RU" i="1" dirty="0">
                <a:solidFill>
                  <a:srgbClr val="9A5315"/>
                </a:solidFill>
                <a:latin typeface="Calibri Light" pitchFamily="34" charset="0"/>
              </a:rPr>
              <a:t>цього</a:t>
            </a:r>
            <a:r>
              <a:rPr lang="ru-RU" i="1" dirty="0">
                <a:solidFill>
                  <a:srgbClr val="9A5315"/>
                </a:solidFill>
                <a:latin typeface="Calibri Light" pitchFamily="34" charset="0"/>
              </a:rPr>
              <a:t> тепла. </a:t>
            </a:r>
            <a:r>
              <a:rPr lang="ru-RU" i="1" dirty="0">
                <a:solidFill>
                  <a:srgbClr val="9A5315"/>
                </a:solidFill>
                <a:latin typeface="Calibri Light" pitchFamily="34" charset="0"/>
              </a:rPr>
              <a:t>Охолоджена</a:t>
            </a:r>
            <a:r>
              <a:rPr lang="ru-RU" i="1" dirty="0">
                <a:solidFill>
                  <a:srgbClr val="9A5315"/>
                </a:solidFill>
                <a:latin typeface="Calibri Light" pitchFamily="34" charset="0"/>
              </a:rPr>
              <a:t> робоча речовина </a:t>
            </a:r>
            <a:r>
              <a:rPr lang="ru-RU" i="1" dirty="0">
                <a:solidFill>
                  <a:srgbClr val="9A5315"/>
                </a:solidFill>
                <a:latin typeface="Calibri Light" pitchFamily="34" charset="0"/>
              </a:rPr>
              <a:t>повертається</a:t>
            </a:r>
            <a:r>
              <a:rPr lang="ru-RU" i="1" dirty="0">
                <a:solidFill>
                  <a:srgbClr val="9A5315"/>
                </a:solidFill>
                <a:latin typeface="Calibri Light" pitchFamily="34" charset="0"/>
              </a:rPr>
              <a:t> до нагрівача, і так </a:t>
            </a:r>
            <a:r>
              <a:rPr lang="ru-RU" i="1" dirty="0">
                <a:solidFill>
                  <a:srgbClr val="9A5315"/>
                </a:solidFill>
                <a:latin typeface="Calibri Light" pitchFamily="34" charset="0"/>
              </a:rPr>
              <a:t>починається</a:t>
            </a:r>
            <a:r>
              <a:rPr lang="ru-RU" i="1" dirty="0">
                <a:solidFill>
                  <a:srgbClr val="9A5315"/>
                </a:solidFill>
                <a:latin typeface="Calibri Light" pitchFamily="34" charset="0"/>
              </a:rPr>
              <a:t> </a:t>
            </a:r>
            <a:r>
              <a:rPr lang="ru-RU" i="1" dirty="0">
                <a:solidFill>
                  <a:srgbClr val="9A5315"/>
                </a:solidFill>
                <a:latin typeface="Calibri Light" pitchFamily="34" charset="0"/>
              </a:rPr>
              <a:t>наступний</a:t>
            </a:r>
            <a:r>
              <a:rPr lang="ru-RU" i="1" dirty="0">
                <a:solidFill>
                  <a:srgbClr val="9A5315"/>
                </a:solidFill>
                <a:latin typeface="Calibri Light" pitchFamily="34" charset="0"/>
              </a:rPr>
              <a:t> цикл. В </a:t>
            </a:r>
            <a:r>
              <a:rPr lang="ru-RU" i="1" dirty="0">
                <a:solidFill>
                  <a:srgbClr val="9A5315"/>
                </a:solidFill>
                <a:latin typeface="Calibri Light" pitchFamily="34" charset="0"/>
              </a:rPr>
              <a:t>залежності</a:t>
            </a:r>
            <a:r>
              <a:rPr lang="ru-RU" i="1" dirty="0">
                <a:solidFill>
                  <a:srgbClr val="9A5315"/>
                </a:solidFill>
                <a:latin typeface="Calibri Light" pitchFamily="34" charset="0"/>
              </a:rPr>
              <a:t> від того в </a:t>
            </a:r>
            <a:r>
              <a:rPr lang="ru-RU" i="1" dirty="0">
                <a:solidFill>
                  <a:srgbClr val="9A5315"/>
                </a:solidFill>
                <a:latin typeface="Calibri Light" pitchFamily="34" charset="0"/>
              </a:rPr>
              <a:t>яких</a:t>
            </a:r>
            <a:r>
              <a:rPr lang="ru-RU" i="1" dirty="0">
                <a:solidFill>
                  <a:srgbClr val="9A5315"/>
                </a:solidFill>
                <a:latin typeface="Calibri Light" pitchFamily="34" charset="0"/>
              </a:rPr>
              <a:t> </a:t>
            </a:r>
            <a:r>
              <a:rPr lang="ru-RU" i="1" dirty="0">
                <a:solidFill>
                  <a:srgbClr val="9A5315"/>
                </a:solidFill>
                <a:latin typeface="Calibri Light" pitchFamily="34" charset="0"/>
              </a:rPr>
              <a:t>умовах</a:t>
            </a:r>
            <a:r>
              <a:rPr lang="ru-RU" i="1" dirty="0">
                <a:solidFill>
                  <a:srgbClr val="9A5315"/>
                </a:solidFill>
                <a:latin typeface="Calibri Light" pitchFamily="34" charset="0"/>
              </a:rPr>
              <a:t> </a:t>
            </a:r>
            <a:r>
              <a:rPr lang="ru-RU" i="1" dirty="0">
                <a:solidFill>
                  <a:srgbClr val="9A5315"/>
                </a:solidFill>
                <a:latin typeface="Calibri Light" pitchFamily="34" charset="0"/>
              </a:rPr>
              <a:t>відбувається</a:t>
            </a:r>
            <a:r>
              <a:rPr lang="ru-RU" i="1" dirty="0">
                <a:solidFill>
                  <a:srgbClr val="9A5315"/>
                </a:solidFill>
                <a:latin typeface="Calibri Light" pitchFamily="34" charset="0"/>
              </a:rPr>
              <a:t> </a:t>
            </a:r>
            <a:r>
              <a:rPr lang="ru-RU" i="1" dirty="0">
                <a:solidFill>
                  <a:srgbClr val="9A5315"/>
                </a:solidFill>
                <a:latin typeface="Calibri Light" pitchFamily="34" charset="0"/>
              </a:rPr>
              <a:t>отримання</a:t>
            </a:r>
            <a:r>
              <a:rPr lang="ru-RU" i="1" dirty="0">
                <a:solidFill>
                  <a:srgbClr val="9A5315"/>
                </a:solidFill>
                <a:latin typeface="Calibri Light" pitchFamily="34" charset="0"/>
              </a:rPr>
              <a:t> і передача тепла </a:t>
            </a:r>
            <a:r>
              <a:rPr lang="ru-RU" i="1" dirty="0">
                <a:solidFill>
                  <a:srgbClr val="9A5315"/>
                </a:solidFill>
                <a:latin typeface="Calibri Light" pitchFamily="34" charset="0"/>
              </a:rPr>
              <a:t>виділяють</a:t>
            </a:r>
            <a:r>
              <a:rPr lang="ru-RU" i="1" dirty="0">
                <a:solidFill>
                  <a:srgbClr val="9A5315"/>
                </a:solidFill>
                <a:latin typeface="Calibri Light" pitchFamily="34" charset="0"/>
              </a:rPr>
              <a:t> </a:t>
            </a:r>
            <a:r>
              <a:rPr lang="ru-RU" i="1" dirty="0">
                <a:solidFill>
                  <a:srgbClr val="9A5315"/>
                </a:solidFill>
                <a:latin typeface="Calibri Light" pitchFamily="34" charset="0"/>
              </a:rPr>
              <a:t>різні</a:t>
            </a:r>
            <a:r>
              <a:rPr lang="ru-RU" i="1" dirty="0">
                <a:solidFill>
                  <a:srgbClr val="9A5315"/>
                </a:solidFill>
                <a:latin typeface="Calibri Light" pitchFamily="34" charset="0"/>
              </a:rPr>
              <a:t> </a:t>
            </a:r>
            <a:r>
              <a:rPr lang="ru-RU" i="1" dirty="0">
                <a:solidFill>
                  <a:srgbClr val="9A5315"/>
                </a:solidFill>
                <a:latin typeface="Calibri Light" pitchFamily="34" charset="0"/>
              </a:rPr>
              <a:t>робочі</a:t>
            </a:r>
            <a:r>
              <a:rPr lang="ru-RU" i="1" dirty="0">
                <a:solidFill>
                  <a:srgbClr val="9A5315"/>
                </a:solidFill>
                <a:latin typeface="Calibri Light" pitchFamily="34" charset="0"/>
              </a:rPr>
              <a:t> цикли </a:t>
            </a:r>
            <a:r>
              <a:rPr lang="ru-RU" i="1" dirty="0">
                <a:solidFill>
                  <a:srgbClr val="9A5315"/>
                </a:solidFill>
                <a:latin typeface="Calibri Light" pitchFamily="34" charset="0"/>
              </a:rPr>
              <a:t>теплових</a:t>
            </a:r>
            <a:r>
              <a:rPr lang="ru-RU" i="1" dirty="0">
                <a:solidFill>
                  <a:srgbClr val="9A5315"/>
                </a:solidFill>
                <a:latin typeface="Calibri Light" pitchFamily="34" charset="0"/>
              </a:rPr>
              <a:t> </a:t>
            </a:r>
            <a:r>
              <a:rPr lang="ru-RU" i="1" dirty="0">
                <a:solidFill>
                  <a:srgbClr val="9A5315"/>
                </a:solidFill>
                <a:latin typeface="Calibri Light" pitchFamily="34" charset="0"/>
              </a:rPr>
              <a:t>двигунів</a:t>
            </a:r>
            <a:r>
              <a:rPr lang="ru-RU" i="1" dirty="0">
                <a:solidFill>
                  <a:srgbClr val="9A5315"/>
                </a:solidFill>
                <a:latin typeface="Calibri Light" pitchFamily="34" charset="0"/>
              </a:rPr>
              <a:t>. </a:t>
            </a:r>
            <a:r>
              <a:rPr lang="ru-RU" i="1" dirty="0">
                <a:solidFill>
                  <a:srgbClr val="9A5315"/>
                </a:solidFill>
                <a:latin typeface="Calibri Light" pitchFamily="34" charset="0"/>
              </a:rPr>
              <a:t>Вводять</a:t>
            </a:r>
            <a:r>
              <a:rPr lang="ru-RU" i="1" dirty="0">
                <a:solidFill>
                  <a:srgbClr val="9A5315"/>
                </a:solidFill>
                <a:latin typeface="Calibri Light" pitchFamily="34" charset="0"/>
              </a:rPr>
              <a:t> </a:t>
            </a:r>
            <a:r>
              <a:rPr lang="ru-RU" i="1" dirty="0">
                <a:solidFill>
                  <a:srgbClr val="9A5315"/>
                </a:solidFill>
                <a:latin typeface="Calibri Light" pitchFamily="34" charset="0"/>
              </a:rPr>
              <a:t>поняття</a:t>
            </a:r>
            <a:r>
              <a:rPr lang="ru-RU" i="1" dirty="0">
                <a:solidFill>
                  <a:srgbClr val="9A5315"/>
                </a:solidFill>
                <a:latin typeface="Calibri Light" pitchFamily="34" charset="0"/>
              </a:rPr>
              <a:t> </a:t>
            </a:r>
            <a: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коефіцієнта</a:t>
            </a:r>
            <a: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корисної</a:t>
            </a:r>
            <a: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дії</a:t>
            </a:r>
            <a: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(ККД) </a:t>
            </a:r>
            <a:r>
              <a:rPr lang="ru-RU" dirty="0">
                <a:solidFill>
                  <a:srgbClr val="9A5315"/>
                </a:solidFill>
                <a:latin typeface="Calibri Light" pitchFamily="34" charset="0"/>
              </a:rPr>
              <a:t>—</a:t>
            </a:r>
            <a:r>
              <a:rPr lang="ru-RU" i="1" dirty="0">
                <a:solidFill>
                  <a:srgbClr val="9A5315"/>
                </a:solidFill>
                <a:latin typeface="Calibri Light" pitchFamily="34" charset="0"/>
              </a:rPr>
              <a:t> </a:t>
            </a:r>
            <a:r>
              <a:rPr lang="ru-RU" i="1" dirty="0">
                <a:solidFill>
                  <a:srgbClr val="9A5315"/>
                </a:solidFill>
                <a:latin typeface="Calibri Light" pitchFamily="34" charset="0"/>
              </a:rPr>
              <a:t>частка</a:t>
            </a:r>
            <a:r>
              <a:rPr lang="ru-RU" i="1" dirty="0">
                <a:solidFill>
                  <a:srgbClr val="9A5315"/>
                </a:solidFill>
                <a:latin typeface="Calibri Light" pitchFamily="34" charset="0"/>
              </a:rPr>
              <a:t> теплової енергії </a:t>
            </a:r>
            <a:r>
              <a:rPr lang="ru-RU" i="1" dirty="0">
                <a:solidFill>
                  <a:srgbClr val="9A5315"/>
                </a:solidFill>
                <a:latin typeface="Calibri Light" pitchFamily="34" charset="0"/>
              </a:rPr>
              <a:t>перетворена</a:t>
            </a:r>
            <a:r>
              <a:rPr lang="ru-RU" i="1" dirty="0">
                <a:solidFill>
                  <a:srgbClr val="9A5315"/>
                </a:solidFill>
                <a:latin typeface="Calibri Light" pitchFamily="34" charset="0"/>
              </a:rPr>
              <a:t> у механічну </a:t>
            </a:r>
            <a:r>
              <a:rPr lang="ru-RU" i="1" dirty="0">
                <a:solidFill>
                  <a:srgbClr val="9A5315"/>
                </a:solidFill>
                <a:latin typeface="Calibri Light" pitchFamily="34" charset="0"/>
              </a:rPr>
              <a:t>енергію</a:t>
            </a:r>
            <a:r>
              <a:rPr lang="ru-RU" i="1" dirty="0">
                <a:solidFill>
                  <a:srgbClr val="9A5315"/>
                </a:solidFill>
                <a:latin typeface="Calibri Light" pitchFamily="34" charset="0"/>
              </a:rPr>
              <a:t>.</a:t>
            </a:r>
            <a:endParaRPr lang="ru-RU" sz="2400" b="0" i="1" dirty="0">
              <a:solidFill>
                <a:srgbClr val="9A5315"/>
              </a:solidFill>
              <a:latin typeface="Calibr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8059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Типи</a:t>
            </a:r>
            <a:r>
              <a:rPr lang="ru-RU" dirty="0" smtClean="0"/>
              <a:t> </a:t>
            </a:r>
            <a:r>
              <a:rPr lang="ru-RU" dirty="0" smtClean="0"/>
              <a:t>теплових</a:t>
            </a:r>
            <a:r>
              <a:rPr lang="ru-RU" dirty="0" smtClean="0"/>
              <a:t> </a:t>
            </a:r>
            <a:r>
              <a:rPr lang="ru-RU" dirty="0" smtClean="0"/>
              <a:t>двигунів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5748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225060" y="1711568"/>
            <a:ext cx="4689231" cy="3329355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81027" y="586154"/>
            <a:ext cx="10058402" cy="1219200"/>
          </a:xfrm>
        </p:spPr>
        <p:txBody>
          <a:bodyPr/>
          <a:lstStyle/>
          <a:p>
            <a:pPr algn="r">
              <a:spcBef>
                <a:spcPts val="1"/>
              </a:spcBef>
            </a:pPr>
            <a:r>
              <a:rPr lang="ru-RU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Парові машини</a:t>
            </a:r>
            <a:br>
              <a:rPr lang="ru-RU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3600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424246" y="1403593"/>
            <a:ext cx="5175739" cy="4856529"/>
          </a:xfrm>
        </p:spPr>
        <p:txBody>
          <a:bodyPr>
            <a:normAutofit fontScale="40000" lnSpcReduction="20000"/>
          </a:bodyPr>
          <a:lstStyle/>
          <a:p>
            <a:pPr marL="0" indent="0" algn="just">
              <a:buClr>
                <a:srgbClr val="9A5315"/>
              </a:buClr>
              <a:buNone/>
            </a:pPr>
            <a:r>
              <a:rPr lang="ru-RU" sz="45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Парова </a:t>
            </a:r>
            <a:r>
              <a:rPr lang="ru-RU" sz="45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машина </a:t>
            </a:r>
            <a:r>
              <a:rPr lang="ru-RU" sz="4500" i="1" dirty="0">
                <a:solidFill>
                  <a:srgbClr val="9A5315"/>
                </a:solidFill>
                <a:latin typeface="Calibri Light" pitchFamily="34" charset="0"/>
              </a:rPr>
              <a:t>- </a:t>
            </a:r>
            <a:r>
              <a:rPr lang="ru-RU" sz="4500" i="1" dirty="0">
                <a:solidFill>
                  <a:srgbClr val="9A5315"/>
                </a:solidFill>
                <a:latin typeface="Calibri Light" pitchFamily="34" charset="0"/>
              </a:rPr>
              <a:t>тепловий</a:t>
            </a:r>
            <a:r>
              <a:rPr lang="ru-RU" sz="4500" i="1" dirty="0">
                <a:solidFill>
                  <a:srgbClr val="9A5315"/>
                </a:solidFill>
                <a:latin typeface="Calibri Light" pitchFamily="34" charset="0"/>
              </a:rPr>
              <a:t> двигун з </a:t>
            </a:r>
            <a:r>
              <a:rPr lang="ru-RU" sz="4500" i="1" dirty="0">
                <a:solidFill>
                  <a:srgbClr val="9A5315"/>
                </a:solidFill>
                <a:latin typeface="Calibri Light" pitchFamily="34" charset="0"/>
              </a:rPr>
              <a:t>рухомим</a:t>
            </a:r>
            <a:r>
              <a:rPr lang="ru-RU" sz="4500" i="1" dirty="0">
                <a:solidFill>
                  <a:srgbClr val="9A5315"/>
                </a:solidFill>
                <a:latin typeface="Calibri Light" pitchFamily="34" charset="0"/>
              </a:rPr>
              <a:t> поршнем, </a:t>
            </a:r>
            <a:r>
              <a:rPr lang="ru-RU" sz="4500" i="1" dirty="0">
                <a:solidFill>
                  <a:srgbClr val="9A5315"/>
                </a:solidFill>
                <a:latin typeface="Calibri Light" pitchFamily="34" charset="0"/>
              </a:rPr>
              <a:t>призначений</a:t>
            </a:r>
            <a:r>
              <a:rPr lang="ru-RU" sz="4500" i="1" dirty="0">
                <a:solidFill>
                  <a:srgbClr val="9A5315"/>
                </a:solidFill>
                <a:latin typeface="Calibri Light" pitchFamily="34" charset="0"/>
              </a:rPr>
              <a:t> для перетворення теплової енергії пари на механічну роботу</a:t>
            </a:r>
            <a:r>
              <a:rPr lang="ru-RU" sz="4500" i="1" dirty="0" smtClean="0">
                <a:solidFill>
                  <a:srgbClr val="9A5315"/>
                </a:solidFill>
                <a:latin typeface="Calibri Light" pitchFamily="34" charset="0"/>
              </a:rPr>
              <a:t>.</a:t>
            </a:r>
            <a:endParaRPr lang="ru-RU" sz="4500" i="1" dirty="0">
              <a:solidFill>
                <a:srgbClr val="9A5315"/>
              </a:solidFill>
              <a:latin typeface="Calibri Light" pitchFamily="34" charset="0"/>
            </a:endParaRPr>
          </a:p>
          <a:p>
            <a:pPr marL="0" indent="0" algn="just">
              <a:buClr>
                <a:srgbClr val="9A5315"/>
              </a:buClr>
              <a:buNone/>
            </a:pPr>
            <a:r>
              <a:rPr lang="ru-RU" sz="45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Перші</a:t>
            </a:r>
            <a:r>
              <a:rPr lang="ru-RU" sz="45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45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спроби</a:t>
            </a:r>
            <a:r>
              <a:rPr lang="ru-RU" sz="45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45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використати</a:t>
            </a:r>
            <a:r>
              <a:rPr lang="ru-RU" sz="45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силу пари </a:t>
            </a:r>
            <a:r>
              <a:rPr lang="ru-RU" sz="4500" i="1" dirty="0">
                <a:solidFill>
                  <a:srgbClr val="9A5315"/>
                </a:solidFill>
                <a:latin typeface="Calibri Light" pitchFamily="34" charset="0"/>
              </a:rPr>
              <a:t>для </a:t>
            </a:r>
            <a:r>
              <a:rPr lang="ru-RU" sz="4500" i="1" dirty="0">
                <a:solidFill>
                  <a:srgbClr val="9A5315"/>
                </a:solidFill>
                <a:latin typeface="Calibri Light" pitchFamily="34" charset="0"/>
              </a:rPr>
              <a:t>механічної</a:t>
            </a:r>
            <a:r>
              <a:rPr lang="ru-RU" sz="4500" i="1" dirty="0">
                <a:solidFill>
                  <a:srgbClr val="9A5315"/>
                </a:solidFill>
                <a:latin typeface="Calibri Light" pitchFamily="34" charset="0"/>
              </a:rPr>
              <a:t> роботи </a:t>
            </a:r>
            <a:r>
              <a:rPr lang="ru-RU" sz="4500" i="1" dirty="0">
                <a:solidFill>
                  <a:srgbClr val="9A5315"/>
                </a:solidFill>
                <a:latin typeface="Calibri Light" pitchFamily="34" charset="0"/>
              </a:rPr>
              <a:t>були</a:t>
            </a:r>
            <a:r>
              <a:rPr lang="ru-RU" sz="4500" i="1" dirty="0">
                <a:solidFill>
                  <a:srgbClr val="9A5315"/>
                </a:solidFill>
                <a:latin typeface="Calibri Light" pitchFamily="34" charset="0"/>
              </a:rPr>
              <a:t> </a:t>
            </a:r>
            <a:r>
              <a:rPr lang="ru-RU" sz="4500" i="1" dirty="0">
                <a:solidFill>
                  <a:srgbClr val="9A5315"/>
                </a:solidFill>
                <a:latin typeface="Calibri Light" pitchFamily="34" charset="0"/>
              </a:rPr>
              <a:t>відомі</a:t>
            </a:r>
            <a:r>
              <a:rPr lang="ru-RU" sz="4500" i="1" dirty="0">
                <a:solidFill>
                  <a:srgbClr val="9A5315"/>
                </a:solidFill>
                <a:latin typeface="Calibri Light" pitchFamily="34" charset="0"/>
              </a:rPr>
              <a:t> з </a:t>
            </a:r>
            <a:r>
              <a:rPr lang="ru-RU" sz="4500" i="1" dirty="0">
                <a:solidFill>
                  <a:srgbClr val="9A5315"/>
                </a:solidFill>
                <a:latin typeface="Calibri Light" pitchFamily="34" charset="0"/>
              </a:rPr>
              <a:t>давніх</a:t>
            </a:r>
            <a:r>
              <a:rPr lang="ru-RU" sz="4500" i="1" dirty="0">
                <a:solidFill>
                  <a:srgbClr val="9A5315"/>
                </a:solidFill>
                <a:latin typeface="Calibri Light" pitchFamily="34" charset="0"/>
              </a:rPr>
              <a:t> </a:t>
            </a:r>
            <a:r>
              <a:rPr lang="ru-RU" sz="4500" i="1" dirty="0">
                <a:solidFill>
                  <a:srgbClr val="9A5315"/>
                </a:solidFill>
                <a:latin typeface="Calibri Light" pitchFamily="34" charset="0"/>
              </a:rPr>
              <a:t>часів</a:t>
            </a:r>
            <a:r>
              <a:rPr lang="ru-RU" sz="4500" i="1" dirty="0">
                <a:solidFill>
                  <a:srgbClr val="9A5315"/>
                </a:solidFill>
                <a:latin typeface="Calibri Light" pitchFamily="34" charset="0"/>
              </a:rPr>
              <a:t>. На початку 16 ст. Леонардо да </a:t>
            </a:r>
            <a:r>
              <a:rPr lang="ru-RU" sz="4500" i="1" dirty="0">
                <a:solidFill>
                  <a:srgbClr val="9A5315"/>
                </a:solidFill>
                <a:latin typeface="Calibri Light" pitchFamily="34" charset="0"/>
              </a:rPr>
              <a:t>Вінчі</a:t>
            </a:r>
            <a:r>
              <a:rPr lang="ru-RU" sz="4500" i="1" dirty="0">
                <a:solidFill>
                  <a:srgbClr val="9A5315"/>
                </a:solidFill>
                <a:latin typeface="Calibri Light" pitchFamily="34" charset="0"/>
              </a:rPr>
              <a:t> </a:t>
            </a:r>
            <a:r>
              <a:rPr lang="ru-RU" sz="4500" i="1" dirty="0">
                <a:solidFill>
                  <a:srgbClr val="9A5315"/>
                </a:solidFill>
                <a:latin typeface="Calibri Light" pitchFamily="34" charset="0"/>
              </a:rPr>
              <a:t>розробив</a:t>
            </a:r>
            <a:r>
              <a:rPr lang="ru-RU" sz="4500" i="1" dirty="0">
                <a:solidFill>
                  <a:srgbClr val="9A5315"/>
                </a:solidFill>
                <a:latin typeface="Calibri Light" pitchFamily="34" charset="0"/>
              </a:rPr>
              <a:t> </a:t>
            </a:r>
            <a:r>
              <a:rPr lang="ru-RU" sz="4500" i="1" dirty="0">
                <a:solidFill>
                  <a:srgbClr val="9A5315"/>
                </a:solidFill>
                <a:latin typeface="Calibri Light" pitchFamily="34" charset="0"/>
              </a:rPr>
              <a:t>ескіз</a:t>
            </a:r>
            <a:r>
              <a:rPr lang="ru-RU" sz="4500" i="1" dirty="0">
                <a:solidFill>
                  <a:srgbClr val="9A5315"/>
                </a:solidFill>
                <a:latin typeface="Calibri Light" pitchFamily="34" charset="0"/>
              </a:rPr>
              <a:t> </a:t>
            </a:r>
            <a:r>
              <a:rPr lang="ru-RU" sz="4500" i="1" dirty="0">
                <a:solidFill>
                  <a:srgbClr val="9A5315"/>
                </a:solidFill>
                <a:latin typeface="Calibri Light" pitchFamily="34" charset="0"/>
              </a:rPr>
              <a:t>парової</a:t>
            </a:r>
            <a:r>
              <a:rPr lang="ru-RU" sz="4500" i="1" dirty="0">
                <a:solidFill>
                  <a:srgbClr val="9A5315"/>
                </a:solidFill>
                <a:latin typeface="Calibri Light" pitchFamily="34" charset="0"/>
              </a:rPr>
              <a:t> </a:t>
            </a:r>
            <a:r>
              <a:rPr lang="ru-RU" sz="4500" i="1" dirty="0" smtClean="0">
                <a:solidFill>
                  <a:srgbClr val="9A5315"/>
                </a:solidFill>
                <a:latin typeface="Calibri Light" pitchFamily="34" charset="0"/>
              </a:rPr>
              <a:t>гармати</a:t>
            </a:r>
            <a:r>
              <a:rPr lang="ru-RU" sz="4500" i="1" dirty="0" smtClean="0">
                <a:solidFill>
                  <a:srgbClr val="9A5315"/>
                </a:solidFill>
                <a:latin typeface="Calibri Light" pitchFamily="34" charset="0"/>
              </a:rPr>
              <a:t>.</a:t>
            </a:r>
          </a:p>
          <a:p>
            <a:pPr marL="0" indent="0" algn="just">
              <a:buClr>
                <a:srgbClr val="9A5315"/>
              </a:buClr>
              <a:buNone/>
            </a:pPr>
            <a:r>
              <a:rPr lang="ru-RU" sz="4500" b="1" dirty="0">
                <a:solidFill>
                  <a:srgbClr val="92D050"/>
                </a:solidFill>
                <a:latin typeface="+mj-lt"/>
              </a:rPr>
              <a:t>Творцем</a:t>
            </a:r>
            <a:r>
              <a:rPr lang="ru-RU" sz="4500" b="1" dirty="0">
                <a:solidFill>
                  <a:srgbClr val="92D050"/>
                </a:solidFill>
                <a:latin typeface="+mj-lt"/>
              </a:rPr>
              <a:t> </a:t>
            </a:r>
            <a:r>
              <a:rPr lang="ru-RU" sz="4500" i="1" dirty="0">
                <a:solidFill>
                  <a:srgbClr val="9A5315"/>
                </a:solidFill>
                <a:latin typeface="Calibri Light" pitchFamily="34" charset="0"/>
              </a:rPr>
              <a:t>першої</a:t>
            </a:r>
            <a:r>
              <a:rPr lang="ru-RU" sz="4500" i="1" dirty="0">
                <a:solidFill>
                  <a:srgbClr val="9A5315"/>
                </a:solidFill>
                <a:latin typeface="Calibri Light" pitchFamily="34" charset="0"/>
              </a:rPr>
              <a:t> в </a:t>
            </a:r>
            <a:r>
              <a:rPr lang="ru-RU" sz="4500" i="1" dirty="0">
                <a:solidFill>
                  <a:srgbClr val="9A5315"/>
                </a:solidFill>
                <a:latin typeface="Calibri Light" pitchFamily="34" charset="0"/>
              </a:rPr>
              <a:t>світі</a:t>
            </a:r>
            <a:r>
              <a:rPr lang="ru-RU" sz="4500" i="1" dirty="0">
                <a:solidFill>
                  <a:srgbClr val="9A5315"/>
                </a:solidFill>
                <a:latin typeface="Calibri Light" pitchFamily="34" charset="0"/>
              </a:rPr>
              <a:t> </a:t>
            </a:r>
            <a:r>
              <a:rPr lang="ru-RU" sz="4500" i="1" dirty="0">
                <a:solidFill>
                  <a:srgbClr val="9A5315"/>
                </a:solidFill>
                <a:latin typeface="Calibri Light" pitchFamily="34" charset="0"/>
              </a:rPr>
              <a:t>універсальної</a:t>
            </a:r>
            <a:r>
              <a:rPr lang="ru-RU" sz="4500" i="1" dirty="0">
                <a:solidFill>
                  <a:srgbClr val="9A5315"/>
                </a:solidFill>
                <a:latin typeface="Calibri Light" pitchFamily="34" charset="0"/>
              </a:rPr>
              <a:t> </a:t>
            </a:r>
            <a:r>
              <a:rPr lang="ru-RU" sz="4500" i="1" dirty="0">
                <a:solidFill>
                  <a:srgbClr val="9A5315"/>
                </a:solidFill>
                <a:latin typeface="Calibri Light" pitchFamily="34" charset="0"/>
              </a:rPr>
              <a:t>парової</a:t>
            </a:r>
            <a:r>
              <a:rPr lang="ru-RU" sz="4500" i="1" dirty="0">
                <a:solidFill>
                  <a:srgbClr val="9A5315"/>
                </a:solidFill>
                <a:latin typeface="Calibri Light" pitchFamily="34" charset="0"/>
              </a:rPr>
              <a:t> машини, </a:t>
            </a:r>
            <a:r>
              <a:rPr lang="ru-RU" sz="4500" i="1" dirty="0">
                <a:solidFill>
                  <a:srgbClr val="9A5315"/>
                </a:solidFill>
                <a:latin typeface="Calibri Light" pitchFamily="34" charset="0"/>
              </a:rPr>
              <a:t>випробуваної</a:t>
            </a:r>
            <a:r>
              <a:rPr lang="ru-RU" sz="4500" i="1" dirty="0">
                <a:solidFill>
                  <a:srgbClr val="9A5315"/>
                </a:solidFill>
                <a:latin typeface="Calibri Light" pitchFamily="34" charset="0"/>
              </a:rPr>
              <a:t> 1766 на </a:t>
            </a:r>
            <a:r>
              <a:rPr lang="ru-RU" sz="4500" i="1" dirty="0">
                <a:solidFill>
                  <a:srgbClr val="9A5315"/>
                </a:solidFill>
                <a:latin typeface="Calibri Light" pitchFamily="34" charset="0"/>
              </a:rPr>
              <a:t>Барнаульському</a:t>
            </a:r>
            <a:r>
              <a:rPr lang="ru-RU" sz="4500" i="1" dirty="0">
                <a:solidFill>
                  <a:srgbClr val="9A5315"/>
                </a:solidFill>
                <a:latin typeface="Calibri Light" pitchFamily="34" charset="0"/>
              </a:rPr>
              <a:t> </a:t>
            </a:r>
            <a:r>
              <a:rPr lang="ru-RU" sz="4500" i="1" dirty="0">
                <a:solidFill>
                  <a:srgbClr val="9A5315"/>
                </a:solidFill>
                <a:latin typeface="Calibri Light" pitchFamily="34" charset="0"/>
              </a:rPr>
              <a:t>з'їзді</a:t>
            </a:r>
            <a:r>
              <a:rPr lang="ru-RU" sz="4500" i="1" dirty="0">
                <a:solidFill>
                  <a:srgbClr val="9A5315"/>
                </a:solidFill>
                <a:latin typeface="Calibri Light" pitchFamily="34" charset="0"/>
              </a:rPr>
              <a:t>, </a:t>
            </a:r>
            <a:r>
              <a:rPr lang="ru-RU" sz="4500" i="1" dirty="0">
                <a:solidFill>
                  <a:srgbClr val="9A5315"/>
                </a:solidFill>
                <a:latin typeface="Calibri Light" pitchFamily="34" charset="0"/>
              </a:rPr>
              <a:t>був</a:t>
            </a:r>
            <a:r>
              <a:rPr lang="ru-RU" sz="4500" i="1" dirty="0">
                <a:solidFill>
                  <a:srgbClr val="9A5315"/>
                </a:solidFill>
                <a:latin typeface="Calibri Light" pitchFamily="34" charset="0"/>
              </a:rPr>
              <a:t> </a:t>
            </a:r>
            <a:r>
              <a:rPr lang="ru-RU" sz="4500" i="1" dirty="0">
                <a:solidFill>
                  <a:srgbClr val="9A5315"/>
                </a:solidFill>
                <a:latin typeface="Calibri Light" pitchFamily="34" charset="0"/>
              </a:rPr>
              <a:t>російський</a:t>
            </a:r>
            <a:r>
              <a:rPr lang="ru-RU" sz="4500" i="1" dirty="0">
                <a:solidFill>
                  <a:srgbClr val="9A5315"/>
                </a:solidFill>
                <a:latin typeface="Calibri Light" pitchFamily="34" charset="0"/>
              </a:rPr>
              <a:t> </a:t>
            </a:r>
            <a:r>
              <a:rPr lang="ru-RU" sz="4500" i="1" dirty="0">
                <a:solidFill>
                  <a:srgbClr val="9A5315"/>
                </a:solidFill>
                <a:latin typeface="Calibri Light" pitchFamily="34" charset="0"/>
              </a:rPr>
              <a:t>теплотехнік</a:t>
            </a:r>
            <a:r>
              <a:rPr lang="ru-RU" sz="4500" i="1" dirty="0">
                <a:solidFill>
                  <a:srgbClr val="9A5315"/>
                </a:solidFill>
                <a:latin typeface="Calibri Light" pitchFamily="34" charset="0"/>
              </a:rPr>
              <a:t> І.І. Ползунов. У 1784 </a:t>
            </a:r>
            <a:r>
              <a:rPr lang="ru-RU" sz="4500" i="1" dirty="0">
                <a:solidFill>
                  <a:srgbClr val="9A5315"/>
                </a:solidFill>
                <a:latin typeface="Calibri Light" pitchFamily="34" charset="0"/>
              </a:rPr>
              <a:t>англійський</a:t>
            </a:r>
            <a:r>
              <a:rPr lang="ru-RU" sz="4500" i="1" dirty="0">
                <a:solidFill>
                  <a:srgbClr val="9A5315"/>
                </a:solidFill>
                <a:latin typeface="Calibri Light" pitchFamily="34" charset="0"/>
              </a:rPr>
              <a:t> </a:t>
            </a:r>
            <a:r>
              <a:rPr lang="ru-RU" sz="4500" i="1" dirty="0">
                <a:solidFill>
                  <a:srgbClr val="9A5315"/>
                </a:solidFill>
                <a:latin typeface="Calibri Light" pitchFamily="34" charset="0"/>
              </a:rPr>
              <a:t>винахідник</a:t>
            </a:r>
            <a:r>
              <a:rPr lang="ru-RU" sz="4500" i="1" dirty="0">
                <a:solidFill>
                  <a:srgbClr val="9A5315"/>
                </a:solidFill>
                <a:latin typeface="Calibri Light" pitchFamily="34" charset="0"/>
              </a:rPr>
              <a:t> Дж. Уатт </a:t>
            </a:r>
            <a:r>
              <a:rPr lang="ru-RU" sz="4500" i="1" dirty="0">
                <a:solidFill>
                  <a:srgbClr val="9A5315"/>
                </a:solidFill>
                <a:latin typeface="Calibri Light" pitchFamily="34" charset="0"/>
              </a:rPr>
              <a:t>дістав</a:t>
            </a:r>
            <a:r>
              <a:rPr lang="ru-RU" sz="4500" i="1" dirty="0">
                <a:solidFill>
                  <a:srgbClr val="9A5315"/>
                </a:solidFill>
                <a:latin typeface="Calibri Light" pitchFamily="34" charset="0"/>
              </a:rPr>
              <a:t> патент на </a:t>
            </a:r>
            <a:r>
              <a:rPr lang="ru-RU" sz="4500" i="1" dirty="0">
                <a:solidFill>
                  <a:srgbClr val="9A5315"/>
                </a:solidFill>
                <a:latin typeface="Calibri Light" pitchFamily="34" charset="0"/>
              </a:rPr>
              <a:t>досконалішу</a:t>
            </a:r>
            <a:r>
              <a:rPr lang="ru-RU" sz="4500" i="1" dirty="0">
                <a:solidFill>
                  <a:srgbClr val="9A5315"/>
                </a:solidFill>
                <a:latin typeface="Calibri Light" pitchFamily="34" charset="0"/>
              </a:rPr>
              <a:t> і </a:t>
            </a:r>
            <a:r>
              <a:rPr lang="ru-RU" sz="4500" i="1" dirty="0">
                <a:solidFill>
                  <a:srgbClr val="9A5315"/>
                </a:solidFill>
                <a:latin typeface="Calibri Light" pitchFamily="34" charset="0"/>
              </a:rPr>
              <a:t>економічнішу</a:t>
            </a:r>
            <a:r>
              <a:rPr lang="ru-RU" sz="4500" i="1" dirty="0">
                <a:solidFill>
                  <a:srgbClr val="9A5315"/>
                </a:solidFill>
                <a:latin typeface="Calibri Light" pitchFamily="34" charset="0"/>
              </a:rPr>
              <a:t> </a:t>
            </a:r>
            <a:r>
              <a:rPr lang="ru-RU" sz="4500" i="1" dirty="0">
                <a:solidFill>
                  <a:srgbClr val="9A5315"/>
                </a:solidFill>
                <a:latin typeface="Calibri Light" pitchFamily="34" charset="0"/>
              </a:rPr>
              <a:t>універсальну</a:t>
            </a:r>
            <a:r>
              <a:rPr lang="ru-RU" sz="4500" i="1" dirty="0">
                <a:solidFill>
                  <a:srgbClr val="9A5315"/>
                </a:solidFill>
                <a:latin typeface="Calibri Light" pitchFamily="34" charset="0"/>
              </a:rPr>
              <a:t> </a:t>
            </a:r>
            <a:r>
              <a:rPr lang="ru-RU" sz="4500" i="1" dirty="0">
                <a:solidFill>
                  <a:srgbClr val="9A5315"/>
                </a:solidFill>
                <a:latin typeface="Calibri Light" pitchFamily="34" charset="0"/>
              </a:rPr>
              <a:t>парову</a:t>
            </a:r>
            <a:r>
              <a:rPr lang="ru-RU" sz="4500" i="1" dirty="0">
                <a:solidFill>
                  <a:srgbClr val="9A5315"/>
                </a:solidFill>
                <a:latin typeface="Calibri Light" pitchFamily="34" charset="0"/>
              </a:rPr>
              <a:t> машину з </a:t>
            </a:r>
            <a:r>
              <a:rPr lang="ru-RU" sz="4500" i="1" dirty="0">
                <a:solidFill>
                  <a:srgbClr val="9A5315"/>
                </a:solidFill>
                <a:latin typeface="Calibri Light" pitchFamily="34" charset="0"/>
              </a:rPr>
              <a:t>підвищеним</a:t>
            </a:r>
            <a:r>
              <a:rPr lang="ru-RU" sz="4500" i="1" dirty="0">
                <a:solidFill>
                  <a:srgbClr val="9A5315"/>
                </a:solidFill>
                <a:latin typeface="Calibri Light" pitchFamily="34" charset="0"/>
              </a:rPr>
              <a:t> </a:t>
            </a:r>
            <a:r>
              <a:rPr lang="ru-RU" sz="4500" i="1" dirty="0">
                <a:solidFill>
                  <a:srgbClr val="9A5315"/>
                </a:solidFill>
                <a:latin typeface="Calibri Light" pitchFamily="34" charset="0"/>
              </a:rPr>
              <a:t>тиском</a:t>
            </a:r>
            <a:r>
              <a:rPr lang="ru-RU" sz="4500" i="1" dirty="0">
                <a:solidFill>
                  <a:srgbClr val="9A5315"/>
                </a:solidFill>
                <a:latin typeface="Calibri Light" pitchFamily="34" charset="0"/>
              </a:rPr>
              <a:t> пари. </a:t>
            </a:r>
            <a:r>
              <a:rPr lang="ru-RU" sz="4500" i="1" dirty="0">
                <a:solidFill>
                  <a:srgbClr val="9A5315"/>
                </a:solidFill>
                <a:latin typeface="Calibri Light" pitchFamily="34" charset="0"/>
              </a:rPr>
              <a:t>Винайдення</a:t>
            </a:r>
            <a:r>
              <a:rPr lang="ru-RU" sz="4500" i="1" dirty="0">
                <a:solidFill>
                  <a:srgbClr val="9A5315"/>
                </a:solidFill>
                <a:latin typeface="Calibri Light" pitchFamily="34" charset="0"/>
              </a:rPr>
              <a:t> </a:t>
            </a:r>
            <a:r>
              <a:rPr lang="ru-RU" sz="4500" i="1" dirty="0">
                <a:solidFill>
                  <a:srgbClr val="9A5315"/>
                </a:solidFill>
                <a:latin typeface="Calibri Light" pitchFamily="34" charset="0"/>
              </a:rPr>
              <a:t>цієї</a:t>
            </a:r>
            <a:r>
              <a:rPr lang="ru-RU" sz="4500" i="1" dirty="0">
                <a:solidFill>
                  <a:srgbClr val="9A5315"/>
                </a:solidFill>
                <a:latin typeface="Calibri Light" pitchFamily="34" charset="0"/>
              </a:rPr>
              <a:t> машини (</a:t>
            </a:r>
            <a:r>
              <a:rPr lang="ru-RU" sz="4500" i="1" dirty="0">
                <a:solidFill>
                  <a:srgbClr val="9A5315"/>
                </a:solidFill>
                <a:latin typeface="Calibri Light" pitchFamily="34" charset="0"/>
              </a:rPr>
              <a:t>головні</a:t>
            </a:r>
            <a:r>
              <a:rPr lang="ru-RU" sz="4500" i="1" dirty="0">
                <a:solidFill>
                  <a:srgbClr val="9A5315"/>
                </a:solidFill>
                <a:latin typeface="Calibri Light" pitchFamily="34" charset="0"/>
              </a:rPr>
              <a:t> </a:t>
            </a:r>
            <a:r>
              <a:rPr lang="ru-RU" sz="4500" i="1" dirty="0">
                <a:solidFill>
                  <a:srgbClr val="9A5315"/>
                </a:solidFill>
                <a:latin typeface="Calibri Light" pitchFamily="34" charset="0"/>
              </a:rPr>
              <a:t>її</a:t>
            </a:r>
            <a:r>
              <a:rPr lang="ru-RU" sz="4500" i="1" dirty="0">
                <a:solidFill>
                  <a:srgbClr val="9A5315"/>
                </a:solidFill>
                <a:latin typeface="Calibri Light" pitchFamily="34" charset="0"/>
              </a:rPr>
              <a:t> </a:t>
            </a:r>
            <a:r>
              <a:rPr lang="ru-RU" sz="4500" i="1" dirty="0">
                <a:solidFill>
                  <a:srgbClr val="9A5315"/>
                </a:solidFill>
                <a:latin typeface="Calibri Light" pitchFamily="34" charset="0"/>
              </a:rPr>
              <a:t>риси</a:t>
            </a:r>
            <a:r>
              <a:rPr lang="ru-RU" sz="4500" i="1" dirty="0">
                <a:solidFill>
                  <a:srgbClr val="9A5315"/>
                </a:solidFill>
                <a:latin typeface="Calibri Light" pitchFamily="34" charset="0"/>
              </a:rPr>
              <a:t> </a:t>
            </a:r>
            <a:r>
              <a:rPr lang="ru-RU" sz="4500" i="1" dirty="0">
                <a:solidFill>
                  <a:srgbClr val="9A5315"/>
                </a:solidFill>
                <a:latin typeface="Calibri Light" pitchFamily="34" charset="0"/>
              </a:rPr>
              <a:t>збереглися</a:t>
            </a:r>
            <a:r>
              <a:rPr lang="ru-RU" sz="4500" i="1" dirty="0">
                <a:solidFill>
                  <a:srgbClr val="9A5315"/>
                </a:solidFill>
                <a:latin typeface="Calibri Light" pitchFamily="34" charset="0"/>
              </a:rPr>
              <a:t> й </a:t>
            </a:r>
            <a:r>
              <a:rPr lang="ru-RU" sz="4500" i="1" dirty="0">
                <a:solidFill>
                  <a:srgbClr val="9A5315"/>
                </a:solidFill>
                <a:latin typeface="Calibri Light" pitchFamily="34" charset="0"/>
              </a:rPr>
              <a:t>досі</a:t>
            </a:r>
            <a:r>
              <a:rPr lang="ru-RU" sz="4500" i="1" dirty="0">
                <a:solidFill>
                  <a:srgbClr val="9A5315"/>
                </a:solidFill>
                <a:latin typeface="Calibri Light" pitchFamily="34" charset="0"/>
              </a:rPr>
              <a:t>) </a:t>
            </a:r>
            <a:r>
              <a:rPr lang="ru-RU" sz="4500" i="1" dirty="0">
                <a:solidFill>
                  <a:srgbClr val="9A5315"/>
                </a:solidFill>
                <a:latin typeface="Calibri Light" pitchFamily="34" charset="0"/>
              </a:rPr>
              <a:t>сприяло</a:t>
            </a:r>
            <a:r>
              <a:rPr lang="ru-RU" sz="4500" i="1" dirty="0">
                <a:solidFill>
                  <a:srgbClr val="9A5315"/>
                </a:solidFill>
                <a:latin typeface="Calibri Light" pitchFamily="34" charset="0"/>
              </a:rPr>
              <a:t> </a:t>
            </a:r>
            <a:r>
              <a:rPr lang="ru-RU" sz="4500" i="1" dirty="0">
                <a:solidFill>
                  <a:srgbClr val="9A5315"/>
                </a:solidFill>
                <a:latin typeface="Calibri Light" pitchFamily="34" charset="0"/>
              </a:rPr>
              <a:t>бурхливому</a:t>
            </a:r>
            <a:r>
              <a:rPr lang="ru-RU" sz="4500" i="1" dirty="0">
                <a:solidFill>
                  <a:srgbClr val="9A5315"/>
                </a:solidFill>
                <a:latin typeface="Calibri Light" pitchFamily="34" charset="0"/>
              </a:rPr>
              <a:t> </a:t>
            </a:r>
            <a:r>
              <a:rPr lang="ru-RU" sz="4500" i="1" dirty="0">
                <a:solidFill>
                  <a:srgbClr val="9A5315"/>
                </a:solidFill>
                <a:latin typeface="Calibri Light" pitchFamily="34" charset="0"/>
              </a:rPr>
              <a:t>розвиткові</a:t>
            </a:r>
            <a:r>
              <a:rPr lang="ru-RU" sz="4500" i="1" dirty="0">
                <a:solidFill>
                  <a:srgbClr val="9A5315"/>
                </a:solidFill>
                <a:latin typeface="Calibri Light" pitchFamily="34" charset="0"/>
              </a:rPr>
              <a:t> </a:t>
            </a:r>
            <a:r>
              <a:rPr lang="ru-RU" sz="4500" i="1" dirty="0">
                <a:solidFill>
                  <a:srgbClr val="9A5315"/>
                </a:solidFill>
                <a:latin typeface="Calibri Light" pitchFamily="34" charset="0"/>
              </a:rPr>
              <a:t>виробництва</a:t>
            </a:r>
            <a:r>
              <a:rPr lang="ru-RU" sz="4500" i="1" dirty="0">
                <a:solidFill>
                  <a:srgbClr val="9A5315"/>
                </a:solidFill>
                <a:latin typeface="Calibri Light" pitchFamily="34" charset="0"/>
              </a:rPr>
              <a:t> </a:t>
            </a:r>
            <a:r>
              <a:rPr lang="ru-RU" sz="4500" i="1" dirty="0">
                <a:solidFill>
                  <a:srgbClr val="9A5315"/>
                </a:solidFill>
                <a:latin typeface="Calibri Light" pitchFamily="34" charset="0"/>
              </a:rPr>
              <a:t>спочатку</a:t>
            </a:r>
            <a:r>
              <a:rPr lang="ru-RU" sz="4500" i="1" dirty="0">
                <a:solidFill>
                  <a:srgbClr val="9A5315"/>
                </a:solidFill>
                <a:latin typeface="Calibri Light" pitchFamily="34" charset="0"/>
              </a:rPr>
              <a:t> в </a:t>
            </a:r>
            <a:r>
              <a:rPr lang="ru-RU" sz="4500" i="1" dirty="0">
                <a:solidFill>
                  <a:srgbClr val="9A5315"/>
                </a:solidFill>
                <a:latin typeface="Calibri Light" pitchFamily="34" charset="0"/>
              </a:rPr>
              <a:t>Англії</a:t>
            </a:r>
            <a:r>
              <a:rPr lang="ru-RU" sz="4500" i="1" dirty="0">
                <a:solidFill>
                  <a:srgbClr val="9A5315"/>
                </a:solidFill>
                <a:latin typeface="Calibri Light" pitchFamily="34" charset="0"/>
              </a:rPr>
              <a:t>, а </a:t>
            </a:r>
            <a:r>
              <a:rPr lang="ru-RU" sz="4500" i="1" dirty="0">
                <a:solidFill>
                  <a:srgbClr val="9A5315"/>
                </a:solidFill>
                <a:latin typeface="Calibri Light" pitchFamily="34" charset="0"/>
              </a:rPr>
              <a:t>згодом</a:t>
            </a:r>
            <a:r>
              <a:rPr lang="ru-RU" sz="4500" i="1" dirty="0">
                <a:solidFill>
                  <a:srgbClr val="9A5315"/>
                </a:solidFill>
                <a:latin typeface="Calibri Light" pitchFamily="34" charset="0"/>
              </a:rPr>
              <a:t> в </a:t>
            </a:r>
            <a:r>
              <a:rPr lang="ru-RU" sz="4500" i="1" dirty="0">
                <a:solidFill>
                  <a:srgbClr val="9A5315"/>
                </a:solidFill>
                <a:latin typeface="Calibri Light" pitchFamily="34" charset="0"/>
              </a:rPr>
              <a:t>інших</a:t>
            </a:r>
            <a:r>
              <a:rPr lang="ru-RU" sz="4500" i="1" dirty="0">
                <a:solidFill>
                  <a:srgbClr val="9A5315"/>
                </a:solidFill>
                <a:latin typeface="Calibri Light" pitchFamily="34" charset="0"/>
              </a:rPr>
              <a:t> </a:t>
            </a:r>
            <a:r>
              <a:rPr lang="ru-RU" sz="4500" i="1" dirty="0">
                <a:solidFill>
                  <a:srgbClr val="9A5315"/>
                </a:solidFill>
                <a:latin typeface="Calibri Light" pitchFamily="34" charset="0"/>
              </a:rPr>
              <a:t>країнах</a:t>
            </a:r>
            <a:r>
              <a:rPr lang="ru-RU" sz="4500" i="1" dirty="0">
                <a:solidFill>
                  <a:srgbClr val="9A5315"/>
                </a:solidFill>
                <a:latin typeface="Calibri Light" pitchFamily="34" charset="0"/>
              </a:rPr>
              <a:t>.</a:t>
            </a:r>
          </a:p>
          <a:p>
            <a:pPr>
              <a:buClr>
                <a:srgbClr val="9A5315"/>
              </a:buClr>
              <a:buFont typeface="Arial"/>
              <a:buChar char="•"/>
            </a:pPr>
            <a:endParaRPr lang="ru-RU" sz="2400" b="0" i="1" dirty="0">
              <a:solidFill>
                <a:srgbClr val="9A5315"/>
              </a:solidFill>
              <a:latin typeface="Calibri Light" pitchFamily="34" charset="0"/>
            </a:endParaRPr>
          </a:p>
        </p:txBody>
      </p:sp>
      <p:pic>
        <p:nvPicPr>
          <p:cNvPr id="7" name="Steam_engine_in_action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01273" y="1910861"/>
            <a:ext cx="4336806" cy="29542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8781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8475784" y="1954089"/>
            <a:ext cx="3001108" cy="3294185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91046" y="128955"/>
            <a:ext cx="4034473" cy="1219200"/>
          </a:xfrm>
        </p:spPr>
        <p:txBody>
          <a:bodyPr/>
          <a:lstStyle/>
          <a:p>
            <a:pPr algn="r">
              <a:spcBef>
                <a:spcPts val="1"/>
              </a:spcBef>
            </a:pP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Парові турбіни</a:t>
            </a:r>
            <a:endParaRPr lang="ru-RU" sz="3600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13238" y="1126024"/>
            <a:ext cx="6934201" cy="5044099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ru-RU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Парова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турбіна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dirty="0">
                <a:latin typeface="Calibri Light" pitchFamily="34" charset="0"/>
              </a:rPr>
              <a:t>- </a:t>
            </a:r>
            <a:r>
              <a:rPr lang="ru-RU" i="1" dirty="0">
                <a:latin typeface="Calibri Light" pitchFamily="34" charset="0"/>
              </a:rPr>
              <a:t>тепловий</a:t>
            </a:r>
            <a:r>
              <a:rPr lang="ru-RU" i="1" dirty="0">
                <a:latin typeface="Calibri Light" pitchFamily="34" charset="0"/>
              </a:rPr>
              <a:t> двигун з </a:t>
            </a:r>
            <a:r>
              <a:rPr lang="ru-RU" i="1" dirty="0">
                <a:latin typeface="Calibri Light" pitchFamily="34" charset="0"/>
              </a:rPr>
              <a:t>обертовим</a:t>
            </a:r>
            <a:r>
              <a:rPr lang="ru-RU" i="1" dirty="0">
                <a:latin typeface="Calibri Light" pitchFamily="34" charset="0"/>
              </a:rPr>
              <a:t> ротором, </a:t>
            </a:r>
            <a:r>
              <a:rPr lang="ru-RU" i="1" dirty="0">
                <a:latin typeface="Calibri Light" pitchFamily="34" charset="0"/>
              </a:rPr>
              <a:t>призначений</a:t>
            </a:r>
            <a:r>
              <a:rPr lang="ru-RU" i="1" dirty="0">
                <a:latin typeface="Calibri Light" pitchFamily="34" charset="0"/>
              </a:rPr>
              <a:t> для перетворення </a:t>
            </a:r>
            <a:r>
              <a:rPr lang="ru-RU" i="1" dirty="0">
                <a:latin typeface="Calibri Light" pitchFamily="34" charset="0"/>
              </a:rPr>
              <a:t>потенціальної</a:t>
            </a:r>
            <a:r>
              <a:rPr lang="ru-RU" i="1" dirty="0">
                <a:latin typeface="Calibri Light" pitchFamily="34" charset="0"/>
              </a:rPr>
              <a:t> енергії пари на </a:t>
            </a:r>
            <a:r>
              <a:rPr lang="ru-RU" i="1" dirty="0">
                <a:latin typeface="Calibri Light" pitchFamily="34" charset="0"/>
              </a:rPr>
              <a:t>кінетичну</a:t>
            </a:r>
            <a:r>
              <a:rPr lang="ru-RU" i="1" dirty="0">
                <a:latin typeface="Calibri Light" pitchFamily="34" charset="0"/>
              </a:rPr>
              <a:t>, а </a:t>
            </a:r>
            <a:r>
              <a:rPr lang="ru-RU" i="1" dirty="0">
                <a:latin typeface="Calibri Light" pitchFamily="34" charset="0"/>
              </a:rPr>
              <a:t>кінетичної</a:t>
            </a:r>
            <a:r>
              <a:rPr lang="ru-RU" i="1" dirty="0">
                <a:latin typeface="Calibri Light" pitchFamily="34" charset="0"/>
              </a:rPr>
              <a:t> енергії пари - на механічну роботу. </a:t>
            </a:r>
            <a:r>
              <a:rPr lang="ru-RU" i="1" dirty="0">
                <a:latin typeface="Calibri Light" pitchFamily="34" charset="0"/>
              </a:rPr>
              <a:t>Парову</a:t>
            </a:r>
            <a:r>
              <a:rPr lang="ru-RU" i="1" dirty="0">
                <a:latin typeface="Calibri Light" pitchFamily="34" charset="0"/>
              </a:rPr>
              <a:t> </a:t>
            </a:r>
            <a:r>
              <a:rPr lang="ru-RU" i="1" dirty="0">
                <a:latin typeface="Calibri Light" pitchFamily="34" charset="0"/>
              </a:rPr>
              <a:t>турбіну</a:t>
            </a:r>
            <a:r>
              <a:rPr lang="ru-RU" i="1" dirty="0">
                <a:latin typeface="Calibri Light" pitchFamily="34" charset="0"/>
              </a:rPr>
              <a:t> широко </a:t>
            </a:r>
            <a:r>
              <a:rPr lang="ru-RU" i="1" dirty="0">
                <a:latin typeface="Calibri Light" pitchFamily="34" charset="0"/>
              </a:rPr>
              <a:t>застосовують</a:t>
            </a:r>
            <a:r>
              <a:rPr lang="ru-RU" i="1" dirty="0">
                <a:latin typeface="Calibri Light" pitchFamily="34" charset="0"/>
              </a:rPr>
              <a:t> у </a:t>
            </a:r>
            <a:r>
              <a:rPr lang="ru-RU" i="1" dirty="0">
                <a:latin typeface="Calibri Light" pitchFamily="34" charset="0"/>
              </a:rPr>
              <a:t>багатьох</a:t>
            </a:r>
            <a:r>
              <a:rPr lang="ru-RU" i="1" dirty="0">
                <a:latin typeface="Calibri Light" pitchFamily="34" charset="0"/>
              </a:rPr>
              <a:t> </a:t>
            </a:r>
            <a:r>
              <a:rPr lang="ru-RU" i="1" dirty="0">
                <a:latin typeface="Calibri Light" pitchFamily="34" charset="0"/>
              </a:rPr>
              <a:t>галузях</a:t>
            </a:r>
            <a:r>
              <a:rPr lang="ru-RU" i="1" dirty="0">
                <a:latin typeface="Calibri Light" pitchFamily="34" charset="0"/>
              </a:rPr>
              <a:t> народного </a:t>
            </a:r>
            <a:r>
              <a:rPr lang="ru-RU" i="1" dirty="0">
                <a:latin typeface="Calibri Light" pitchFamily="34" charset="0"/>
              </a:rPr>
              <a:t>господарства</a:t>
            </a:r>
            <a:r>
              <a:rPr lang="ru-RU" i="1" dirty="0">
                <a:latin typeface="Calibri Light" pitchFamily="34" charset="0"/>
              </a:rPr>
              <a:t>, </a:t>
            </a:r>
            <a:r>
              <a:rPr lang="ru-RU" i="1" dirty="0">
                <a:latin typeface="Calibri Light" pitchFamily="34" charset="0"/>
              </a:rPr>
              <a:t>зокрема</a:t>
            </a:r>
            <a:r>
              <a:rPr lang="ru-RU" i="1" dirty="0">
                <a:latin typeface="Calibri Light" pitchFamily="34" charset="0"/>
              </a:rPr>
              <a:t> на </a:t>
            </a:r>
            <a:r>
              <a:rPr lang="ru-RU" i="1" dirty="0">
                <a:latin typeface="Calibri Light" pitchFamily="34" charset="0"/>
              </a:rPr>
              <a:t>теплових</a:t>
            </a:r>
            <a:r>
              <a:rPr lang="ru-RU" i="1" dirty="0">
                <a:latin typeface="Calibri Light" pitchFamily="34" charset="0"/>
              </a:rPr>
              <a:t> </a:t>
            </a:r>
            <a:r>
              <a:rPr lang="ru-RU" i="1" dirty="0" smtClean="0">
                <a:latin typeface="Calibri Light" pitchFamily="34" charset="0"/>
              </a:rPr>
              <a:t>електростанціях</a:t>
            </a:r>
            <a:r>
              <a:rPr lang="ru-RU" i="1" dirty="0" smtClean="0">
                <a:latin typeface="Calibri Light" pitchFamily="34" charset="0"/>
              </a:rPr>
              <a:t>.</a:t>
            </a:r>
          </a:p>
          <a:p>
            <a:pPr marL="0" indent="0" algn="just">
              <a:buNone/>
            </a:pPr>
            <a:r>
              <a:rPr lang="ru-RU" b="1" dirty="0" smtClean="0">
                <a:solidFill>
                  <a:srgbClr val="00B050"/>
                </a:solidFill>
                <a:latin typeface="+mj-lt"/>
              </a:rPr>
              <a:t>Ідея</a:t>
            </a:r>
            <a:r>
              <a:rPr lang="ru-RU" b="1" dirty="0" smtClean="0">
                <a:solidFill>
                  <a:srgbClr val="00B050"/>
                </a:solidFill>
                <a:latin typeface="+mj-lt"/>
              </a:rPr>
              <a:t> </a:t>
            </a:r>
            <a:r>
              <a:rPr lang="ru-RU" b="1" dirty="0" smtClean="0">
                <a:solidFill>
                  <a:srgbClr val="00B050"/>
                </a:solidFill>
                <a:latin typeface="+mj-lt"/>
              </a:rPr>
              <a:t>створення</a:t>
            </a:r>
            <a:r>
              <a:rPr lang="ru-RU" b="1" dirty="0" smtClean="0">
                <a:solidFill>
                  <a:srgbClr val="00B050"/>
                </a:solidFill>
                <a:latin typeface="+mj-lt"/>
              </a:rPr>
              <a:t> </a:t>
            </a:r>
            <a:r>
              <a:rPr lang="ru-RU" b="1" dirty="0" smtClean="0">
                <a:solidFill>
                  <a:srgbClr val="00B050"/>
                </a:solidFill>
                <a:latin typeface="+mj-lt"/>
              </a:rPr>
              <a:t>парової</a:t>
            </a:r>
            <a:r>
              <a:rPr lang="ru-RU" b="1" dirty="0" smtClean="0">
                <a:solidFill>
                  <a:srgbClr val="00B050"/>
                </a:solidFill>
                <a:latin typeface="+mj-lt"/>
              </a:rPr>
              <a:t> турбіни </a:t>
            </a:r>
            <a:r>
              <a:rPr lang="ru-RU" i="1" dirty="0" smtClean="0">
                <a:latin typeface="Calibri Light" pitchFamily="34" charset="0"/>
              </a:rPr>
              <a:t>виникла</a:t>
            </a:r>
            <a:r>
              <a:rPr lang="ru-RU" i="1" dirty="0" smtClean="0">
                <a:latin typeface="Calibri Light" pitchFamily="34" charset="0"/>
              </a:rPr>
              <a:t> </a:t>
            </a:r>
            <a:r>
              <a:rPr lang="ru-RU" i="1" dirty="0" smtClean="0">
                <a:latin typeface="Calibri Light" pitchFamily="34" charset="0"/>
              </a:rPr>
              <a:t>приблизно</a:t>
            </a:r>
            <a:r>
              <a:rPr lang="ru-RU" i="1" dirty="0" smtClean="0">
                <a:latin typeface="Calibri Light" pitchFamily="34" charset="0"/>
              </a:rPr>
              <a:t> за 100 </a:t>
            </a:r>
            <a:r>
              <a:rPr lang="ru-RU" i="1" dirty="0" smtClean="0">
                <a:latin typeface="Calibri Light" pitchFamily="34" charset="0"/>
              </a:rPr>
              <a:t>років</a:t>
            </a:r>
            <a:r>
              <a:rPr lang="ru-RU" i="1" dirty="0" smtClean="0">
                <a:latin typeface="Calibri Light" pitchFamily="34" charset="0"/>
              </a:rPr>
              <a:t> до </a:t>
            </a:r>
            <a:r>
              <a:rPr lang="ru-RU" i="1" dirty="0" smtClean="0">
                <a:latin typeface="Calibri Light" pitchFamily="34" charset="0"/>
              </a:rPr>
              <a:t>н.е</a:t>
            </a:r>
            <a:r>
              <a:rPr lang="ru-RU" i="1" dirty="0" smtClean="0">
                <a:latin typeface="Calibri Light" pitchFamily="34" charset="0"/>
              </a:rPr>
              <a:t>. Першим принцип роботи </a:t>
            </a:r>
            <a:r>
              <a:rPr lang="ru-RU" i="1" dirty="0" smtClean="0">
                <a:latin typeface="Calibri Light" pitchFamily="34" charset="0"/>
              </a:rPr>
              <a:t>реактивної</a:t>
            </a:r>
            <a:r>
              <a:rPr lang="ru-RU" i="1" dirty="0" smtClean="0">
                <a:latin typeface="Calibri Light" pitchFamily="34" charset="0"/>
              </a:rPr>
              <a:t> </a:t>
            </a:r>
            <a:r>
              <a:rPr lang="ru-RU" i="1" dirty="0" smtClean="0">
                <a:latin typeface="Calibri Light" pitchFamily="34" charset="0"/>
              </a:rPr>
              <a:t>парової</a:t>
            </a:r>
            <a:r>
              <a:rPr lang="ru-RU" i="1" dirty="0" smtClean="0">
                <a:latin typeface="Calibri Light" pitchFamily="34" charset="0"/>
              </a:rPr>
              <a:t> турбіни (</a:t>
            </a:r>
            <a:r>
              <a:rPr lang="ru-RU" i="1" dirty="0" smtClean="0">
                <a:latin typeface="Calibri Light" pitchFamily="34" charset="0"/>
              </a:rPr>
              <a:t>що</a:t>
            </a:r>
            <a:r>
              <a:rPr lang="ru-RU" i="1" dirty="0" smtClean="0">
                <a:latin typeface="Calibri Light" pitchFamily="34" charset="0"/>
              </a:rPr>
              <a:t> </a:t>
            </a:r>
            <a:r>
              <a:rPr lang="ru-RU" i="1" dirty="0" smtClean="0">
                <a:latin typeface="Calibri Light" pitchFamily="34" charset="0"/>
              </a:rPr>
              <a:t>був</a:t>
            </a:r>
            <a:r>
              <a:rPr lang="ru-RU" i="1" dirty="0" smtClean="0">
                <a:latin typeface="Calibri Light" pitchFamily="34" charset="0"/>
              </a:rPr>
              <a:t> </a:t>
            </a:r>
            <a:r>
              <a:rPr lang="ru-RU" i="1" dirty="0" smtClean="0">
                <a:latin typeface="Calibri Light" pitchFamily="34" charset="0"/>
              </a:rPr>
              <a:t>використаний</a:t>
            </a:r>
            <a:r>
              <a:rPr lang="ru-RU" i="1" dirty="0" smtClean="0">
                <a:latin typeface="Calibri Light" pitchFamily="34" charset="0"/>
              </a:rPr>
              <a:t> в </a:t>
            </a:r>
            <a:r>
              <a:rPr lang="ru-RU" i="1" dirty="0" smtClean="0">
                <a:latin typeface="Calibri Light" pitchFamily="34" charset="0"/>
              </a:rPr>
              <a:t>кулі</a:t>
            </a:r>
            <a:r>
              <a:rPr lang="ru-RU" i="1" dirty="0" smtClean="0">
                <a:latin typeface="Calibri Light" pitchFamily="34" charset="0"/>
              </a:rPr>
              <a:t>, яка </a:t>
            </a:r>
            <a:r>
              <a:rPr lang="ru-RU" i="1" dirty="0" smtClean="0">
                <a:latin typeface="Calibri Light" pitchFamily="34" charset="0"/>
              </a:rPr>
              <a:t>оберталася</a:t>
            </a:r>
            <a:r>
              <a:rPr lang="ru-RU" i="1" dirty="0" smtClean="0">
                <a:latin typeface="Calibri Light" pitchFamily="34" charset="0"/>
              </a:rPr>
              <a:t> від </a:t>
            </a:r>
            <a:r>
              <a:rPr lang="ru-RU" i="1" dirty="0" smtClean="0">
                <a:latin typeface="Calibri Light" pitchFamily="34" charset="0"/>
              </a:rPr>
              <a:t>діяння</a:t>
            </a:r>
            <a:r>
              <a:rPr lang="ru-RU" i="1" dirty="0" smtClean="0">
                <a:latin typeface="Calibri Light" pitchFamily="34" charset="0"/>
              </a:rPr>
              <a:t> </a:t>
            </a:r>
            <a:r>
              <a:rPr lang="ru-RU" i="1" dirty="0" smtClean="0">
                <a:latin typeface="Calibri Light" pitchFamily="34" charset="0"/>
              </a:rPr>
              <a:t>реактивної</a:t>
            </a:r>
            <a:r>
              <a:rPr lang="ru-RU" i="1" dirty="0" smtClean="0">
                <a:latin typeface="Calibri Light" pitchFamily="34" charset="0"/>
              </a:rPr>
              <a:t> </a:t>
            </a:r>
            <a:r>
              <a:rPr lang="ru-RU" i="1" dirty="0" smtClean="0">
                <a:latin typeface="Calibri Light" pitchFamily="34" charset="0"/>
              </a:rPr>
              <a:t>сили</a:t>
            </a:r>
            <a:r>
              <a:rPr lang="ru-RU" i="1" dirty="0" smtClean="0">
                <a:latin typeface="Calibri Light" pitchFamily="34" charset="0"/>
              </a:rPr>
              <a:t> пари) описав Герон </a:t>
            </a:r>
            <a:r>
              <a:rPr lang="ru-RU" i="1" dirty="0" smtClean="0">
                <a:latin typeface="Calibri Light" pitchFamily="34" charset="0"/>
              </a:rPr>
              <a:t>Олександрійський</a:t>
            </a:r>
            <a:r>
              <a:rPr lang="ru-RU" i="1" dirty="0" smtClean="0">
                <a:latin typeface="Calibri Light" pitchFamily="34" charset="0"/>
              </a:rPr>
              <a:t>. В 1629 </a:t>
            </a:r>
            <a:r>
              <a:rPr lang="ru-RU" i="1" dirty="0" smtClean="0">
                <a:latin typeface="Calibri Light" pitchFamily="34" charset="0"/>
              </a:rPr>
              <a:t>італійський</a:t>
            </a:r>
            <a:r>
              <a:rPr lang="ru-RU" i="1" dirty="0" smtClean="0">
                <a:latin typeface="Calibri Light" pitchFamily="34" charset="0"/>
              </a:rPr>
              <a:t> </a:t>
            </a:r>
            <a:r>
              <a:rPr lang="ru-RU" i="1" dirty="0" smtClean="0">
                <a:latin typeface="Calibri Light" pitchFamily="34" charset="0"/>
              </a:rPr>
              <a:t>архітектор</a:t>
            </a:r>
            <a:r>
              <a:rPr lang="ru-RU" i="1" dirty="0" smtClean="0">
                <a:latin typeface="Calibri Light" pitchFamily="34" charset="0"/>
              </a:rPr>
              <a:t> і </a:t>
            </a:r>
            <a:r>
              <a:rPr lang="ru-RU" i="1" dirty="0" smtClean="0">
                <a:latin typeface="Calibri Light" pitchFamily="34" charset="0"/>
              </a:rPr>
              <a:t>інженер</a:t>
            </a:r>
            <a:r>
              <a:rPr lang="ru-RU" i="1" dirty="0" smtClean="0">
                <a:latin typeface="Calibri Light" pitchFamily="34" charset="0"/>
              </a:rPr>
              <a:t> Д. Бранка у </a:t>
            </a:r>
            <a:r>
              <a:rPr lang="ru-RU" i="1" dirty="0" smtClean="0">
                <a:latin typeface="Calibri Light" pitchFamily="34" charset="0"/>
              </a:rPr>
              <a:t>книзі</a:t>
            </a:r>
            <a:r>
              <a:rPr lang="ru-RU" i="1" dirty="0" smtClean="0">
                <a:latin typeface="Calibri Light" pitchFamily="34" charset="0"/>
              </a:rPr>
              <a:t> "Машина" дав </a:t>
            </a:r>
            <a:r>
              <a:rPr lang="ru-RU" i="1" dirty="0" smtClean="0">
                <a:latin typeface="Calibri Light" pitchFamily="34" charset="0"/>
              </a:rPr>
              <a:t>опис</a:t>
            </a:r>
            <a:r>
              <a:rPr lang="ru-RU" i="1" dirty="0" smtClean="0">
                <a:latin typeface="Calibri Light" pitchFamily="34" charset="0"/>
              </a:rPr>
              <a:t> </a:t>
            </a:r>
            <a:r>
              <a:rPr lang="ru-RU" i="1" dirty="0" smtClean="0">
                <a:latin typeface="Calibri Light" pitchFamily="34" charset="0"/>
              </a:rPr>
              <a:t>оберненого</a:t>
            </a:r>
            <a:r>
              <a:rPr lang="ru-RU" i="1" dirty="0" smtClean="0">
                <a:latin typeface="Calibri Light" pitchFamily="34" charset="0"/>
              </a:rPr>
              <a:t> парового колеса - прототипу </a:t>
            </a:r>
            <a:r>
              <a:rPr lang="ru-RU" i="1" dirty="0" smtClean="0">
                <a:latin typeface="Calibri Light" pitchFamily="34" charset="0"/>
              </a:rPr>
              <a:t>активної</a:t>
            </a:r>
            <a:r>
              <a:rPr lang="ru-RU" i="1" dirty="0" smtClean="0">
                <a:latin typeface="Calibri Light" pitchFamily="34" charset="0"/>
              </a:rPr>
              <a:t> </a:t>
            </a:r>
            <a:r>
              <a:rPr lang="ru-RU" i="1" dirty="0" smtClean="0">
                <a:latin typeface="Calibri Light" pitchFamily="34" charset="0"/>
              </a:rPr>
              <a:t>парової</a:t>
            </a:r>
            <a:r>
              <a:rPr lang="ru-RU" i="1" dirty="0" smtClean="0">
                <a:latin typeface="Calibri Light" pitchFamily="34" charset="0"/>
              </a:rPr>
              <a:t> турбіни. В </a:t>
            </a:r>
            <a:r>
              <a:rPr lang="ru-RU" i="1" dirty="0" smtClean="0">
                <a:latin typeface="Calibri Light" pitchFamily="34" charset="0"/>
              </a:rPr>
              <a:t>Росії</a:t>
            </a:r>
            <a:r>
              <a:rPr lang="ru-RU" i="1" dirty="0" smtClean="0">
                <a:latin typeface="Calibri Light" pitchFamily="34" charset="0"/>
              </a:rPr>
              <a:t> </a:t>
            </a:r>
            <a:r>
              <a:rPr lang="ru-RU" i="1" dirty="0" smtClean="0">
                <a:latin typeface="Calibri Light" pitchFamily="34" charset="0"/>
              </a:rPr>
              <a:t>перші</a:t>
            </a:r>
            <a:r>
              <a:rPr lang="ru-RU" i="1" dirty="0" smtClean="0">
                <a:latin typeface="Calibri Light" pitchFamily="34" charset="0"/>
              </a:rPr>
              <a:t> </a:t>
            </a:r>
            <a:r>
              <a:rPr lang="ru-RU" i="1" dirty="0" smtClean="0">
                <a:latin typeface="Calibri Light" pitchFamily="34" charset="0"/>
              </a:rPr>
              <a:t>малопотужні</a:t>
            </a:r>
            <a:r>
              <a:rPr lang="ru-RU" i="1" dirty="0" smtClean="0">
                <a:latin typeface="Calibri Light" pitchFamily="34" charset="0"/>
              </a:rPr>
              <a:t> парові турбіни </a:t>
            </a:r>
            <a:r>
              <a:rPr lang="ru-RU" i="1" dirty="0" smtClean="0">
                <a:latin typeface="Calibri Light" pitchFamily="34" charset="0"/>
              </a:rPr>
              <a:t>були</a:t>
            </a:r>
            <a:r>
              <a:rPr lang="ru-RU" i="1" dirty="0" smtClean="0">
                <a:latin typeface="Calibri Light" pitchFamily="34" charset="0"/>
              </a:rPr>
              <a:t> </a:t>
            </a:r>
            <a:r>
              <a:rPr lang="ru-RU" i="1" dirty="0" smtClean="0">
                <a:latin typeface="Calibri Light" pitchFamily="34" charset="0"/>
              </a:rPr>
              <a:t>розроблені</a:t>
            </a:r>
            <a:r>
              <a:rPr lang="ru-RU" i="1" dirty="0" smtClean="0">
                <a:latin typeface="Calibri Light" pitchFamily="34" charset="0"/>
              </a:rPr>
              <a:t> 1806-1813 на </a:t>
            </a:r>
            <a:r>
              <a:rPr lang="ru-RU" i="1" dirty="0" smtClean="0">
                <a:latin typeface="Calibri Light" pitchFamily="34" charset="0"/>
              </a:rPr>
              <a:t>Сузунському</a:t>
            </a:r>
            <a:r>
              <a:rPr lang="ru-RU" i="1" dirty="0" smtClean="0">
                <a:latin typeface="Calibri Light" pitchFamily="34" charset="0"/>
              </a:rPr>
              <a:t> </a:t>
            </a:r>
            <a:r>
              <a:rPr lang="ru-RU" i="1" dirty="0" smtClean="0">
                <a:latin typeface="Calibri Light" pitchFamily="34" charset="0"/>
              </a:rPr>
              <a:t>з'їзді</a:t>
            </a:r>
            <a:r>
              <a:rPr lang="ru-RU" i="1" dirty="0" smtClean="0">
                <a:latin typeface="Calibri Light" pitchFamily="34" charset="0"/>
              </a:rPr>
              <a:t> (Алтай) </a:t>
            </a:r>
            <a:r>
              <a:rPr lang="ru-RU" i="1" dirty="0" smtClean="0">
                <a:latin typeface="Calibri Light" pitchFamily="34" charset="0"/>
              </a:rPr>
              <a:t>механіком</a:t>
            </a:r>
            <a:r>
              <a:rPr lang="ru-RU" i="1" dirty="0" smtClean="0">
                <a:latin typeface="Calibri Light" pitchFamily="34" charset="0"/>
              </a:rPr>
              <a:t> П. </a:t>
            </a:r>
            <a:r>
              <a:rPr lang="ru-RU" i="1" dirty="0" smtClean="0">
                <a:latin typeface="Calibri Light" pitchFamily="34" charset="0"/>
              </a:rPr>
              <a:t>Залєсовим</a:t>
            </a:r>
            <a:r>
              <a:rPr lang="ru-RU" i="1" dirty="0" smtClean="0">
                <a:latin typeface="Calibri Light" pitchFamily="34" charset="0"/>
              </a:rPr>
              <a:t>.</a:t>
            </a:r>
          </a:p>
          <a:p>
            <a:pPr marL="0" indent="0" algn="just">
              <a:buNone/>
            </a:pPr>
            <a:r>
              <a:rPr lang="ru-RU" i="1" dirty="0" smtClean="0">
                <a:latin typeface="Calibri Light" pitchFamily="34" charset="0"/>
              </a:rPr>
              <a:t>Парова </a:t>
            </a:r>
            <a:r>
              <a:rPr lang="ru-RU" i="1" dirty="0" smtClean="0">
                <a:latin typeface="Calibri Light" pitchFamily="34" charset="0"/>
              </a:rPr>
              <a:t>турбіна</a:t>
            </a:r>
            <a:r>
              <a:rPr lang="ru-RU" i="1" dirty="0" smtClean="0">
                <a:latin typeface="Calibri Light" pitchFamily="34" charset="0"/>
              </a:rPr>
              <a:t> </a:t>
            </a:r>
            <a:r>
              <a:rPr lang="ru-RU" b="1" dirty="0" smtClean="0">
                <a:solidFill>
                  <a:srgbClr val="FFFF00"/>
                </a:solidFill>
                <a:latin typeface="+mj-lt"/>
              </a:rPr>
              <a:t>складається</a:t>
            </a:r>
            <a:r>
              <a:rPr lang="ru-RU" b="1" dirty="0" smtClean="0">
                <a:solidFill>
                  <a:srgbClr val="FFFF00"/>
                </a:solidFill>
                <a:latin typeface="+mj-lt"/>
              </a:rPr>
              <a:t> з </a:t>
            </a:r>
            <a:r>
              <a:rPr lang="ru-RU" i="1" dirty="0" smtClean="0">
                <a:latin typeface="Calibri Light" pitchFamily="34" charset="0"/>
              </a:rPr>
              <a:t>нерухомої</a:t>
            </a:r>
            <a:r>
              <a:rPr lang="ru-RU" i="1" dirty="0" smtClean="0">
                <a:latin typeface="Calibri Light" pitchFamily="34" charset="0"/>
              </a:rPr>
              <a:t> </a:t>
            </a:r>
            <a:r>
              <a:rPr lang="ru-RU" i="1" dirty="0" smtClean="0">
                <a:latin typeface="Calibri Light" pitchFamily="34" charset="0"/>
              </a:rPr>
              <a:t>частини</a:t>
            </a:r>
            <a:r>
              <a:rPr lang="ru-RU" i="1" dirty="0" smtClean="0">
                <a:latin typeface="Calibri Light" pitchFamily="34" charset="0"/>
              </a:rPr>
              <a:t> - статора з </a:t>
            </a:r>
            <a:r>
              <a:rPr lang="ru-RU" i="1" dirty="0" smtClean="0">
                <a:latin typeface="Calibri Light" pitchFamily="34" charset="0"/>
              </a:rPr>
              <a:t>нерухомими</a:t>
            </a:r>
            <a:r>
              <a:rPr lang="ru-RU" i="1" dirty="0" smtClean="0">
                <a:latin typeface="Calibri Light" pitchFamily="34" charset="0"/>
              </a:rPr>
              <a:t> </a:t>
            </a:r>
            <a:r>
              <a:rPr lang="ru-RU" i="1" dirty="0" smtClean="0">
                <a:latin typeface="Calibri Light" pitchFamily="34" charset="0"/>
              </a:rPr>
              <a:t>напрямками</a:t>
            </a:r>
            <a:r>
              <a:rPr lang="ru-RU" i="1" dirty="0" smtClean="0">
                <a:latin typeface="Calibri Light" pitchFamily="34" charset="0"/>
              </a:rPr>
              <a:t> </a:t>
            </a:r>
            <a:r>
              <a:rPr lang="ru-RU" i="1" dirty="0" smtClean="0">
                <a:latin typeface="Calibri Light" pitchFamily="34" charset="0"/>
              </a:rPr>
              <a:t>апаратами</a:t>
            </a:r>
            <a:r>
              <a:rPr lang="ru-RU" i="1" dirty="0" smtClean="0">
                <a:latin typeface="Calibri Light" pitchFamily="34" charset="0"/>
              </a:rPr>
              <a:t> (соплами) і </a:t>
            </a:r>
            <a:r>
              <a:rPr lang="ru-RU" i="1" dirty="0" smtClean="0">
                <a:latin typeface="Calibri Light" pitchFamily="34" charset="0"/>
              </a:rPr>
              <a:t>рухомої</a:t>
            </a:r>
            <a:r>
              <a:rPr lang="ru-RU" i="1" dirty="0" smtClean="0">
                <a:latin typeface="Calibri Light" pitchFamily="34" charset="0"/>
              </a:rPr>
              <a:t> - </a:t>
            </a:r>
            <a:r>
              <a:rPr lang="ru-RU" i="1" dirty="0" smtClean="0">
                <a:latin typeface="Calibri Light" pitchFamily="34" charset="0"/>
              </a:rPr>
              <a:t>обертового</a:t>
            </a:r>
            <a:r>
              <a:rPr lang="ru-RU" i="1" dirty="0" smtClean="0">
                <a:latin typeface="Calibri Light" pitchFamily="34" charset="0"/>
              </a:rPr>
              <a:t> ротора з дисками, </a:t>
            </a:r>
            <a:r>
              <a:rPr lang="ru-RU" i="1" dirty="0" smtClean="0">
                <a:latin typeface="Calibri Light" pitchFamily="34" charset="0"/>
              </a:rPr>
              <a:t>що</a:t>
            </a:r>
            <a:r>
              <a:rPr lang="ru-RU" i="1" dirty="0" smtClean="0">
                <a:latin typeface="Calibri Light" pitchFamily="34" charset="0"/>
              </a:rPr>
              <a:t> на них </a:t>
            </a:r>
            <a:r>
              <a:rPr lang="ru-RU" i="1" dirty="0" smtClean="0">
                <a:latin typeface="Calibri Light" pitchFamily="34" charset="0"/>
              </a:rPr>
              <a:t>закріплено</a:t>
            </a:r>
            <a:r>
              <a:rPr lang="ru-RU" i="1" dirty="0" smtClean="0">
                <a:latin typeface="Calibri Light" pitchFamily="34" charset="0"/>
              </a:rPr>
              <a:t> </a:t>
            </a:r>
            <a:r>
              <a:rPr lang="ru-RU" i="1" dirty="0" smtClean="0">
                <a:latin typeface="Calibri Light" pitchFamily="34" charset="0"/>
              </a:rPr>
              <a:t>робочі</a:t>
            </a:r>
            <a:r>
              <a:rPr lang="ru-RU" i="1" dirty="0" smtClean="0">
                <a:latin typeface="Calibri Light" pitchFamily="34" charset="0"/>
              </a:rPr>
              <a:t> лопатки.</a:t>
            </a:r>
          </a:p>
          <a:p>
            <a:pPr>
              <a:buClr>
                <a:srgbClr val="9A5315"/>
              </a:buClr>
              <a:buFont typeface="Arial"/>
              <a:buChar char="•"/>
            </a:pPr>
            <a:endParaRPr lang="ru-RU" sz="2400" b="0" i="1" dirty="0">
              <a:solidFill>
                <a:srgbClr val="9A5315"/>
              </a:solidFill>
              <a:latin typeface="Calibri Light" pitchFamily="34" charset="0"/>
            </a:endParaRPr>
          </a:p>
        </p:txBody>
      </p:sp>
      <p:pic>
        <p:nvPicPr>
          <p:cNvPr id="6" name="dampfturbine_fast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14726" y="2079379"/>
            <a:ext cx="2723224" cy="3043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222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383323" y="1570892"/>
            <a:ext cx="1758462" cy="347003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81027" y="586154"/>
            <a:ext cx="10058402" cy="1219200"/>
          </a:xfrm>
        </p:spPr>
        <p:txBody>
          <a:bodyPr>
            <a:normAutofit/>
          </a:bodyPr>
          <a:lstStyle/>
          <a:p>
            <a:pPr algn="r">
              <a:spcBef>
                <a:spcPts val="1"/>
              </a:spcBef>
            </a:pPr>
            <a:r>
              <a:rPr lang="ru-RU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Двигуни внутрішнього 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згоряння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3600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044461" y="1356701"/>
            <a:ext cx="7438293" cy="485652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sz="18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Двигун внутрішнього згоряння</a:t>
            </a:r>
            <a:r>
              <a:rPr lang="uk-UA" sz="1800" dirty="0">
                <a:latin typeface="+mj-lt"/>
              </a:rPr>
              <a:t> </a:t>
            </a:r>
            <a:r>
              <a:rPr lang="uk-UA" sz="1800" dirty="0">
                <a:latin typeface="Calibri Light" pitchFamily="34" charset="0"/>
              </a:rPr>
              <a:t>- </a:t>
            </a:r>
            <a:r>
              <a:rPr lang="uk-UA" sz="1800" i="1" dirty="0">
                <a:latin typeface="Calibri Light" pitchFamily="34" charset="0"/>
              </a:rPr>
              <a:t>тепловий двигун, в якому хімічна енергія палива, яке згоряє в камері згоряння двигуна, перетворюється в механічну енергію. За призначенням двигуни внутрішнього згоряння поділяються на автотракторні, авіаційні, судові та стаціонарні. Звичайно двигун внутрішнього згоряння - поршневі двигуни.</a:t>
            </a:r>
          </a:p>
          <a:p>
            <a:pPr marL="0" indent="0" algn="just">
              <a:buNone/>
            </a:pPr>
            <a:r>
              <a:rPr lang="uk-UA" sz="18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Двигун внутрішнього згоряння складається з </a:t>
            </a:r>
            <a:r>
              <a:rPr lang="uk-UA" sz="1800" i="1" dirty="0">
                <a:latin typeface="Calibri Light" pitchFamily="34" charset="0"/>
              </a:rPr>
              <a:t>кривошипно-шатунного та газорозподільного механізмів і систем живлення, запалювання (для двигунів низького стиску), охолодження, мащення та регулювання. Для роботи двигуна внутрішнього згоряння застосовують різне паливо: бензин, спирт, дизельне паливо, природний і генераторний гази</a:t>
            </a:r>
            <a:r>
              <a:rPr lang="uk-UA" sz="1800" i="1" dirty="0" smtClean="0">
                <a:latin typeface="Calibri Light" pitchFamily="34" charset="0"/>
              </a:rPr>
              <a:t>.</a:t>
            </a:r>
          </a:p>
          <a:p>
            <a:pPr marL="0" indent="0" algn="just">
              <a:buNone/>
            </a:pPr>
            <a:r>
              <a:rPr lang="ru-RU" sz="1800" i="1" dirty="0">
                <a:latin typeface="Calibri Light" pitchFamily="34" charset="0"/>
              </a:rPr>
              <a:t>Двигуни внутрішнього згоряння широко </a:t>
            </a:r>
            <a:r>
              <a:rPr lang="ru-RU" sz="1800" i="1" dirty="0">
                <a:latin typeface="Calibri Light" pitchFamily="34" charset="0"/>
              </a:rPr>
              <a:t>застосовують</a:t>
            </a:r>
            <a:r>
              <a:rPr lang="ru-RU" sz="1800" i="1" dirty="0">
                <a:latin typeface="Calibri Light" pitchFamily="34" charset="0"/>
              </a:rPr>
              <a:t> на </a:t>
            </a:r>
            <a:r>
              <a:rPr lang="ru-RU" sz="1800" i="1" dirty="0">
                <a:latin typeface="Calibri Light" pitchFamily="34" charset="0"/>
              </a:rPr>
              <a:t>транспорті</a:t>
            </a:r>
            <a:r>
              <a:rPr lang="ru-RU" sz="1800" i="1" dirty="0">
                <a:latin typeface="Calibri Light" pitchFamily="34" charset="0"/>
              </a:rPr>
              <a:t> (</a:t>
            </a:r>
            <a:r>
              <a:rPr lang="ru-RU" sz="1800" i="1" dirty="0">
                <a:latin typeface="Calibri Light" pitchFamily="34" charset="0"/>
              </a:rPr>
              <a:t>автомобільному</a:t>
            </a:r>
            <a:r>
              <a:rPr lang="ru-RU" sz="1800" i="1" dirty="0">
                <a:latin typeface="Calibri Light" pitchFamily="34" charset="0"/>
              </a:rPr>
              <a:t>, </a:t>
            </a:r>
            <a:r>
              <a:rPr lang="ru-RU" sz="1800" i="1" dirty="0">
                <a:latin typeface="Calibri Light" pitchFamily="34" charset="0"/>
              </a:rPr>
              <a:t>залізничному</a:t>
            </a:r>
            <a:r>
              <a:rPr lang="ru-RU" sz="1800" i="1" dirty="0">
                <a:latin typeface="Calibri Light" pitchFamily="34" charset="0"/>
              </a:rPr>
              <a:t>, водному, </a:t>
            </a:r>
            <a:r>
              <a:rPr lang="ru-RU" sz="1800" i="1" dirty="0">
                <a:latin typeface="Calibri Light" pitchFamily="34" charset="0"/>
              </a:rPr>
              <a:t>повітряному</a:t>
            </a:r>
            <a:r>
              <a:rPr lang="ru-RU" sz="1800" i="1" dirty="0">
                <a:latin typeface="Calibri Light" pitchFamily="34" charset="0"/>
              </a:rPr>
              <a:t>), в </a:t>
            </a:r>
            <a:r>
              <a:rPr lang="ru-RU" sz="1800" i="1" dirty="0">
                <a:latin typeface="Calibri Light" pitchFamily="34" charset="0"/>
              </a:rPr>
              <a:t>нафтовій</a:t>
            </a:r>
            <a:r>
              <a:rPr lang="ru-RU" sz="1800" i="1" dirty="0">
                <a:latin typeface="Calibri Light" pitchFamily="34" charset="0"/>
              </a:rPr>
              <a:t> </a:t>
            </a:r>
            <a:r>
              <a:rPr lang="ru-RU" sz="1800" i="1" dirty="0">
                <a:latin typeface="Calibri Light" pitchFamily="34" charset="0"/>
              </a:rPr>
              <a:t>промисловості</a:t>
            </a:r>
            <a:r>
              <a:rPr lang="ru-RU" sz="1800" i="1" dirty="0">
                <a:latin typeface="Calibri Light" pitchFamily="34" charset="0"/>
              </a:rPr>
              <a:t>, на </a:t>
            </a:r>
            <a:r>
              <a:rPr lang="ru-RU" sz="1800" i="1" dirty="0">
                <a:latin typeface="Calibri Light" pitchFamily="34" charset="0"/>
              </a:rPr>
              <a:t>лісорозробках</a:t>
            </a:r>
            <a:r>
              <a:rPr lang="ru-RU" sz="1800" i="1" dirty="0">
                <a:latin typeface="Calibri Light" pitchFamily="34" charset="0"/>
              </a:rPr>
              <a:t>, </a:t>
            </a:r>
            <a:r>
              <a:rPr lang="ru-RU" sz="1800" i="1" dirty="0">
                <a:latin typeface="Calibri Light" pitchFamily="34" charset="0"/>
              </a:rPr>
              <a:t>малих</a:t>
            </a:r>
            <a:r>
              <a:rPr lang="ru-RU" sz="1800" i="1" dirty="0">
                <a:latin typeface="Calibri Light" pitchFamily="34" charset="0"/>
              </a:rPr>
              <a:t> </a:t>
            </a:r>
            <a:r>
              <a:rPr lang="ru-RU" sz="1800" i="1" dirty="0">
                <a:latin typeface="Calibri Light" pitchFamily="34" charset="0"/>
              </a:rPr>
              <a:t>електростанціях</a:t>
            </a:r>
            <a:r>
              <a:rPr lang="ru-RU" sz="1800" i="1" dirty="0">
                <a:latin typeface="Calibri Light" pitchFamily="34" charset="0"/>
              </a:rPr>
              <a:t>, в </a:t>
            </a:r>
            <a:r>
              <a:rPr lang="ru-RU" sz="1800" i="1" dirty="0">
                <a:latin typeface="Calibri Light" pitchFamily="34" charset="0"/>
              </a:rPr>
              <a:t>сільському</a:t>
            </a:r>
            <a:r>
              <a:rPr lang="ru-RU" sz="1800" i="1" dirty="0">
                <a:latin typeface="Calibri Light" pitchFamily="34" charset="0"/>
              </a:rPr>
              <a:t> </a:t>
            </a:r>
            <a:r>
              <a:rPr lang="ru-RU" sz="1800" i="1" dirty="0">
                <a:latin typeface="Calibri Light" pitchFamily="34" charset="0"/>
              </a:rPr>
              <a:t>господарстві</a:t>
            </a:r>
            <a:r>
              <a:rPr lang="ru-RU" sz="1800" i="1" dirty="0">
                <a:latin typeface="Calibri Light" pitchFamily="34" charset="0"/>
              </a:rPr>
              <a:t> та </a:t>
            </a:r>
            <a:r>
              <a:rPr lang="ru-RU" sz="1800" i="1" dirty="0">
                <a:latin typeface="Calibri Light" pitchFamily="34" charset="0"/>
              </a:rPr>
              <a:t>ін</a:t>
            </a:r>
            <a:r>
              <a:rPr lang="ru-RU" sz="1800" i="1" dirty="0">
                <a:latin typeface="Calibri Light" pitchFamily="34" charset="0"/>
              </a:rPr>
              <a:t>. </a:t>
            </a:r>
            <a:r>
              <a:rPr lang="ru-RU" sz="1800" i="1" dirty="0">
                <a:latin typeface="Calibri Light" pitchFamily="34" charset="0"/>
              </a:rPr>
              <a:t>галузях</a:t>
            </a:r>
            <a:r>
              <a:rPr lang="ru-RU" sz="1800" i="1" dirty="0">
                <a:latin typeface="Calibri Light" pitchFamily="34" charset="0"/>
              </a:rPr>
              <a:t> народного </a:t>
            </a:r>
            <a:r>
              <a:rPr lang="ru-RU" sz="1800" i="1" dirty="0">
                <a:latin typeface="Calibri Light" pitchFamily="34" charset="0"/>
              </a:rPr>
              <a:t>господарства</a:t>
            </a:r>
            <a:r>
              <a:rPr lang="ru-RU" sz="1800" i="1" dirty="0">
                <a:latin typeface="Calibri Light" pitchFamily="34" charset="0"/>
              </a:rPr>
              <a:t>. </a:t>
            </a:r>
            <a:endParaRPr lang="uk-UA" sz="1800" i="1" dirty="0">
              <a:latin typeface="Calibri Light" pitchFamily="34" charset="0"/>
            </a:endParaRPr>
          </a:p>
          <a:p>
            <a:pPr>
              <a:buClr>
                <a:srgbClr val="9A5315"/>
              </a:buClr>
              <a:buFont typeface="Arial"/>
              <a:buChar char="•"/>
            </a:pPr>
            <a:endParaRPr lang="ru-RU" sz="2400" b="0" i="1" dirty="0">
              <a:solidFill>
                <a:srgbClr val="9A5315"/>
              </a:solidFill>
              <a:latin typeface="Calibri Light" pitchFamily="34" charset="0"/>
            </a:endParaRPr>
          </a:p>
        </p:txBody>
      </p:sp>
      <p:pic>
        <p:nvPicPr>
          <p:cNvPr id="4" name="4-Stroke-Engine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34254" y="1716024"/>
            <a:ext cx="1466119" cy="3179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225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6928339" y="1954089"/>
            <a:ext cx="4349261" cy="3294185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59869" y="269632"/>
            <a:ext cx="4211516" cy="1219200"/>
          </a:xfrm>
        </p:spPr>
        <p:txBody>
          <a:bodyPr/>
          <a:lstStyle/>
          <a:p>
            <a:pPr algn="r">
              <a:spcBef>
                <a:spcPts val="1"/>
              </a:spcBef>
            </a:pP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Газові турбіни</a:t>
            </a:r>
            <a:endParaRPr lang="ru-RU" sz="3600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13239" y="1406769"/>
            <a:ext cx="6034454" cy="4763354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ru-RU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Газова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турбіна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dirty="0">
                <a:latin typeface="Calibri Light" pitchFamily="34" charset="0"/>
              </a:rPr>
              <a:t>- </a:t>
            </a:r>
            <a:r>
              <a:rPr lang="ru-RU" i="1" dirty="0">
                <a:latin typeface="Calibri Light" pitchFamily="34" charset="0"/>
              </a:rPr>
              <a:t>тепловий</a:t>
            </a:r>
            <a:r>
              <a:rPr lang="ru-RU" i="1" dirty="0">
                <a:latin typeface="Calibri Light" pitchFamily="34" charset="0"/>
              </a:rPr>
              <a:t> </a:t>
            </a:r>
            <a:r>
              <a:rPr lang="ru-RU" i="1" dirty="0">
                <a:latin typeface="Calibri Light" pitchFamily="34" charset="0"/>
              </a:rPr>
              <a:t>турбінний</a:t>
            </a:r>
            <a:r>
              <a:rPr lang="ru-RU" i="1" dirty="0">
                <a:latin typeface="Calibri Light" pitchFamily="34" charset="0"/>
              </a:rPr>
              <a:t> двигун, в </a:t>
            </a:r>
            <a:r>
              <a:rPr lang="ru-RU" i="1" dirty="0">
                <a:latin typeface="Calibri Light" pitchFamily="34" charset="0"/>
              </a:rPr>
              <a:t>якому</a:t>
            </a:r>
            <a:r>
              <a:rPr lang="ru-RU" i="1" dirty="0">
                <a:latin typeface="Calibri Light" pitchFamily="34" charset="0"/>
              </a:rPr>
              <a:t> </a:t>
            </a:r>
            <a:r>
              <a:rPr lang="ru-RU" i="1" dirty="0">
                <a:latin typeface="Calibri Light" pitchFamily="34" charset="0"/>
              </a:rPr>
              <a:t>енергія</a:t>
            </a:r>
            <a:r>
              <a:rPr lang="ru-RU" i="1" dirty="0">
                <a:latin typeface="Calibri Light" pitchFamily="34" charset="0"/>
              </a:rPr>
              <a:t> газового потоку </a:t>
            </a:r>
            <a:r>
              <a:rPr lang="ru-RU" i="1" dirty="0">
                <a:latin typeface="Calibri Light" pitchFamily="34" charset="0"/>
              </a:rPr>
              <a:t>перетворюється</a:t>
            </a:r>
            <a:r>
              <a:rPr lang="ru-RU" i="1" dirty="0">
                <a:latin typeface="Calibri Light" pitchFamily="34" charset="0"/>
              </a:rPr>
              <a:t> в механічну роботу </a:t>
            </a:r>
            <a:r>
              <a:rPr lang="ru-RU" i="1" dirty="0">
                <a:latin typeface="Calibri Light" pitchFamily="34" charset="0"/>
              </a:rPr>
              <a:t>обертового</a:t>
            </a:r>
            <a:r>
              <a:rPr lang="ru-RU" i="1" dirty="0">
                <a:latin typeface="Calibri Light" pitchFamily="34" charset="0"/>
              </a:rPr>
              <a:t> вала. Основною </a:t>
            </a:r>
            <a:r>
              <a:rPr lang="ru-RU" i="1" dirty="0">
                <a:latin typeface="Calibri Light" pitchFamily="34" charset="0"/>
              </a:rPr>
              <a:t>частиною</a:t>
            </a:r>
            <a:r>
              <a:rPr lang="ru-RU" i="1" dirty="0">
                <a:latin typeface="Calibri Light" pitchFamily="34" charset="0"/>
              </a:rPr>
              <a:t> </a:t>
            </a:r>
            <a:r>
              <a:rPr lang="ru-RU" i="1" dirty="0">
                <a:latin typeface="Calibri Light" pitchFamily="34" charset="0"/>
              </a:rPr>
              <a:t>газової</a:t>
            </a:r>
            <a:r>
              <a:rPr lang="ru-RU" i="1" dirty="0">
                <a:latin typeface="Calibri Light" pitchFamily="34" charset="0"/>
              </a:rPr>
              <a:t> турбіни є ротор. </a:t>
            </a:r>
            <a:r>
              <a:rPr lang="ru-RU" i="1" dirty="0">
                <a:latin typeface="Calibri Light" pitchFamily="34" charset="0"/>
              </a:rPr>
              <a:t>Газову</a:t>
            </a:r>
            <a:r>
              <a:rPr lang="ru-RU" i="1" dirty="0">
                <a:latin typeface="Calibri Light" pitchFamily="34" charset="0"/>
              </a:rPr>
              <a:t> </a:t>
            </a:r>
            <a:r>
              <a:rPr lang="ru-RU" i="1" dirty="0">
                <a:latin typeface="Calibri Light" pitchFamily="34" charset="0"/>
              </a:rPr>
              <a:t>турбіну</a:t>
            </a:r>
            <a:r>
              <a:rPr lang="ru-RU" i="1" dirty="0">
                <a:latin typeface="Calibri Light" pitchFamily="34" charset="0"/>
              </a:rPr>
              <a:t> </a:t>
            </a:r>
            <a:r>
              <a:rPr lang="ru-RU" i="1" dirty="0">
                <a:latin typeface="Calibri Light" pitchFamily="34" charset="0"/>
              </a:rPr>
              <a:t>з'єднують</a:t>
            </a:r>
            <a:r>
              <a:rPr lang="ru-RU" i="1" dirty="0">
                <a:latin typeface="Calibri Light" pitchFamily="34" charset="0"/>
              </a:rPr>
              <a:t> з генератором </a:t>
            </a:r>
            <a:r>
              <a:rPr lang="ru-RU" i="1" dirty="0">
                <a:latin typeface="Calibri Light" pitchFamily="34" charset="0"/>
              </a:rPr>
              <a:t>електричного</a:t>
            </a:r>
            <a:r>
              <a:rPr lang="ru-RU" i="1" dirty="0">
                <a:latin typeface="Calibri Light" pitchFamily="34" charset="0"/>
              </a:rPr>
              <a:t> струму </a:t>
            </a:r>
            <a:r>
              <a:rPr lang="ru-RU" i="1" dirty="0">
                <a:latin typeface="Calibri Light" pitchFamily="34" charset="0"/>
              </a:rPr>
              <a:t>або</a:t>
            </a:r>
            <a:r>
              <a:rPr lang="ru-RU" i="1" dirty="0">
                <a:latin typeface="Calibri Light" pitchFamily="34" charset="0"/>
              </a:rPr>
              <a:t> </a:t>
            </a:r>
            <a:r>
              <a:rPr lang="ru-RU" i="1" dirty="0">
                <a:latin typeface="Calibri Light" pitchFamily="34" charset="0"/>
              </a:rPr>
              <a:t>використовують</a:t>
            </a:r>
            <a:r>
              <a:rPr lang="ru-RU" i="1" dirty="0">
                <a:latin typeface="Calibri Light" pitchFamily="34" charset="0"/>
              </a:rPr>
              <a:t> як привод у </a:t>
            </a:r>
            <a:r>
              <a:rPr lang="ru-RU" i="1" dirty="0">
                <a:latin typeface="Calibri Light" pitchFamily="34" charset="0"/>
              </a:rPr>
              <a:t>транспортних</a:t>
            </a:r>
            <a:r>
              <a:rPr lang="ru-RU" i="1" dirty="0">
                <a:latin typeface="Calibri Light" pitchFamily="34" charset="0"/>
              </a:rPr>
              <a:t> та </a:t>
            </a:r>
            <a:r>
              <a:rPr lang="ru-RU" i="1" dirty="0">
                <a:latin typeface="Calibri Light" pitchFamily="34" charset="0"/>
              </a:rPr>
              <a:t>промислових</a:t>
            </a:r>
            <a:r>
              <a:rPr lang="ru-RU" i="1" dirty="0">
                <a:latin typeface="Calibri Light" pitchFamily="34" charset="0"/>
              </a:rPr>
              <a:t> </a:t>
            </a:r>
            <a:r>
              <a:rPr lang="ru-RU" i="1" dirty="0">
                <a:latin typeface="Calibri Light" pitchFamily="34" charset="0"/>
              </a:rPr>
              <a:t>установах</a:t>
            </a:r>
            <a:r>
              <a:rPr lang="ru-RU" b="1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</a:rPr>
              <a:t>. </a:t>
            </a:r>
            <a:r>
              <a:rPr lang="ru-RU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Газову</a:t>
            </a:r>
            <a:r>
              <a:rPr lang="ru-RU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турбіну</a:t>
            </a:r>
            <a:r>
              <a:rPr lang="ru-RU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широко </a:t>
            </a:r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застосовують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</a:rPr>
              <a:t> </a:t>
            </a:r>
            <a:r>
              <a:rPr lang="ru-RU" i="1" dirty="0">
                <a:latin typeface="Calibri Light" pitchFamily="34" charset="0"/>
              </a:rPr>
              <a:t>в </a:t>
            </a:r>
            <a:r>
              <a:rPr lang="ru-RU" i="1" dirty="0">
                <a:latin typeface="Calibri Light" pitchFamily="34" charset="0"/>
              </a:rPr>
              <a:t>авіації</a:t>
            </a:r>
            <a:r>
              <a:rPr lang="ru-RU" i="1" dirty="0">
                <a:latin typeface="Calibri Light" pitchFamily="34" charset="0"/>
              </a:rPr>
              <a:t>. </a:t>
            </a:r>
            <a:r>
              <a:rPr lang="ru-RU" i="1" dirty="0">
                <a:latin typeface="Calibri Light" pitchFamily="34" charset="0"/>
              </a:rPr>
              <a:t>Крім</a:t>
            </a:r>
            <a:r>
              <a:rPr lang="ru-RU" i="1" dirty="0">
                <a:latin typeface="Calibri Light" pitchFamily="34" charset="0"/>
              </a:rPr>
              <a:t> того, </a:t>
            </a:r>
            <a:r>
              <a:rPr lang="ru-RU" i="1" dirty="0">
                <a:latin typeface="Calibri Light" pitchFamily="34" charset="0"/>
              </a:rPr>
              <a:t>їх</a:t>
            </a:r>
            <a:r>
              <a:rPr lang="ru-RU" i="1" dirty="0">
                <a:latin typeface="Calibri Light" pitchFamily="34" charset="0"/>
              </a:rPr>
              <a:t> </a:t>
            </a:r>
            <a:r>
              <a:rPr lang="ru-RU" i="1" dirty="0">
                <a:latin typeface="Calibri Light" pitchFamily="34" charset="0"/>
              </a:rPr>
              <a:t>застосовують</a:t>
            </a:r>
            <a:r>
              <a:rPr lang="ru-RU" i="1" dirty="0">
                <a:latin typeface="Calibri Light" pitchFamily="34" charset="0"/>
              </a:rPr>
              <a:t> на </a:t>
            </a:r>
            <a:r>
              <a:rPr lang="ru-RU" i="1" dirty="0">
                <a:latin typeface="Calibri Light" pitchFamily="34" charset="0"/>
              </a:rPr>
              <a:t>залізничному</a:t>
            </a:r>
            <a:r>
              <a:rPr lang="ru-RU" i="1" dirty="0">
                <a:latin typeface="Calibri Light" pitchFamily="34" charset="0"/>
              </a:rPr>
              <a:t>, </a:t>
            </a:r>
            <a:r>
              <a:rPr lang="ru-RU" i="1" dirty="0">
                <a:latin typeface="Calibri Light" pitchFamily="34" charset="0"/>
              </a:rPr>
              <a:t>морському</a:t>
            </a:r>
            <a:r>
              <a:rPr lang="ru-RU" i="1" dirty="0">
                <a:latin typeface="Calibri Light" pitchFamily="34" charset="0"/>
              </a:rPr>
              <a:t> та </a:t>
            </a:r>
            <a:r>
              <a:rPr lang="ru-RU" i="1" dirty="0">
                <a:latin typeface="Calibri Light" pitchFamily="34" charset="0"/>
              </a:rPr>
              <a:t>автомобільному</a:t>
            </a:r>
            <a:r>
              <a:rPr lang="ru-RU" i="1" dirty="0">
                <a:latin typeface="Calibri Light" pitchFamily="34" charset="0"/>
              </a:rPr>
              <a:t> </a:t>
            </a:r>
            <a:r>
              <a:rPr lang="ru-RU" i="1" dirty="0">
                <a:latin typeface="Calibri Light" pitchFamily="34" charset="0"/>
              </a:rPr>
              <a:t>транспорті</a:t>
            </a:r>
            <a:r>
              <a:rPr lang="ru-RU" i="1" dirty="0">
                <a:latin typeface="Calibri Light" pitchFamily="34" charset="0"/>
              </a:rPr>
              <a:t>, </a:t>
            </a:r>
            <a:r>
              <a:rPr lang="ru-RU" i="1" dirty="0">
                <a:latin typeface="Calibri Light" pitchFamily="34" charset="0"/>
              </a:rPr>
              <a:t>електростанціях</a:t>
            </a:r>
            <a:r>
              <a:rPr lang="ru-RU" i="1" dirty="0">
                <a:latin typeface="Calibri Light" pitchFamily="34" charset="0"/>
              </a:rPr>
              <a:t>, а </a:t>
            </a:r>
            <a:r>
              <a:rPr lang="ru-RU" i="1" dirty="0">
                <a:latin typeface="Calibri Light" pitchFamily="34" charset="0"/>
              </a:rPr>
              <a:t>також</a:t>
            </a:r>
            <a:r>
              <a:rPr lang="ru-RU" i="1" dirty="0">
                <a:latin typeface="Calibri Light" pitchFamily="34" charset="0"/>
              </a:rPr>
              <a:t> на </a:t>
            </a:r>
            <a:r>
              <a:rPr lang="ru-RU" i="1" dirty="0">
                <a:latin typeface="Calibri Light" pitchFamily="34" charset="0"/>
              </a:rPr>
              <a:t>металургійних</a:t>
            </a:r>
            <a:r>
              <a:rPr lang="ru-RU" i="1" dirty="0">
                <a:latin typeface="Calibri Light" pitchFamily="34" charset="0"/>
              </a:rPr>
              <a:t>, </a:t>
            </a:r>
            <a:r>
              <a:rPr lang="ru-RU" i="1" dirty="0">
                <a:latin typeface="Calibri Light" pitchFamily="34" charset="0"/>
              </a:rPr>
              <a:t>нафтопереробних</a:t>
            </a:r>
            <a:r>
              <a:rPr lang="ru-RU" i="1" dirty="0">
                <a:latin typeface="Calibri Light" pitchFamily="34" charset="0"/>
              </a:rPr>
              <a:t>, </a:t>
            </a:r>
            <a:r>
              <a:rPr lang="ru-RU" i="1" dirty="0">
                <a:latin typeface="Calibri Light" pitchFamily="34" charset="0"/>
              </a:rPr>
              <a:t>хімічних</a:t>
            </a:r>
            <a:r>
              <a:rPr lang="ru-RU" i="1" dirty="0">
                <a:latin typeface="Calibri Light" pitchFamily="34" charset="0"/>
              </a:rPr>
              <a:t> та </a:t>
            </a:r>
            <a:r>
              <a:rPr lang="ru-RU" i="1" dirty="0">
                <a:latin typeface="Calibri Light" pitchFamily="34" charset="0"/>
              </a:rPr>
              <a:t>ін</a:t>
            </a:r>
            <a:r>
              <a:rPr lang="ru-RU" i="1" dirty="0">
                <a:latin typeface="Calibri Light" pitchFamily="34" charset="0"/>
              </a:rPr>
              <a:t>. заводах, де як правило </a:t>
            </a:r>
            <a:r>
              <a:rPr lang="ru-RU" i="1" dirty="0">
                <a:latin typeface="Calibri Light" pitchFamily="34" charset="0"/>
              </a:rPr>
              <a:t>використовують</a:t>
            </a:r>
            <a:r>
              <a:rPr lang="ru-RU" i="1" dirty="0">
                <a:latin typeface="Calibri Light" pitchFamily="34" charset="0"/>
              </a:rPr>
              <a:t> </a:t>
            </a:r>
            <a:r>
              <a:rPr lang="ru-RU" i="1" dirty="0">
                <a:latin typeface="Calibri Light" pitchFamily="34" charset="0"/>
              </a:rPr>
              <a:t>відхідні</a:t>
            </a:r>
            <a:r>
              <a:rPr lang="ru-RU" i="1" dirty="0">
                <a:latin typeface="Calibri Light" pitchFamily="34" charset="0"/>
              </a:rPr>
              <a:t> гази. Газові турбіни </a:t>
            </a:r>
            <a:r>
              <a:rPr lang="ru-RU" i="1" dirty="0">
                <a:latin typeface="Calibri Light" pitchFamily="34" charset="0"/>
              </a:rPr>
              <a:t>можуть</a:t>
            </a:r>
            <a:r>
              <a:rPr lang="ru-RU" i="1" dirty="0">
                <a:latin typeface="Calibri Light" pitchFamily="34" charset="0"/>
              </a:rPr>
              <a:t> </a:t>
            </a:r>
            <a:r>
              <a:rPr lang="ru-RU" i="1" dirty="0">
                <a:latin typeface="Calibri Light" pitchFamily="34" charset="0"/>
              </a:rPr>
              <a:t>працювати</a:t>
            </a:r>
            <a:r>
              <a:rPr lang="ru-RU" i="1" dirty="0">
                <a:latin typeface="Calibri Light" pitchFamily="34" charset="0"/>
              </a:rPr>
              <a:t> на </a:t>
            </a:r>
            <a:r>
              <a:rPr lang="ru-RU" i="1" dirty="0">
                <a:latin typeface="Calibri Light" pitchFamily="34" charset="0"/>
              </a:rPr>
              <a:t>рідкому</a:t>
            </a:r>
            <a:r>
              <a:rPr lang="ru-RU" i="1" dirty="0">
                <a:latin typeface="Calibri Light" pitchFamily="34" charset="0"/>
              </a:rPr>
              <a:t> і </a:t>
            </a:r>
            <a:r>
              <a:rPr lang="ru-RU" i="1" dirty="0">
                <a:latin typeface="Calibri Light" pitchFamily="34" charset="0"/>
              </a:rPr>
              <a:t>газоподібному</a:t>
            </a:r>
            <a:r>
              <a:rPr lang="ru-RU" i="1" dirty="0">
                <a:latin typeface="Calibri Light" pitchFamily="34" charset="0"/>
              </a:rPr>
              <a:t> </a:t>
            </a:r>
            <a:r>
              <a:rPr lang="ru-RU" i="1" dirty="0">
                <a:latin typeface="Calibri Light" pitchFamily="34" charset="0"/>
              </a:rPr>
              <a:t>паливі</a:t>
            </a:r>
            <a:r>
              <a:rPr lang="ru-RU" i="1" dirty="0">
                <a:latin typeface="Calibri Light" pitchFamily="34" charset="0"/>
              </a:rPr>
              <a:t>.</a:t>
            </a:r>
            <a:endParaRPr lang="ru-RU" sz="2400" b="0" i="1" dirty="0">
              <a:solidFill>
                <a:srgbClr val="9A5315"/>
              </a:solidFill>
              <a:latin typeface="Calibri Light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869" y="2191730"/>
            <a:ext cx="3897707" cy="2860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010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598985" y="2262553"/>
            <a:ext cx="8065477" cy="1828800"/>
          </a:xfrm>
        </p:spPr>
        <p:txBody>
          <a:bodyPr/>
          <a:lstStyle/>
          <a:p>
            <a:pPr algn="ctr"/>
            <a:r>
              <a:rPr lang="uk-UA" dirty="0" smtClean="0"/>
              <a:t>Вплив теплових               двигунів на екологію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057010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S103431377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NatureIllustration_16x9_TP103431353.potx" id="{8A6F2D2F-6FDF-40AD-A2FC-E20AC28411A7}" vid="{0B84DAD3-D477-4488-8A04-91C293FC61C2}"/>
    </a:ext>
  </a:extLst>
</a:theme>
</file>

<file path=ppt/theme/theme2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2167F96A-C2ED-4D5B-8EFB-A18C6982D36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TS103431377</Template>
  <TotalTime>0</TotalTime>
  <Words>1065</Words>
  <Application>Microsoft Office PowerPoint</Application>
  <PresentationFormat>Произвольный</PresentationFormat>
  <Paragraphs>37</Paragraphs>
  <Slides>12</Slides>
  <Notes>0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TS103431377</vt:lpstr>
      <vt:lpstr>Теплові двигуни</vt:lpstr>
      <vt:lpstr>Тепловий двигун</vt:lpstr>
      <vt:lpstr>Принцип роботи теплового двигуна</vt:lpstr>
      <vt:lpstr>Типи теплових двигунів</vt:lpstr>
      <vt:lpstr>Парові машини </vt:lpstr>
      <vt:lpstr>Парові турбіни</vt:lpstr>
      <vt:lpstr>Двигуни внутрішнього згоряння </vt:lpstr>
      <vt:lpstr>Газові турбіни</vt:lpstr>
      <vt:lpstr>Вплив теплових               двигунів на екологію</vt:lpstr>
      <vt:lpstr>Презентация PowerPoint</vt:lpstr>
      <vt:lpstr>Перспективні шляхи покращення екології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2013-04-16T17:31:29Z</dcterms:created>
  <dcterms:modified xsi:type="dcterms:W3CDTF">2013-04-16T19:42:04Z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TC034313779991</vt:lpwstr>
  </property>
</Properties>
</file>