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DE5"/>
    <a:srgbClr val="A95A0B"/>
    <a:srgbClr val="CA7B08"/>
    <a:srgbClr val="C48508"/>
    <a:srgbClr val="B2560A"/>
    <a:srgbClr val="CF8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343401"/>
            <a:ext cx="7772400" cy="838199"/>
          </a:xfrm>
        </p:spPr>
        <p:txBody>
          <a:bodyPr>
            <a:noAutofit/>
          </a:bodyPr>
          <a:lstStyle>
            <a:lvl1pPr algn="r">
              <a:defRPr sz="4800">
                <a:solidFill>
                  <a:srgbClr val="A95A0B"/>
                </a:solidFill>
                <a:effectLst>
                  <a:glow rad="635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 Cond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257800"/>
            <a:ext cx="5410200" cy="990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65000"/>
                  </a:schemeClr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AEF4-A9CC-4AF8-814F-A3C64180CF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710F-3FEE-4B55-84C5-9BCE10D53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AEF4-A9CC-4AF8-814F-A3C64180CF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710F-3FEE-4B55-84C5-9BCE10D53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AEF4-A9CC-4AF8-814F-A3C64180CF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710F-3FEE-4B55-84C5-9BCE10D53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AEF4-A9CC-4AF8-814F-A3C64180CF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710F-3FEE-4B55-84C5-9BCE10D53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AEF4-A9CC-4AF8-814F-A3C64180CF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710F-3FEE-4B55-84C5-9BCE10D53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AEF4-A9CC-4AF8-814F-A3C64180CF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710F-3FEE-4B55-84C5-9BCE10D53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AEF4-A9CC-4AF8-814F-A3C64180CF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710F-3FEE-4B55-84C5-9BCE10D53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AEF4-A9CC-4AF8-814F-A3C64180CF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710F-3FEE-4B55-84C5-9BCE10D53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AEF4-A9CC-4AF8-814F-A3C64180CF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710F-3FEE-4B55-84C5-9BCE10D53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AEF4-A9CC-4AF8-814F-A3C64180CF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710F-3FEE-4B55-84C5-9BCE10D53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AEF4-A9CC-4AF8-814F-A3C64180CF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710F-3FEE-4B55-84C5-9BCE10D53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1000" r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3AEF4-A9CC-4AF8-814F-A3C64180CFC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710F-3FEE-4B55-84C5-9BCE10D53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kern="1200" smtClean="0">
          <a:solidFill>
            <a:srgbClr val="CA7B0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Franklin Gothic Medium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645024"/>
            <a:ext cx="8380040" cy="2069975"/>
          </a:xfrm>
        </p:spPr>
        <p:txBody>
          <a:bodyPr>
            <a:noAutofit/>
          </a:bodyPr>
          <a:lstStyle/>
          <a:p>
            <a:r>
              <a:rPr sz="8000" b="1" dirty="0" err="1" smtClean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DotumChe" pitchFamily="49" charset="-127"/>
                <a:cs typeface="Arial" pitchFamily="34" charset="0"/>
              </a:rPr>
              <a:t>Люмінесценція</a:t>
            </a:r>
            <a:endParaRPr lang="ru-RU" sz="8000" b="1" dirty="0">
              <a:solidFill>
                <a:schemeClr val="bg1"/>
              </a:solidFill>
              <a:effectLst>
                <a:glow rad="63500">
                  <a:schemeClr val="tx1">
                    <a:lumMod val="85000"/>
                    <a:lumOff val="1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DotumChe" pitchFamily="49" charset="-127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5791200"/>
            <a:ext cx="4343400" cy="457200"/>
          </a:xfrm>
        </p:spPr>
        <p:txBody>
          <a:bodyPr>
            <a:normAutofit fontScale="92500" lnSpcReduction="10000"/>
          </a:bodyPr>
          <a:lstStyle/>
          <a:p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Радіолюмінесценція</a:t>
            </a:r>
            <a:r>
              <a:rPr lang="ru-RU" dirty="0" smtClean="0"/>
              <a:t> - </a:t>
            </a:r>
            <a:r>
              <a:rPr lang="ru-RU" dirty="0" err="1" smtClean="0"/>
              <a:t>світіння</a:t>
            </a:r>
            <a:r>
              <a:rPr lang="ru-RU" dirty="0" smtClean="0"/>
              <a:t> </a:t>
            </a:r>
            <a:r>
              <a:rPr lang="ru-RU" dirty="0" err="1" smtClean="0"/>
              <a:t>люмінесцентних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швидких</a:t>
            </a:r>
            <a:r>
              <a:rPr lang="ru-RU" dirty="0" smtClean="0"/>
              <a:t> </a:t>
            </a:r>
            <a:r>
              <a:rPr lang="ru-RU" dirty="0" err="1" smtClean="0"/>
              <a:t>часток</a:t>
            </a:r>
            <a:r>
              <a:rPr lang="ru-RU" dirty="0" smtClean="0"/>
              <a:t> -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радіоактивного</a:t>
            </a:r>
            <a:r>
              <a:rPr lang="ru-RU" dirty="0" smtClean="0"/>
              <a:t> </a:t>
            </a:r>
            <a:r>
              <a:rPr lang="ru-RU" dirty="0" err="1" smtClean="0"/>
              <a:t>розпаду</a:t>
            </a:r>
            <a:r>
              <a:rPr lang="ru-RU" dirty="0" smtClean="0"/>
              <a:t> (</a:t>
            </a:r>
            <a:r>
              <a:rPr lang="el-GR" dirty="0" smtClean="0"/>
              <a:t>α-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l-GR" dirty="0" smtClean="0"/>
              <a:t>β-</a:t>
            </a:r>
            <a:r>
              <a:rPr lang="ru-RU" dirty="0" err="1" smtClean="0"/>
              <a:t>променів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жорсткої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el-GR" dirty="0" smtClean="0"/>
              <a:t>γ-</a:t>
            </a:r>
            <a:r>
              <a:rPr lang="ru-RU" dirty="0" err="1" smtClean="0"/>
              <a:t>променів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космічної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Триболюмінесценція</a:t>
            </a:r>
            <a:r>
              <a:rPr lang="ru-RU" dirty="0" smtClean="0"/>
              <a:t> - </a:t>
            </a:r>
            <a:r>
              <a:rPr lang="ru-RU" dirty="0" err="1" smtClean="0"/>
              <a:t>люмінесценція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при </a:t>
            </a:r>
            <a:r>
              <a:rPr lang="ru-RU" dirty="0" err="1" smtClean="0"/>
              <a:t>розтиранні</a:t>
            </a:r>
            <a:r>
              <a:rPr lang="ru-RU" dirty="0" smtClean="0"/>
              <a:t>, </a:t>
            </a:r>
            <a:r>
              <a:rPr lang="ru-RU" dirty="0" err="1" smtClean="0"/>
              <a:t>роздавлюванні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розколюванні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endParaRPr lang="ru-RU" dirty="0" smtClean="0"/>
          </a:p>
          <a:p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Катодолюмінесце́нція</a:t>
            </a:r>
            <a:r>
              <a:rPr lang="vi-VN" dirty="0" smtClean="0"/>
              <a:t> — різновид люмінесценції, світіння, спричинене електронами, які отримують великі швидкості під дією електричного поля</a:t>
            </a:r>
            <a:endParaRPr lang="uk-UA" dirty="0" smtClean="0"/>
          </a:p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Рентгенолюмінесценція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</a:t>
            </a:r>
            <a:r>
              <a:rPr lang="ru-RU" dirty="0" err="1" smtClean="0"/>
              <a:t>люмінесценція</a:t>
            </a:r>
            <a:r>
              <a:rPr lang="ru-RU" dirty="0" smtClean="0"/>
              <a:t>, </a:t>
            </a:r>
            <a:r>
              <a:rPr lang="ru-RU" dirty="0" err="1" smtClean="0"/>
              <a:t>викликана</a:t>
            </a:r>
            <a:r>
              <a:rPr lang="ru-RU" dirty="0" smtClean="0"/>
              <a:t> </a:t>
            </a:r>
            <a:r>
              <a:rPr lang="ru-RU" dirty="0" err="1" smtClean="0"/>
              <a:t>вбиранням</a:t>
            </a:r>
            <a:r>
              <a:rPr lang="ru-RU" dirty="0" smtClean="0"/>
              <a:t> </a:t>
            </a:r>
            <a:r>
              <a:rPr lang="ru-RU" dirty="0" err="1" smtClean="0"/>
              <a:t>рентгенівських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Кріолюмінесценція</a:t>
            </a:r>
            <a:r>
              <a:rPr lang="ru-RU" dirty="0" smtClean="0"/>
              <a:t> - </a:t>
            </a:r>
            <a:r>
              <a:rPr lang="ru-RU" dirty="0" err="1" smtClean="0"/>
              <a:t>спонтанне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при </a:t>
            </a:r>
            <a:r>
              <a:rPr lang="ru-RU" dirty="0" err="1" smtClean="0"/>
              <a:t>швидкому</a:t>
            </a:r>
            <a:r>
              <a:rPr lang="ru-RU" dirty="0" smtClean="0"/>
              <a:t> </a:t>
            </a:r>
            <a:r>
              <a:rPr lang="ru-RU" dirty="0" err="1" smtClean="0"/>
              <a:t>заморожуванні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Люмінофори</a:t>
            </a:r>
            <a:r>
              <a:rPr lang="uk-UA" dirty="0" smtClean="0"/>
              <a:t> – речовини здатні випускати світло при їх опроміненні</a:t>
            </a:r>
          </a:p>
          <a:p>
            <a:r>
              <a:rPr lang="uk-UA" dirty="0" smtClean="0"/>
              <a:t>Довжина хвилі світла, що випускається </a:t>
            </a:r>
            <a:r>
              <a:rPr lang="uk-UA" dirty="0" err="1" smtClean="0"/>
              <a:t>люмінесціюючою</a:t>
            </a:r>
            <a:r>
              <a:rPr lang="uk-UA" dirty="0" smtClean="0"/>
              <a:t> речовиною, завжди більша або дорівнює довжині світлової хвилі, падаючої на цю речовину (</a:t>
            </a:r>
            <a:r>
              <a:rPr lang="uk-UA" dirty="0" smtClean="0">
                <a:solidFill>
                  <a:srgbClr val="FF0000"/>
                </a:solidFill>
              </a:rPr>
              <a:t>закон Стокса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Спектроскопія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Вивчення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люмінесценції</a:t>
            </a:r>
            <a:r>
              <a:rPr lang="ru-RU" dirty="0">
                <a:solidFill>
                  <a:schemeClr val="bg1"/>
                </a:solidFill>
              </a:rPr>
              <a:t> — один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головних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методів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оптичної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спектроскопії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Вивчають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звичайно</a:t>
            </a:r>
            <a:r>
              <a:rPr lang="ru-RU" dirty="0">
                <a:solidFill>
                  <a:schemeClr val="bg1"/>
                </a:solidFill>
              </a:rPr>
              <a:t> спектр </a:t>
            </a:r>
            <a:r>
              <a:rPr lang="ru-RU" dirty="0" err="1">
                <a:solidFill>
                  <a:schemeClr val="bg1"/>
                </a:solidFill>
              </a:rPr>
              <a:t>випромінювання</a:t>
            </a:r>
            <a:r>
              <a:rPr lang="ru-RU" dirty="0">
                <a:solidFill>
                  <a:schemeClr val="bg1"/>
                </a:solidFill>
              </a:rPr>
              <a:t>, спектр </a:t>
            </a:r>
            <a:r>
              <a:rPr lang="ru-RU" dirty="0" err="1">
                <a:solidFill>
                  <a:schemeClr val="bg1"/>
                </a:solidFill>
              </a:rPr>
              <a:t>збудження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кінетику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згасання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люмінесценції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Існує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метод </a:t>
            </a:r>
            <a:r>
              <a:rPr lang="ru-RU" dirty="0" err="1">
                <a:solidFill>
                  <a:schemeClr val="bg1"/>
                </a:solidFill>
              </a:rPr>
              <a:t>термостимульваної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люмінесценції</a:t>
            </a:r>
            <a:r>
              <a:rPr lang="ru-RU" dirty="0">
                <a:solidFill>
                  <a:schemeClr val="bg1"/>
                </a:solidFill>
              </a:rPr>
              <a:t>, коли </a:t>
            </a:r>
            <a:r>
              <a:rPr lang="ru-RU" dirty="0" err="1">
                <a:solidFill>
                  <a:schemeClr val="bg1"/>
                </a:solidFill>
              </a:rPr>
              <a:t>речовину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опромінюють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err="1">
                <a:solidFill>
                  <a:schemeClr val="bg1"/>
                </a:solidFill>
              </a:rPr>
              <a:t>низькій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температурі</a:t>
            </a:r>
            <a:r>
              <a:rPr lang="ru-RU" dirty="0">
                <a:solidFill>
                  <a:schemeClr val="bg1"/>
                </a:solidFill>
              </a:rPr>
              <a:t>, за </a:t>
            </a:r>
            <a:r>
              <a:rPr lang="ru-RU" dirty="0" err="1">
                <a:solidFill>
                  <a:schemeClr val="bg1"/>
                </a:solidFill>
              </a:rPr>
              <a:t>якої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процеси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релаксації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збуджень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затримані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потім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повільно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підігрівають</a:t>
            </a:r>
            <a:r>
              <a:rPr lang="ru-RU" dirty="0">
                <a:solidFill>
                  <a:schemeClr val="bg1"/>
                </a:solidFill>
              </a:rPr>
              <a:t> і вона </a:t>
            </a:r>
            <a:r>
              <a:rPr lang="ru-RU" dirty="0" err="1">
                <a:solidFill>
                  <a:schemeClr val="bg1"/>
                </a:solidFill>
              </a:rPr>
              <a:t>починає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світитися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err="1">
                <a:solidFill>
                  <a:schemeClr val="bg1"/>
                </a:solidFill>
              </a:rPr>
              <a:t>певній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температурі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13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92D050"/>
                </a:solidFill>
              </a:rPr>
              <a:t>Використання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Широко </a:t>
            </a:r>
            <a:r>
              <a:rPr lang="ru-RU" dirty="0" err="1">
                <a:solidFill>
                  <a:schemeClr val="bg1"/>
                </a:solidFill>
              </a:rPr>
              <a:t>використовують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електропроменевих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приладах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світлотехніці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дефектоскопії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люмінесцентному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аналізі</a:t>
            </a:r>
            <a:r>
              <a:rPr lang="ru-RU" dirty="0">
                <a:solidFill>
                  <a:schemeClr val="bg1"/>
                </a:solidFill>
              </a:rPr>
              <a:t>, при </a:t>
            </a:r>
            <a:r>
              <a:rPr lang="ru-RU" dirty="0" err="1">
                <a:solidFill>
                  <a:schemeClr val="bg1"/>
                </a:solidFill>
              </a:rPr>
              <a:t>люмінесцентній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сепарації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корисних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копалин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Люмінесценція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мінералів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важливою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діагностичною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ознакою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43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57018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Явище холодного світіння речовин називається люмінесценцією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4762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060848"/>
            <a:ext cx="2664296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293096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21088"/>
            <a:ext cx="2016224" cy="243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03468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Люмінесценція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нетеплове світіння речовини, що відбувається після поглинання ним енергії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збудження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411450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Вперше</a:t>
            </a:r>
            <a:r>
              <a:rPr lang="ru-RU" sz="4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люмінесценція</a:t>
            </a:r>
            <a:r>
              <a:rPr lang="ru-RU" sz="4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4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описана в XVIII </a:t>
            </a:r>
            <a:r>
              <a:rPr lang="ru-RU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столітті</a:t>
            </a:r>
            <a:r>
              <a:rPr lang="ru-RU" sz="4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err="1">
                <a:solidFill>
                  <a:srgbClr val="F18DE5"/>
                </a:solidFill>
              </a:rPr>
              <a:t>Речовина</a:t>
            </a:r>
            <a:r>
              <a:rPr lang="ru-RU" sz="4400" dirty="0">
                <a:solidFill>
                  <a:srgbClr val="F18DE5"/>
                </a:solidFill>
              </a:rPr>
              <a:t>, у </a:t>
            </a:r>
            <a:r>
              <a:rPr lang="ru-RU" sz="4400" dirty="0" err="1">
                <a:solidFill>
                  <a:srgbClr val="F18DE5"/>
                </a:solidFill>
              </a:rPr>
              <a:t>якій</a:t>
            </a:r>
            <a:r>
              <a:rPr lang="ru-RU" sz="4400" dirty="0">
                <a:solidFill>
                  <a:srgbClr val="F18DE5"/>
                </a:solidFill>
              </a:rPr>
              <a:t> </a:t>
            </a:r>
            <a:r>
              <a:rPr lang="ru-RU" sz="4400" dirty="0" err="1">
                <a:solidFill>
                  <a:srgbClr val="F18DE5"/>
                </a:solidFill>
              </a:rPr>
              <a:t>спостерігається</a:t>
            </a:r>
            <a:r>
              <a:rPr lang="ru-RU" sz="4400" dirty="0">
                <a:solidFill>
                  <a:srgbClr val="F18DE5"/>
                </a:solidFill>
              </a:rPr>
              <a:t> </a:t>
            </a:r>
            <a:r>
              <a:rPr lang="ru-RU" sz="4400" dirty="0" err="1">
                <a:solidFill>
                  <a:srgbClr val="F18DE5"/>
                </a:solidFill>
              </a:rPr>
              <a:t>люмінесценція</a:t>
            </a:r>
            <a:r>
              <a:rPr lang="ru-RU" sz="4400" dirty="0">
                <a:solidFill>
                  <a:srgbClr val="F18DE5"/>
                </a:solidFill>
              </a:rPr>
              <a:t>, </a:t>
            </a:r>
            <a:r>
              <a:rPr lang="ru-RU" sz="4400" dirty="0" err="1">
                <a:solidFill>
                  <a:srgbClr val="F18DE5"/>
                </a:solidFill>
              </a:rPr>
              <a:t>називається</a:t>
            </a:r>
            <a:r>
              <a:rPr lang="ru-RU" sz="4400" dirty="0">
                <a:solidFill>
                  <a:srgbClr val="F18DE5"/>
                </a:solidFill>
              </a:rPr>
              <a:t> </a:t>
            </a:r>
            <a:r>
              <a:rPr lang="ru-RU" sz="4400" dirty="0" err="1">
                <a:solidFill>
                  <a:srgbClr val="F18DE5"/>
                </a:solidFill>
              </a:rPr>
              <a:t>люмінофором</a:t>
            </a:r>
            <a:r>
              <a:rPr lang="ru-RU" sz="4400" dirty="0">
                <a:solidFill>
                  <a:srgbClr val="F18DE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77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Класифікація </a:t>
            </a:r>
            <a:r>
              <a:rPr lang="uk-UA" dirty="0" err="1" smtClean="0">
                <a:solidFill>
                  <a:schemeClr val="bg1"/>
                </a:solidFill>
              </a:rPr>
              <a:t>люмінесценії</a:t>
            </a:r>
            <a:r>
              <a:rPr lang="uk-UA" dirty="0" smtClean="0">
                <a:solidFill>
                  <a:schemeClr val="bg1"/>
                </a:solidFill>
              </a:rPr>
              <a:t> за типом збудження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фотолюмінесценція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uk-UA" sz="2800" b="1" dirty="0" smtClean="0">
                <a:solidFill>
                  <a:srgbClr val="C00000"/>
                </a:solidFill>
              </a:rPr>
              <a:t>електролюмінесценція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хемілюмінесценція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біолюмінесценція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катодолюмінесценція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рентгенолюмінесценція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радіолюмінесценції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тріболюмінесценціей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електролюмінесценція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C000"/>
                </a:solidFill>
              </a:rPr>
              <a:t>Люмінесценція</a:t>
            </a:r>
            <a:r>
              <a:rPr lang="ru-RU" sz="3200" b="1" dirty="0" smtClean="0">
                <a:solidFill>
                  <a:srgbClr val="FFC000"/>
                </a:solidFill>
              </a:rPr>
              <a:t>, </a:t>
            </a:r>
            <a:r>
              <a:rPr lang="ru-RU" sz="3200" b="1" dirty="0" err="1" smtClean="0">
                <a:solidFill>
                  <a:srgbClr val="FFC000"/>
                </a:solidFill>
              </a:rPr>
              <a:t>що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виникає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rgbClr val="FFC000"/>
                </a:solidFill>
              </a:rPr>
              <a:t>при </a:t>
            </a:r>
            <a:r>
              <a:rPr lang="ru-RU" sz="3200" b="1" dirty="0" err="1">
                <a:solidFill>
                  <a:srgbClr val="FFC000"/>
                </a:solidFill>
              </a:rPr>
              <a:t>збудженні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речовини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світлом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називається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фотолюмінесценцією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Фосфоресценція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довготривале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світіння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B0F0"/>
                </a:solidFill>
              </a:rPr>
              <a:t>Флуоресценція</a:t>
            </a:r>
            <a:r>
              <a:rPr lang="ru-RU" b="1" i="1" dirty="0" smtClean="0">
                <a:solidFill>
                  <a:srgbClr val="00B0F0"/>
                </a:solidFill>
              </a:rPr>
              <a:t> -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коротке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світіння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2935213" cy="326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852936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Електролюмінесце́нція</a:t>
            </a:r>
            <a:r>
              <a:rPr lang="vi-VN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—</a:t>
            </a:r>
            <a:r>
              <a:rPr lang="vi-VN" sz="2800" dirty="0" smtClean="0">
                <a:solidFill>
                  <a:srgbClr val="FFC000"/>
                </a:solidFill>
              </a:rPr>
              <a:t> </a:t>
            </a:r>
            <a:r>
              <a:rPr lang="vi-VN" sz="2800" dirty="0">
                <a:solidFill>
                  <a:srgbClr val="FFC000"/>
                </a:solidFill>
              </a:rPr>
              <a:t>свічення газів під час проходження через них електричного струму, а також свічення кристалів під дією електричного поля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3754529" cy="28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663" y="2348880"/>
            <a:ext cx="3863343" cy="286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Хемолюмінесценція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– </a:t>
            </a:r>
            <a:r>
              <a:rPr lang="ru-RU" sz="2800" dirty="0" err="1">
                <a:solidFill>
                  <a:srgbClr val="FFC000"/>
                </a:solidFill>
              </a:rPr>
              <a:t>люмінесценція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</a:rPr>
              <a:t>тіл</a:t>
            </a:r>
            <a:r>
              <a:rPr lang="ru-RU" sz="2800" dirty="0">
                <a:solidFill>
                  <a:srgbClr val="FFC000"/>
                </a:solidFill>
              </a:rPr>
              <a:t>, </a:t>
            </a:r>
            <a:r>
              <a:rPr lang="ru-RU" sz="2800" dirty="0" err="1">
                <a:solidFill>
                  <a:srgbClr val="FFC000"/>
                </a:solidFill>
              </a:rPr>
              <a:t>викликана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хімічною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реакцією</a:t>
            </a:r>
            <a:r>
              <a:rPr lang="ru-RU" sz="2800" dirty="0">
                <a:solidFill>
                  <a:srgbClr val="FFC000"/>
                </a:solidFill>
              </a:rPr>
              <a:t> (</a:t>
            </a:r>
            <a:r>
              <a:rPr lang="ru-RU" sz="2800" dirty="0" err="1">
                <a:solidFill>
                  <a:srgbClr val="FFC000"/>
                </a:solidFill>
              </a:rPr>
              <a:t>наприклад</a:t>
            </a:r>
            <a:r>
              <a:rPr lang="ru-RU" sz="2800" dirty="0">
                <a:solidFill>
                  <a:srgbClr val="FFC000"/>
                </a:solidFill>
              </a:rPr>
              <a:t>, </a:t>
            </a:r>
            <a:r>
              <a:rPr lang="ru-RU" sz="2800" dirty="0" err="1">
                <a:solidFill>
                  <a:srgbClr val="FFC000"/>
                </a:solidFill>
              </a:rPr>
              <a:t>світіння</a:t>
            </a:r>
            <a:r>
              <a:rPr lang="ru-RU" sz="2800" dirty="0">
                <a:solidFill>
                  <a:srgbClr val="FFC000"/>
                </a:solidFill>
              </a:rPr>
              <a:t> фосфору при </a:t>
            </a:r>
            <a:r>
              <a:rPr lang="ru-RU" sz="2800" dirty="0" err="1">
                <a:solidFill>
                  <a:srgbClr val="FFC000"/>
                </a:solidFill>
              </a:rPr>
              <a:t>повільному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окисненні</a:t>
            </a:r>
            <a:r>
              <a:rPr lang="ru-RU" sz="2800" dirty="0">
                <a:solidFill>
                  <a:srgbClr val="FFC000"/>
                </a:solidFill>
              </a:rPr>
              <a:t>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err="1" smtClean="0"/>
              <a:t>Хемолюмінесценція</a:t>
            </a:r>
            <a:r>
              <a:rPr lang="ru-RU" dirty="0" smtClean="0"/>
              <a:t> </a:t>
            </a:r>
            <a:r>
              <a:rPr lang="ru-RU" dirty="0" err="1" smtClean="0"/>
              <a:t>люмінолу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гемоглобіном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794109" cy="359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Біолюмінесце́нція</a:t>
            </a:r>
            <a:r>
              <a:rPr lang="uk-UA" dirty="0" smtClean="0"/>
              <a:t> </a:t>
            </a:r>
            <a:r>
              <a:rPr lang="vi-VN" dirty="0" smtClean="0"/>
              <a:t>—</a:t>
            </a:r>
            <a:r>
              <a:rPr lang="uk-UA" dirty="0" smtClean="0"/>
              <a:t> </a:t>
            </a:r>
            <a:r>
              <a:rPr lang="vi-VN" dirty="0" smtClean="0"/>
              <a:t>світіння </a:t>
            </a:r>
            <a:r>
              <a:rPr lang="vi-VN" dirty="0"/>
              <a:t>живих організмів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381" y="1600200"/>
            <a:ext cx="37532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1D3C6DB-0D77-4327-A176-A7E33E4385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111</TotalTime>
  <Words>312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CSC</vt:lpstr>
      <vt:lpstr>Люмінесценція</vt:lpstr>
      <vt:lpstr>Явище холодного світіння речовин називається люмінесценцією</vt:lpstr>
      <vt:lpstr>Люмінесценція - нетеплове світіння речовини, що відбувається після поглинання ним енергії збудження</vt:lpstr>
      <vt:lpstr>Презентация PowerPoint</vt:lpstr>
      <vt:lpstr>Класифікація люмінесценії за типом збудження</vt:lpstr>
      <vt:lpstr>Люмінесценція, що виникає при збудженні речовини світлом називається фотолюмінесценцією</vt:lpstr>
      <vt:lpstr>Електролюмінесце́нція — свічення газів під час проходження через них електричного струму, а також свічення кристалів під дією електричного поля</vt:lpstr>
      <vt:lpstr>Хемолюмінесценція – люмінесценція тіл, викликана хімічною реакцією (наприклад, світіння фосфору при повільному окисненні).</vt:lpstr>
      <vt:lpstr>Біолюмінесце́нція — світіння живих організмів</vt:lpstr>
      <vt:lpstr>Презентация PowerPoint</vt:lpstr>
      <vt:lpstr>Презентация PowerPoint</vt:lpstr>
      <vt:lpstr>Спектроскопія</vt:lpstr>
      <vt:lpstr>Використання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Люмінесценція</dc:title>
  <dc:creator>Admin</dc:creator>
  <cp:keywords/>
  <dc:description>Шаблон оформления</dc:description>
  <cp:lastModifiedBy>ОС</cp:lastModifiedBy>
  <cp:revision>14</cp:revision>
  <dcterms:created xsi:type="dcterms:W3CDTF">2013-03-05T03:39:46Z</dcterms:created>
  <dcterms:modified xsi:type="dcterms:W3CDTF">2014-04-08T07:58:03Z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TC300090849990</vt:lpwstr>
  </property>
</Properties>
</file>