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8EDA741D-656B-457D-BED6-7CA9B38113A1}"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EDA741D-656B-457D-BED6-7CA9B38113A1}"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EDA741D-656B-457D-BED6-7CA9B38113A1}"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EDA741D-656B-457D-BED6-7CA9B38113A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992A8CC-97AD-49D7-ADDE-E2AA99553FEF}" type="datetimeFigureOut">
              <a:rPr lang="ru-RU" smtClean="0"/>
              <a:t>22.01.2015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EDA741D-656B-457D-BED6-7CA9B38113A1}"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992A8CC-97AD-49D7-ADDE-E2AA99553FEF}" type="datetimeFigureOut">
              <a:rPr lang="ru-RU" smtClean="0"/>
              <a:t>22.01.2015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EDA741D-656B-457D-BED6-7CA9B38113A1}"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Рад</a:t>
            </a:r>
            <a:r>
              <a:rPr lang="uk-UA" dirty="0" err="1" smtClean="0"/>
              <a:t>іоактивне</a:t>
            </a:r>
            <a:r>
              <a:rPr lang="uk-UA" dirty="0" smtClean="0"/>
              <a:t> зараження</a:t>
            </a:r>
            <a:endParaRPr lang="ru-RU" dirty="0"/>
          </a:p>
        </p:txBody>
      </p:sp>
      <p:sp>
        <p:nvSpPr>
          <p:cNvPr id="3" name="Подзаголовок 2"/>
          <p:cNvSpPr>
            <a:spLocks noGrp="1"/>
          </p:cNvSpPr>
          <p:nvPr>
            <p:ph type="subTitle" idx="1"/>
          </p:nvPr>
        </p:nvSpPr>
        <p:spPr/>
        <p:txBody>
          <a:bodyPr/>
          <a:lstStyle/>
          <a:p>
            <a:r>
              <a:rPr lang="uk-UA" dirty="0" smtClean="0"/>
              <a:t>Учениці 11-А класу</a:t>
            </a:r>
          </a:p>
          <a:p>
            <a:r>
              <a:rPr lang="uk-UA" dirty="0" err="1" smtClean="0"/>
              <a:t>Маковійчук</a:t>
            </a:r>
            <a:r>
              <a:rPr lang="uk-UA" dirty="0" smtClean="0"/>
              <a:t> Анни</a:t>
            </a:r>
            <a:endParaRPr lang="ru-RU" dirty="0"/>
          </a:p>
        </p:txBody>
      </p:sp>
      <p:pic>
        <p:nvPicPr>
          <p:cNvPr id="1029" name="Picture 5" descr="C:\Documents and Settings\Admin\Local Settings\Temporary Internet Files\Content.IE5\OEKA2XQU\%D0%A0%D0%B0%D0%B4%D0%B8%D0%B0%D1%86%D0%B8%D1%8F-12999251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52936"/>
            <a:ext cx="4447108" cy="3687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51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72595"/>
            <a:ext cx="3312368" cy="467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475656" y="692696"/>
            <a:ext cx="7498080" cy="1143000"/>
          </a:xfrm>
        </p:spPr>
        <p:txBody>
          <a:bodyPr>
            <a:noAutofit/>
          </a:bodyPr>
          <a:lstStyle/>
          <a:p>
            <a:r>
              <a:rPr lang="ru-RU" sz="2800" dirty="0"/>
              <a:t>Зона Г — </a:t>
            </a:r>
            <a:r>
              <a:rPr lang="ru-RU" sz="2800" dirty="0" err="1"/>
              <a:t>надзвичайно</a:t>
            </a:r>
            <a:r>
              <a:rPr lang="ru-RU" sz="2800" dirty="0"/>
              <a:t> </a:t>
            </a:r>
            <a:r>
              <a:rPr lang="ru-RU" sz="2800" dirty="0" err="1"/>
              <a:t>небезпечного</a:t>
            </a:r>
            <a:r>
              <a:rPr lang="ru-RU" sz="2800" dirty="0"/>
              <a:t> </a:t>
            </a:r>
            <a:r>
              <a:rPr lang="ru-RU" sz="2800" dirty="0" err="1"/>
              <a:t>забруднення</a:t>
            </a:r>
            <a:r>
              <a:rPr lang="ru-RU" sz="2800" dirty="0"/>
              <a:t>, доза </a:t>
            </a:r>
            <a:r>
              <a:rPr lang="ru-RU" sz="2800" dirty="0" err="1"/>
              <a:t>радіації</a:t>
            </a:r>
            <a:r>
              <a:rPr lang="ru-RU" sz="2800" dirty="0"/>
              <a:t> на </a:t>
            </a:r>
            <a:r>
              <a:rPr lang="ru-RU" sz="2800" dirty="0" err="1"/>
              <a:t>її</a:t>
            </a:r>
            <a:r>
              <a:rPr lang="ru-RU" sz="2800" dirty="0"/>
              <a:t> </a:t>
            </a:r>
            <a:r>
              <a:rPr lang="ru-RU" sz="2800" dirty="0" err="1"/>
              <a:t>зовнішній</a:t>
            </a:r>
            <a:r>
              <a:rPr lang="ru-RU" sz="2800" dirty="0"/>
              <a:t> </a:t>
            </a:r>
            <a:r>
              <a:rPr lang="ru-RU" sz="2800" dirty="0" err="1"/>
              <a:t>межі</a:t>
            </a:r>
            <a:r>
              <a:rPr lang="ru-RU" sz="2800" dirty="0"/>
              <a:t> за </a:t>
            </a:r>
            <a:r>
              <a:rPr lang="ru-RU" sz="2800" dirty="0" err="1"/>
              <a:t>період</a:t>
            </a:r>
            <a:r>
              <a:rPr lang="ru-RU" sz="2800" dirty="0"/>
              <a:t> </a:t>
            </a:r>
            <a:r>
              <a:rPr lang="ru-RU" sz="2800" dirty="0" err="1"/>
              <a:t>повного</a:t>
            </a:r>
            <a:r>
              <a:rPr lang="ru-RU" sz="2800" dirty="0"/>
              <a:t> </a:t>
            </a:r>
            <a:r>
              <a:rPr lang="ru-RU" sz="2800" dirty="0" err="1"/>
              <a:t>розпаду</a:t>
            </a:r>
            <a:r>
              <a:rPr lang="ru-RU" sz="2800" dirty="0"/>
              <a:t> </a:t>
            </a:r>
            <a:r>
              <a:rPr lang="ru-RU" sz="2800" dirty="0" err="1"/>
              <a:t>радіоактивних</a:t>
            </a:r>
            <a:r>
              <a:rPr lang="ru-RU" sz="2800" dirty="0"/>
              <a:t> </a:t>
            </a:r>
            <a:r>
              <a:rPr lang="ru-RU" sz="2800" dirty="0" err="1"/>
              <a:t>речовин</a:t>
            </a:r>
            <a:r>
              <a:rPr lang="ru-RU" sz="2800" dirty="0"/>
              <a:t> 4000 Р, а </a:t>
            </a:r>
            <a:r>
              <a:rPr lang="ru-RU" sz="2800" dirty="0" err="1"/>
              <a:t>всередині</a:t>
            </a:r>
            <a:r>
              <a:rPr lang="ru-RU" sz="2800" dirty="0"/>
              <a:t> </a:t>
            </a:r>
            <a:r>
              <a:rPr lang="ru-RU" sz="2800" dirty="0" err="1"/>
              <a:t>зони</a:t>
            </a:r>
            <a:r>
              <a:rPr lang="ru-RU" sz="2800" dirty="0"/>
              <a:t> 7000 Р. </a:t>
            </a:r>
            <a:r>
              <a:rPr lang="ru-RU" sz="2800" dirty="0" err="1"/>
              <a:t>Еталонний</a:t>
            </a:r>
            <a:r>
              <a:rPr lang="ru-RU" sz="2800" dirty="0"/>
              <a:t> </a:t>
            </a:r>
            <a:r>
              <a:rPr lang="ru-RU" sz="2800" dirty="0" err="1"/>
              <a:t>рівень</a:t>
            </a:r>
            <a:r>
              <a:rPr lang="ru-RU" sz="2800" dirty="0"/>
              <a:t> </a:t>
            </a:r>
            <a:r>
              <a:rPr lang="ru-RU" sz="2800" dirty="0" err="1"/>
              <a:t>радіації</a:t>
            </a:r>
            <a:r>
              <a:rPr lang="ru-RU" sz="2800" dirty="0"/>
              <a:t> через 1 год </a:t>
            </a:r>
            <a:r>
              <a:rPr lang="ru-RU" sz="2800" dirty="0" err="1"/>
              <a:t>після</a:t>
            </a:r>
            <a:r>
              <a:rPr lang="ru-RU" sz="2800" dirty="0"/>
              <a:t> </a:t>
            </a:r>
            <a:r>
              <a:rPr lang="ru-RU" sz="2800" dirty="0" err="1"/>
              <a:t>вибуху</a:t>
            </a:r>
            <a:r>
              <a:rPr lang="ru-RU" sz="2800" dirty="0"/>
              <a:t> на </a:t>
            </a:r>
            <a:r>
              <a:rPr lang="ru-RU" sz="2800" dirty="0" err="1"/>
              <a:t>зовнішній</a:t>
            </a:r>
            <a:r>
              <a:rPr lang="ru-RU" sz="2800" dirty="0"/>
              <a:t> </a:t>
            </a:r>
            <a:r>
              <a:rPr lang="ru-RU" sz="2800" dirty="0" err="1"/>
              <a:t>межі</a:t>
            </a:r>
            <a:r>
              <a:rPr lang="ru-RU" sz="2800" dirty="0"/>
              <a:t> </a:t>
            </a:r>
            <a:r>
              <a:rPr lang="ru-RU" sz="2800" dirty="0" err="1"/>
              <a:t>зони</a:t>
            </a:r>
            <a:r>
              <a:rPr lang="ru-RU" sz="2800" dirty="0"/>
              <a:t> 800 Р/год.</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1" y="2041634"/>
            <a:ext cx="3652832" cy="4741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96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35" y="3212975"/>
            <a:ext cx="5256585" cy="35071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435608" y="274638"/>
            <a:ext cx="7384864" cy="1426170"/>
          </a:xfrm>
        </p:spPr>
        <p:txBody>
          <a:bodyPr>
            <a:noAutofit/>
          </a:bodyPr>
          <a:lstStyle/>
          <a:p>
            <a:r>
              <a:rPr lang="ru-RU" sz="3200" dirty="0" err="1"/>
              <a:t>Радіоактивне</a:t>
            </a:r>
            <a:r>
              <a:rPr lang="ru-RU" sz="3200" dirty="0"/>
              <a:t> </a:t>
            </a:r>
            <a:r>
              <a:rPr lang="ru-RU" sz="3200" dirty="0" err="1"/>
              <a:t>забруднення</a:t>
            </a:r>
            <a:r>
              <a:rPr lang="ru-RU" sz="3200" dirty="0"/>
              <a:t> є </a:t>
            </a:r>
            <a:r>
              <a:rPr lang="ru-RU" sz="3200" dirty="0" err="1"/>
              <a:t>четвертим</a:t>
            </a:r>
            <a:r>
              <a:rPr lang="ru-RU" sz="3200" dirty="0"/>
              <a:t> фактором, на </a:t>
            </a:r>
            <a:r>
              <a:rPr lang="ru-RU" sz="3200" dirty="0" err="1"/>
              <a:t>який</a:t>
            </a:r>
            <a:r>
              <a:rPr lang="ru-RU" sz="3200" dirty="0"/>
              <a:t> </a:t>
            </a:r>
            <a:r>
              <a:rPr lang="ru-RU" sz="3200" dirty="0" err="1"/>
              <a:t>припадає</a:t>
            </a:r>
            <a:r>
              <a:rPr lang="ru-RU" sz="3200" dirty="0"/>
              <a:t> </a:t>
            </a:r>
            <a:r>
              <a:rPr lang="ru-RU" sz="3200" dirty="0" err="1"/>
              <a:t>близько</a:t>
            </a:r>
            <a:r>
              <a:rPr lang="ru-RU" sz="3200" dirty="0"/>
              <a:t> 10 % </a:t>
            </a:r>
            <a:r>
              <a:rPr lang="ru-RU" sz="3200" dirty="0" err="1"/>
              <a:t>енергії</a:t>
            </a:r>
            <a:r>
              <a:rPr lang="ru-RU" sz="3200" dirty="0"/>
              <a:t> ядерного </a:t>
            </a:r>
            <a:r>
              <a:rPr lang="ru-RU" sz="3200" dirty="0" err="1"/>
              <a:t>вибуху</a:t>
            </a:r>
            <a:r>
              <a:rPr lang="ru-RU" sz="32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737" y="1277227"/>
            <a:ext cx="4594965" cy="28718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291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315416"/>
            <a:ext cx="3240360" cy="7173416"/>
          </a:xfrm>
        </p:spPr>
        <p:txBody>
          <a:bodyPr>
            <a:noAutofit/>
          </a:bodyPr>
          <a:lstStyle/>
          <a:p>
            <a:r>
              <a:rPr lang="ru-RU" sz="3200" dirty="0" err="1"/>
              <a:t>Джерелами</a:t>
            </a:r>
            <a:r>
              <a:rPr lang="ru-RU" sz="3200" dirty="0"/>
              <a:t> </a:t>
            </a:r>
            <a:r>
              <a:rPr lang="ru-RU" sz="3200" dirty="0" err="1"/>
              <a:t>радіоактивного</a:t>
            </a:r>
            <a:r>
              <a:rPr lang="ru-RU" sz="3200" dirty="0"/>
              <a:t> </a:t>
            </a:r>
            <a:r>
              <a:rPr lang="ru-RU" sz="3200" dirty="0" err="1"/>
              <a:t>забруднення</a:t>
            </a:r>
            <a:r>
              <a:rPr lang="ru-RU" sz="3200" dirty="0"/>
              <a:t> є </a:t>
            </a:r>
            <a:r>
              <a:rPr lang="ru-RU" sz="3200" dirty="0" err="1"/>
              <a:t>радіоактивні</a:t>
            </a:r>
            <a:r>
              <a:rPr lang="ru-RU" sz="3200" dirty="0"/>
              <a:t> </a:t>
            </a:r>
            <a:r>
              <a:rPr lang="ru-RU" sz="3200" dirty="0" err="1"/>
              <a:t>продукти</a:t>
            </a:r>
            <a:r>
              <a:rPr lang="ru-RU" sz="3200" dirty="0"/>
              <a:t> ядерного заряду, </a:t>
            </a:r>
            <a:r>
              <a:rPr lang="ru-RU" sz="3200" dirty="0" err="1"/>
              <a:t>частина</a:t>
            </a:r>
            <a:r>
              <a:rPr lang="ru-RU" sz="3200" dirty="0"/>
              <a:t> ядерного </a:t>
            </a:r>
            <a:r>
              <a:rPr lang="ru-RU" sz="3200" dirty="0" err="1"/>
              <a:t>палива</a:t>
            </a:r>
            <a:r>
              <a:rPr lang="ru-RU" sz="3200" dirty="0"/>
              <a:t>, яка не вступила в </a:t>
            </a:r>
            <a:r>
              <a:rPr lang="ru-RU" sz="3200" dirty="0" err="1"/>
              <a:t>ланцюгову</a:t>
            </a:r>
            <a:r>
              <a:rPr lang="ru-RU" sz="3200" dirty="0"/>
              <a:t> </a:t>
            </a:r>
            <a:r>
              <a:rPr lang="ru-RU" sz="3200" dirty="0" err="1"/>
              <a:t>реакцію</a:t>
            </a:r>
            <a:r>
              <a:rPr lang="ru-RU" sz="3200" dirty="0"/>
              <a:t>, </a:t>
            </a:r>
            <a:r>
              <a:rPr lang="ru-RU" sz="3200" dirty="0" smtClean="0"/>
              <a:t/>
            </a:r>
            <a:br>
              <a:rPr lang="ru-RU" sz="3200" dirty="0" smtClean="0"/>
            </a:br>
            <a:r>
              <a:rPr lang="ru-RU" sz="3200" dirty="0" smtClean="0"/>
              <a:t>і </a:t>
            </a:r>
            <a:r>
              <a:rPr lang="ru-RU" sz="3200" dirty="0" err="1"/>
              <a:t>штучні</a:t>
            </a:r>
            <a:r>
              <a:rPr lang="ru-RU" sz="3200" dirty="0"/>
              <a:t> </a:t>
            </a:r>
            <a:r>
              <a:rPr lang="ru-RU" sz="3200" dirty="0" smtClean="0"/>
              <a:t/>
            </a:r>
            <a:br>
              <a:rPr lang="ru-RU" sz="3200" dirty="0" smtClean="0"/>
            </a:br>
            <a:r>
              <a:rPr lang="ru-RU" sz="3200" dirty="0" err="1" smtClean="0"/>
              <a:t>радіоактивні</a:t>
            </a:r>
            <a:r>
              <a:rPr lang="ru-RU" sz="3200" dirty="0" smtClean="0"/>
              <a:t> </a:t>
            </a:r>
            <a:br>
              <a:rPr lang="ru-RU" sz="3200" dirty="0" smtClean="0"/>
            </a:br>
            <a:r>
              <a:rPr lang="ru-RU" sz="3200" dirty="0" err="1" smtClean="0"/>
              <a:t>ізотопи</a:t>
            </a:r>
            <a:r>
              <a:rPr lang="ru-RU" sz="3200" dirty="0"/>
              <a:t>.</a:t>
            </a:r>
          </a:p>
        </p:txBody>
      </p:sp>
      <p:pic>
        <p:nvPicPr>
          <p:cNvPr id="3075" name="Picture 3" descr="C:\Documents and Settings\Admin\Local Settings\Temporary Internet Files\Content.IE5\3X80VIJL\chernobyl-meltdow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038" y="188640"/>
            <a:ext cx="3832219" cy="4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09471"/>
            <a:ext cx="3672408" cy="27505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65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284984"/>
            <a:ext cx="445770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115616" y="1124744"/>
            <a:ext cx="7920880" cy="1143000"/>
          </a:xfrm>
        </p:spPr>
        <p:txBody>
          <a:bodyPr>
            <a:noAutofit/>
          </a:bodyPr>
          <a:lstStyle/>
          <a:p>
            <a:r>
              <a:rPr lang="ru-RU" sz="2800" dirty="0" err="1"/>
              <a:t>Радіоактивні</a:t>
            </a:r>
            <a:r>
              <a:rPr lang="ru-RU" sz="2800" dirty="0"/>
              <a:t> </a:t>
            </a:r>
            <a:r>
              <a:rPr lang="ru-RU" sz="2800" dirty="0" err="1"/>
              <a:t>речовини</a:t>
            </a:r>
            <a:r>
              <a:rPr lang="ru-RU" sz="2800" dirty="0"/>
              <a:t>, </a:t>
            </a:r>
            <a:r>
              <a:rPr lang="ru-RU" sz="2800" dirty="0" err="1"/>
              <a:t>які</a:t>
            </a:r>
            <a:r>
              <a:rPr lang="ru-RU" sz="2800" dirty="0"/>
              <a:t> </a:t>
            </a:r>
            <a:r>
              <a:rPr lang="ru-RU" sz="2800" dirty="0" err="1"/>
              <a:t>випадають</a:t>
            </a:r>
            <a:r>
              <a:rPr lang="ru-RU" sz="2800" dirty="0"/>
              <a:t> </a:t>
            </a:r>
            <a:r>
              <a:rPr lang="ru-RU" sz="2800" dirty="0" err="1"/>
              <a:t>зі</a:t>
            </a:r>
            <a:r>
              <a:rPr lang="ru-RU" sz="2800" dirty="0"/>
              <a:t> хмари ядерного </a:t>
            </a:r>
            <a:r>
              <a:rPr lang="ru-RU" sz="2800" dirty="0" err="1"/>
              <a:t>вибуху</a:t>
            </a:r>
            <a:r>
              <a:rPr lang="ru-RU" sz="2800" dirty="0"/>
              <a:t> на землю, </a:t>
            </a:r>
            <a:r>
              <a:rPr lang="ru-RU" sz="2800" dirty="0" err="1"/>
              <a:t>утворюють</a:t>
            </a:r>
            <a:r>
              <a:rPr lang="ru-RU" sz="2800" dirty="0"/>
              <a:t> </a:t>
            </a:r>
            <a:r>
              <a:rPr lang="ru-RU" sz="2800" dirty="0" err="1"/>
              <a:t>радіоактивний</a:t>
            </a:r>
            <a:r>
              <a:rPr lang="ru-RU" sz="2800" dirty="0"/>
              <a:t> </a:t>
            </a:r>
            <a:r>
              <a:rPr lang="ru-RU" sz="2800" dirty="0" err="1"/>
              <a:t>слід</a:t>
            </a:r>
            <a:r>
              <a:rPr lang="ru-RU" sz="2800" dirty="0"/>
              <a:t>. </a:t>
            </a:r>
            <a:r>
              <a:rPr lang="ru-RU" sz="2800" dirty="0" err="1"/>
              <a:t>лід</a:t>
            </a:r>
            <a:r>
              <a:rPr lang="ru-RU" sz="2800" dirty="0"/>
              <a:t> у </a:t>
            </a:r>
            <a:r>
              <a:rPr lang="ru-RU" sz="2800" dirty="0" err="1"/>
              <a:t>плані</a:t>
            </a:r>
            <a:r>
              <a:rPr lang="ru-RU" sz="2800" dirty="0"/>
              <a:t> </a:t>
            </a:r>
            <a:r>
              <a:rPr lang="ru-RU" sz="2800" dirty="0" err="1"/>
              <a:t>має</a:t>
            </a:r>
            <a:r>
              <a:rPr lang="ru-RU" sz="2800" dirty="0"/>
              <a:t>, як правило, форму </a:t>
            </a:r>
            <a:r>
              <a:rPr lang="ru-RU" sz="2800" dirty="0" err="1"/>
              <a:t>еліпса</a:t>
            </a:r>
            <a:r>
              <a:rPr lang="ru-RU" sz="2800" dirty="0"/>
              <a:t>, </a:t>
            </a:r>
            <a:r>
              <a:rPr lang="ru-RU" sz="2800" dirty="0" err="1"/>
              <a:t>велику</a:t>
            </a:r>
            <a:r>
              <a:rPr lang="ru-RU" sz="2800" dirty="0"/>
              <a:t> </a:t>
            </a:r>
            <a:r>
              <a:rPr lang="ru-RU" sz="2800" dirty="0" err="1"/>
              <a:t>вісь</a:t>
            </a:r>
            <a:r>
              <a:rPr lang="ru-RU" sz="2800" dirty="0"/>
              <a:t> </a:t>
            </a:r>
            <a:r>
              <a:rPr lang="ru-RU" sz="2800" dirty="0" err="1"/>
              <a:t>якого</a:t>
            </a:r>
            <a:r>
              <a:rPr lang="ru-RU" sz="2800" dirty="0"/>
              <a:t> </a:t>
            </a:r>
            <a:r>
              <a:rPr lang="ru-RU" sz="2800" dirty="0" err="1"/>
              <a:t>називають</a:t>
            </a:r>
            <a:r>
              <a:rPr lang="ru-RU" sz="2800" dirty="0"/>
              <a:t> </a:t>
            </a:r>
            <a:r>
              <a:rPr lang="ru-RU" sz="2800" dirty="0" err="1"/>
              <a:t>віссю</a:t>
            </a:r>
            <a:r>
              <a:rPr lang="ru-RU" sz="2800" dirty="0"/>
              <a:t> </a:t>
            </a:r>
            <a:r>
              <a:rPr lang="ru-RU" sz="2800" dirty="0" err="1"/>
              <a:t>еліпса</a:t>
            </a:r>
            <a:r>
              <a:rPr lang="ru-RU" sz="2800" dirty="0"/>
              <a:t>. </a:t>
            </a:r>
            <a:r>
              <a:rPr lang="ru-RU" sz="2800" dirty="0" err="1"/>
              <a:t>Розміри</a:t>
            </a:r>
            <a:r>
              <a:rPr lang="ru-RU" sz="2800" dirty="0"/>
              <a:t> </a:t>
            </a:r>
            <a:r>
              <a:rPr lang="ru-RU" sz="2800" dirty="0" err="1"/>
              <a:t>сліду</a:t>
            </a:r>
            <a:r>
              <a:rPr lang="ru-RU" sz="2800" dirty="0"/>
              <a:t> </a:t>
            </a:r>
            <a:r>
              <a:rPr lang="ru-RU" sz="2800" dirty="0" err="1"/>
              <a:t>радіоактивної</a:t>
            </a:r>
            <a:r>
              <a:rPr lang="ru-RU" sz="2800" dirty="0"/>
              <a:t> хмари </a:t>
            </a:r>
            <a:r>
              <a:rPr lang="ru-RU" sz="2800" dirty="0" err="1"/>
              <a:t>залежать</a:t>
            </a:r>
            <a:r>
              <a:rPr lang="ru-RU" sz="2800" dirty="0"/>
              <a:t> </a:t>
            </a:r>
            <a:r>
              <a:rPr lang="ru-RU" sz="2800" dirty="0" err="1"/>
              <a:t>від</a:t>
            </a:r>
            <a:r>
              <a:rPr lang="ru-RU" sz="2800" dirty="0"/>
              <a:t> характеру </a:t>
            </a:r>
            <a:r>
              <a:rPr lang="ru-RU" sz="2800" dirty="0" err="1"/>
              <a:t>вибуху</a:t>
            </a:r>
            <a:r>
              <a:rPr lang="ru-RU" sz="2800" dirty="0"/>
              <a:t> і </a:t>
            </a:r>
            <a:r>
              <a:rPr lang="ru-RU" sz="2800" dirty="0" err="1"/>
              <a:t>швидкості</a:t>
            </a:r>
            <a:r>
              <a:rPr lang="ru-RU" sz="2800" dirty="0"/>
              <a:t> </a:t>
            </a:r>
            <a:r>
              <a:rPr lang="ru-RU" sz="2800" dirty="0" err="1"/>
              <a:t>вітру</a:t>
            </a:r>
            <a:r>
              <a:rPr lang="ru-RU" sz="2800" dirty="0"/>
              <a:t>, </a:t>
            </a:r>
            <a:r>
              <a:rPr lang="ru-RU" sz="2800" dirty="0" err="1"/>
              <a:t>який</a:t>
            </a:r>
            <a:r>
              <a:rPr lang="ru-RU" sz="2800" dirty="0"/>
              <a:t> є </a:t>
            </a:r>
            <a:r>
              <a:rPr lang="ru-RU" sz="2800" dirty="0" err="1"/>
              <a:t>середнім</a:t>
            </a:r>
            <a:r>
              <a:rPr lang="ru-RU" sz="2800" dirty="0"/>
              <a:t> за </a:t>
            </a:r>
            <a:r>
              <a:rPr lang="ru-RU" sz="2800" dirty="0" err="1"/>
              <a:t>швидкістю</a:t>
            </a:r>
            <a:r>
              <a:rPr lang="ru-RU" sz="2800" dirty="0"/>
              <a:t> і </a:t>
            </a:r>
            <a:r>
              <a:rPr lang="ru-RU" sz="2800" dirty="0" err="1"/>
              <a:t>напрямком</a:t>
            </a:r>
            <a:r>
              <a:rPr lang="ru-RU" sz="2800" dirty="0"/>
              <a:t> для </a:t>
            </a:r>
            <a:r>
              <a:rPr lang="ru-RU" sz="2800" dirty="0" err="1"/>
              <a:t>всіх</a:t>
            </a:r>
            <a:r>
              <a:rPr lang="ru-RU" sz="2800" dirty="0"/>
              <a:t> </a:t>
            </a:r>
            <a:r>
              <a:rPr lang="ru-RU" sz="2800" dirty="0" err="1"/>
              <a:t>шарів</a:t>
            </a:r>
            <a:r>
              <a:rPr lang="ru-RU" sz="2800" dirty="0"/>
              <a:t> </a:t>
            </a:r>
            <a:r>
              <a:rPr lang="ru-RU" sz="2800" dirty="0" err="1"/>
              <a:t>атмосфери</a:t>
            </a:r>
            <a:r>
              <a:rPr lang="ru-RU" sz="2800" dirty="0"/>
              <a:t> </a:t>
            </a:r>
            <a:r>
              <a:rPr lang="ru-RU" sz="2800" dirty="0" err="1"/>
              <a:t>від</a:t>
            </a:r>
            <a:r>
              <a:rPr lang="ru-RU" sz="2800" dirty="0"/>
              <a:t> </a:t>
            </a:r>
            <a:r>
              <a:rPr lang="ru-RU" sz="2800" dirty="0" err="1"/>
              <a:t>поверхні</a:t>
            </a:r>
            <a:r>
              <a:rPr lang="ru-RU" sz="2800" dirty="0"/>
              <a:t> </a:t>
            </a:r>
            <a:r>
              <a:rPr lang="ru-RU" sz="2800" dirty="0" err="1"/>
              <a:t>землі</a:t>
            </a:r>
            <a:r>
              <a:rPr lang="ru-RU" sz="2800" dirty="0"/>
              <a:t> до </a:t>
            </a:r>
            <a:r>
              <a:rPr lang="ru-RU" sz="2800" dirty="0" err="1"/>
              <a:t>верхньої</a:t>
            </a:r>
            <a:r>
              <a:rPr lang="ru-RU" sz="2800" dirty="0"/>
              <a:t> </a:t>
            </a:r>
            <a:r>
              <a:rPr lang="ru-RU" sz="2800" dirty="0" err="1"/>
              <a:t>межі</a:t>
            </a:r>
            <a:r>
              <a:rPr lang="ru-RU" sz="2800" dirty="0"/>
              <a:t> </a:t>
            </a:r>
            <a:r>
              <a:rPr lang="ru-RU" sz="2800" dirty="0" err="1"/>
              <a:t>радіоактивної</a:t>
            </a:r>
            <a:r>
              <a:rPr lang="ru-RU" sz="2800" dirty="0"/>
              <a:t> хмари.</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968" y="3861048"/>
            <a:ext cx="3787311" cy="28518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30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384864" cy="634082"/>
          </a:xfrm>
        </p:spPr>
        <p:txBody>
          <a:bodyPr>
            <a:noAutofit/>
          </a:bodyPr>
          <a:lstStyle/>
          <a:p>
            <a:r>
              <a:rPr lang="ru-RU" sz="3200" dirty="0" err="1"/>
              <a:t>Слід</a:t>
            </a:r>
            <a:r>
              <a:rPr lang="ru-RU" sz="3200" dirty="0"/>
              <a:t> </a:t>
            </a:r>
            <a:r>
              <a:rPr lang="ru-RU" sz="3200" dirty="0" err="1"/>
              <a:t>радіоактивної</a:t>
            </a:r>
            <a:r>
              <a:rPr lang="ru-RU" sz="3200" dirty="0"/>
              <a:t> хмари </a:t>
            </a:r>
            <a:r>
              <a:rPr lang="ru-RU" sz="3200" dirty="0" err="1"/>
              <a:t>радіоізотопів</a:t>
            </a:r>
            <a:r>
              <a:rPr lang="ru-RU" sz="3200" dirty="0"/>
              <a:t>, </a:t>
            </a:r>
            <a:r>
              <a:rPr lang="ru-RU" sz="3200" dirty="0" err="1"/>
              <a:t>які</a:t>
            </a:r>
            <a:r>
              <a:rPr lang="ru-RU" sz="3200" dirty="0"/>
              <a:t> </a:t>
            </a:r>
            <a:r>
              <a:rPr lang="ru-RU" sz="3200" dirty="0" err="1"/>
              <a:t>випали</a:t>
            </a:r>
            <a:r>
              <a:rPr lang="ru-RU" sz="3200" dirty="0"/>
              <a:t> на землю, </a:t>
            </a:r>
            <a:r>
              <a:rPr lang="ru-RU" sz="3200" dirty="0" err="1"/>
              <a:t>поділяється</a:t>
            </a:r>
            <a:r>
              <a:rPr lang="ru-RU" sz="3200" dirty="0"/>
              <a:t> на </a:t>
            </a:r>
            <a:r>
              <a:rPr lang="ru-RU" sz="3200" dirty="0" err="1"/>
              <a:t>чотири</a:t>
            </a:r>
            <a:r>
              <a:rPr lang="ru-RU" sz="3200" dirty="0"/>
              <a:t> </a:t>
            </a:r>
            <a:r>
              <a:rPr lang="ru-RU" sz="3200" dirty="0" err="1"/>
              <a:t>зони</a:t>
            </a:r>
            <a:r>
              <a:rPr lang="ru-RU" sz="3200" dirty="0"/>
              <a:t> </a:t>
            </a:r>
            <a:r>
              <a:rPr lang="ru-RU" sz="3200" dirty="0" err="1" smtClean="0"/>
              <a:t>забруднення</a:t>
            </a:r>
            <a:r>
              <a:rPr lang="ru-RU" sz="3200" dirty="0"/>
              <a:t>:</a:t>
            </a:r>
            <a:endParaRPr lang="ru-RU" sz="3200" dirty="0"/>
          </a:p>
        </p:txBody>
      </p:sp>
      <p:sp>
        <p:nvSpPr>
          <p:cNvPr id="3" name="Объект 2"/>
          <p:cNvSpPr>
            <a:spLocks noGrp="1"/>
          </p:cNvSpPr>
          <p:nvPr>
            <p:ph idx="1"/>
          </p:nvPr>
        </p:nvSpPr>
        <p:spPr>
          <a:xfrm>
            <a:off x="2581849" y="1052736"/>
            <a:ext cx="6552728" cy="1405136"/>
          </a:xfrm>
        </p:spPr>
        <p:txBody>
          <a:bodyPr numCol="2">
            <a:noAutofit/>
          </a:bodyPr>
          <a:lstStyle/>
          <a:p>
            <a:r>
              <a:rPr lang="ru-RU" sz="2400" dirty="0">
                <a:latin typeface="+mj-lt"/>
              </a:rPr>
              <a:t>Зона </a:t>
            </a:r>
            <a:r>
              <a:rPr lang="ru-RU" sz="2400" dirty="0" smtClean="0">
                <a:latin typeface="+mj-lt"/>
              </a:rPr>
              <a:t>А</a:t>
            </a:r>
          </a:p>
          <a:p>
            <a:r>
              <a:rPr lang="ru-RU" sz="2400" dirty="0" smtClean="0">
                <a:latin typeface="+mj-lt"/>
              </a:rPr>
              <a:t>Зона Б</a:t>
            </a:r>
            <a:endParaRPr lang="uk-UA" sz="2400" dirty="0">
              <a:latin typeface="+mj-lt"/>
            </a:endParaRPr>
          </a:p>
          <a:p>
            <a:pPr marL="82296" indent="0">
              <a:buNone/>
            </a:pPr>
            <a:endParaRPr lang="ru-RU" sz="2400" dirty="0" smtClean="0">
              <a:latin typeface="+mj-lt"/>
            </a:endParaRPr>
          </a:p>
          <a:p>
            <a:r>
              <a:rPr lang="ru-RU" sz="2400" dirty="0" smtClean="0">
                <a:latin typeface="+mj-lt"/>
              </a:rPr>
              <a:t> Зона В</a:t>
            </a:r>
          </a:p>
          <a:p>
            <a:r>
              <a:rPr lang="ru-RU" sz="2400" dirty="0" smtClean="0">
                <a:latin typeface="+mj-lt"/>
              </a:rPr>
              <a:t>Зона </a:t>
            </a:r>
            <a:r>
              <a:rPr lang="ru-RU" sz="2400" dirty="0">
                <a:latin typeface="+mj-lt"/>
              </a:rPr>
              <a:t>Г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45319"/>
            <a:ext cx="6539455" cy="46308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77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ocuments and Settings\Admin\Local Settings\Temporary Internet Files\Content.IE5\OEKA2XQU\radi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464" y="4829182"/>
            <a:ext cx="2231604" cy="2023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35608" y="274638"/>
            <a:ext cx="7498080" cy="1498178"/>
          </a:xfrm>
        </p:spPr>
        <p:txBody>
          <a:bodyPr>
            <a:noAutofit/>
          </a:bodyPr>
          <a:lstStyle/>
          <a:p>
            <a:r>
              <a:rPr lang="ru-RU" sz="2400" dirty="0"/>
              <a:t>Зона А — </a:t>
            </a:r>
            <a:r>
              <a:rPr lang="ru-RU" sz="2400" dirty="0" err="1"/>
              <a:t>помірного</a:t>
            </a:r>
            <a:r>
              <a:rPr lang="ru-RU" sz="2400" dirty="0"/>
              <a:t> </a:t>
            </a:r>
            <a:r>
              <a:rPr lang="ru-RU" sz="2400" dirty="0" err="1"/>
              <a:t>забруднення</a:t>
            </a:r>
            <a:r>
              <a:rPr lang="ru-RU" sz="2400" dirty="0"/>
              <a:t>, доза </a:t>
            </a:r>
            <a:r>
              <a:rPr lang="ru-RU" sz="2400" dirty="0" err="1"/>
              <a:t>радіації</a:t>
            </a:r>
            <a:r>
              <a:rPr lang="ru-RU" sz="2400" dirty="0"/>
              <a:t> на </a:t>
            </a:r>
            <a:r>
              <a:rPr lang="ru-RU" sz="2400" dirty="0" err="1"/>
              <a:t>зовнішній</a:t>
            </a:r>
            <a:r>
              <a:rPr lang="ru-RU" sz="2400" dirty="0"/>
              <a:t> </a:t>
            </a:r>
            <a:r>
              <a:rPr lang="ru-RU" sz="2400" dirty="0" err="1"/>
              <a:t>межі</a:t>
            </a:r>
            <a:r>
              <a:rPr lang="ru-RU" sz="2400" dirty="0"/>
              <a:t> за час </a:t>
            </a:r>
            <a:r>
              <a:rPr lang="ru-RU" sz="2400" dirty="0" err="1"/>
              <a:t>повного</a:t>
            </a:r>
            <a:r>
              <a:rPr lang="ru-RU" sz="2400" dirty="0"/>
              <a:t> </a:t>
            </a:r>
            <a:r>
              <a:rPr lang="ru-RU" sz="2400" dirty="0" err="1"/>
              <a:t>розпаду</a:t>
            </a:r>
            <a:r>
              <a:rPr lang="ru-RU" sz="2400" dirty="0"/>
              <a:t> </a:t>
            </a:r>
            <a:r>
              <a:rPr lang="ru-RU" sz="2400" dirty="0" err="1"/>
              <a:t>радіоактивних</a:t>
            </a:r>
            <a:r>
              <a:rPr lang="ru-RU" sz="2400" dirty="0"/>
              <a:t> </a:t>
            </a:r>
            <a:r>
              <a:rPr lang="ru-RU" sz="2400" dirty="0" err="1"/>
              <a:t>речовин</a:t>
            </a:r>
            <a:r>
              <a:rPr lang="ru-RU" sz="2400" dirty="0"/>
              <a:t> 40 Р, на </a:t>
            </a:r>
            <a:r>
              <a:rPr lang="ru-RU" sz="2400" dirty="0" err="1"/>
              <a:t>внутрішній</a:t>
            </a:r>
            <a:r>
              <a:rPr lang="ru-RU" sz="2400" dirty="0"/>
              <a:t> </a:t>
            </a:r>
            <a:r>
              <a:rPr lang="ru-RU" sz="2400" dirty="0" err="1"/>
              <a:t>межі</a:t>
            </a:r>
            <a:r>
              <a:rPr lang="ru-RU" sz="2400" dirty="0"/>
              <a:t> 400 Р. </a:t>
            </a:r>
            <a:r>
              <a:rPr lang="ru-RU" sz="2400" dirty="0" err="1"/>
              <a:t>Еталонний</a:t>
            </a:r>
            <a:r>
              <a:rPr lang="ru-RU" sz="2400" dirty="0"/>
              <a:t> </a:t>
            </a:r>
            <a:r>
              <a:rPr lang="ru-RU" sz="2400" dirty="0" err="1"/>
              <a:t>рівень</a:t>
            </a:r>
            <a:r>
              <a:rPr lang="ru-RU" sz="2400" dirty="0"/>
              <a:t> </a:t>
            </a:r>
            <a:r>
              <a:rPr lang="ru-RU" sz="2400" dirty="0" err="1"/>
              <a:t>радіації</a:t>
            </a:r>
            <a:r>
              <a:rPr lang="ru-RU" sz="2400" dirty="0"/>
              <a:t> через годину </a:t>
            </a:r>
            <a:r>
              <a:rPr lang="ru-RU" sz="2400" dirty="0" err="1"/>
              <a:t>після</a:t>
            </a:r>
            <a:r>
              <a:rPr lang="ru-RU" sz="2400" dirty="0"/>
              <a:t> </a:t>
            </a:r>
            <a:r>
              <a:rPr lang="ru-RU" sz="2400" dirty="0" err="1"/>
              <a:t>вибуху</a:t>
            </a:r>
            <a:r>
              <a:rPr lang="ru-RU" sz="2400" dirty="0"/>
              <a:t> на </a:t>
            </a:r>
            <a:r>
              <a:rPr lang="ru-RU" sz="2400" dirty="0" err="1"/>
              <a:t>зовнішній</a:t>
            </a:r>
            <a:r>
              <a:rPr lang="ru-RU" sz="2400" dirty="0"/>
              <a:t> </a:t>
            </a:r>
            <a:r>
              <a:rPr lang="ru-RU" sz="2400" dirty="0" err="1"/>
              <a:t>межі</a:t>
            </a:r>
            <a:r>
              <a:rPr lang="ru-RU" sz="2400" dirty="0"/>
              <a:t> </a:t>
            </a:r>
            <a:r>
              <a:rPr lang="ru-RU" sz="2400" dirty="0" err="1"/>
              <a:t>зони</a:t>
            </a:r>
            <a:r>
              <a:rPr lang="ru-RU" sz="2400" dirty="0"/>
              <a:t> — 8 Р/год. </a:t>
            </a:r>
            <a:r>
              <a:rPr lang="ru-RU" sz="2400" dirty="0" err="1"/>
              <a:t>Площа</a:t>
            </a:r>
            <a:r>
              <a:rPr lang="ru-RU" sz="2400" dirty="0"/>
              <a:t> </a:t>
            </a:r>
            <a:r>
              <a:rPr lang="ru-RU" sz="2400" dirty="0" err="1"/>
              <a:t>цієї</a:t>
            </a:r>
            <a:r>
              <a:rPr lang="ru-RU" sz="2400" dirty="0"/>
              <a:t> </a:t>
            </a:r>
            <a:r>
              <a:rPr lang="ru-RU" sz="2400" dirty="0" err="1"/>
              <a:t>зони</a:t>
            </a:r>
            <a:r>
              <a:rPr lang="ru-RU" sz="2400" dirty="0"/>
              <a:t> 78—80 % </a:t>
            </a:r>
            <a:r>
              <a:rPr lang="ru-RU" sz="2400" dirty="0" err="1"/>
              <a:t>всієї</a:t>
            </a:r>
            <a:r>
              <a:rPr lang="ru-RU" sz="2400" dirty="0"/>
              <a:t> </a:t>
            </a:r>
            <a:r>
              <a:rPr lang="ru-RU" sz="2400" dirty="0" err="1"/>
              <a:t>території</a:t>
            </a:r>
            <a:r>
              <a:rPr lang="ru-RU" sz="2400" dirty="0"/>
              <a:t> </a:t>
            </a:r>
            <a:r>
              <a:rPr lang="ru-RU" sz="2400" dirty="0" err="1"/>
              <a:t>сліду</a:t>
            </a:r>
            <a:r>
              <a:rPr lang="ru-RU" sz="2400" dirty="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548" y="2060848"/>
            <a:ext cx="6449175" cy="35283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41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764704"/>
            <a:ext cx="7498080" cy="1143000"/>
          </a:xfrm>
        </p:spPr>
        <p:txBody>
          <a:bodyPr>
            <a:noAutofit/>
          </a:bodyPr>
          <a:lstStyle/>
          <a:p>
            <a:r>
              <a:rPr lang="ru-RU" sz="2800" dirty="0"/>
              <a:t>Зона Б — сильного </a:t>
            </a:r>
            <a:r>
              <a:rPr lang="ru-RU" sz="2800" dirty="0" err="1"/>
              <a:t>забруднення</a:t>
            </a:r>
            <a:r>
              <a:rPr lang="ru-RU" sz="2800" dirty="0"/>
              <a:t>, доза </a:t>
            </a:r>
            <a:r>
              <a:rPr lang="ru-RU" sz="2800" dirty="0" err="1"/>
              <a:t>радіації</a:t>
            </a:r>
            <a:r>
              <a:rPr lang="ru-RU" sz="2800" dirty="0"/>
              <a:t> на </a:t>
            </a:r>
            <a:r>
              <a:rPr lang="ru-RU" sz="2800" dirty="0" err="1"/>
              <a:t>зовнішній</a:t>
            </a:r>
            <a:r>
              <a:rPr lang="ru-RU" sz="2800" dirty="0"/>
              <a:t> </a:t>
            </a:r>
            <a:r>
              <a:rPr lang="ru-RU" sz="2800" dirty="0" err="1"/>
              <a:t>межі</a:t>
            </a:r>
            <a:r>
              <a:rPr lang="ru-RU" sz="2800" dirty="0"/>
              <a:t> за час </a:t>
            </a:r>
            <a:r>
              <a:rPr lang="ru-RU" sz="2800" dirty="0" err="1"/>
              <a:t>повного</a:t>
            </a:r>
            <a:r>
              <a:rPr lang="ru-RU" sz="2800" dirty="0"/>
              <a:t> </a:t>
            </a:r>
            <a:r>
              <a:rPr lang="ru-RU" sz="2800" dirty="0" err="1"/>
              <a:t>розпаду</a:t>
            </a:r>
            <a:r>
              <a:rPr lang="ru-RU" sz="2800" dirty="0"/>
              <a:t> </a:t>
            </a:r>
            <a:r>
              <a:rPr lang="ru-RU" sz="2800" dirty="0" err="1"/>
              <a:t>радіоактивних</a:t>
            </a:r>
            <a:r>
              <a:rPr lang="ru-RU" sz="2800" dirty="0"/>
              <a:t> </a:t>
            </a:r>
            <a:r>
              <a:rPr lang="ru-RU" sz="2800" dirty="0" err="1"/>
              <a:t>речовин</a:t>
            </a:r>
            <a:r>
              <a:rPr lang="ru-RU" sz="2800" dirty="0"/>
              <a:t> 400 Р, а на </a:t>
            </a:r>
            <a:r>
              <a:rPr lang="ru-RU" sz="2800" dirty="0" err="1"/>
              <a:t>внутрішній</a:t>
            </a:r>
            <a:r>
              <a:rPr lang="ru-RU" sz="2800" dirty="0"/>
              <a:t> — 1200 Р. </a:t>
            </a:r>
            <a:r>
              <a:rPr lang="ru-RU" sz="2800" dirty="0" err="1"/>
              <a:t>Еталонний</a:t>
            </a:r>
            <a:r>
              <a:rPr lang="ru-RU" sz="2800" dirty="0"/>
              <a:t> </a:t>
            </a:r>
            <a:r>
              <a:rPr lang="ru-RU" sz="2800" dirty="0" err="1"/>
              <a:t>рівень</a:t>
            </a:r>
            <a:r>
              <a:rPr lang="ru-RU" sz="2800" dirty="0"/>
              <a:t> </a:t>
            </a:r>
            <a:r>
              <a:rPr lang="ru-RU" sz="2800" dirty="0" err="1"/>
              <a:t>радіації</a:t>
            </a:r>
            <a:r>
              <a:rPr lang="ru-RU" sz="2800" dirty="0"/>
              <a:t> через 1 год. </a:t>
            </a:r>
            <a:r>
              <a:rPr lang="ru-RU" sz="2800" dirty="0" err="1"/>
              <a:t>вибуху</a:t>
            </a:r>
            <a:r>
              <a:rPr lang="ru-RU" sz="2800" dirty="0"/>
              <a:t> на </a:t>
            </a:r>
            <a:r>
              <a:rPr lang="ru-RU" sz="2800" dirty="0" err="1"/>
              <a:t>зовнішній</a:t>
            </a:r>
            <a:r>
              <a:rPr lang="ru-RU" sz="2800" dirty="0"/>
              <a:t> </a:t>
            </a:r>
            <a:r>
              <a:rPr lang="ru-RU" sz="2800" dirty="0" err="1"/>
              <a:t>межі</a:t>
            </a:r>
            <a:r>
              <a:rPr lang="ru-RU" sz="2800" dirty="0"/>
              <a:t> </a:t>
            </a:r>
            <a:r>
              <a:rPr lang="ru-RU" sz="2800" dirty="0" err="1"/>
              <a:t>зони</a:t>
            </a:r>
            <a:r>
              <a:rPr lang="ru-RU" sz="2800" dirty="0"/>
              <a:t> 80 Р/год. </a:t>
            </a:r>
            <a:r>
              <a:rPr lang="ru-RU" sz="2800" dirty="0" err="1"/>
              <a:t>Площа</a:t>
            </a:r>
            <a:r>
              <a:rPr lang="ru-RU" sz="2800" dirty="0"/>
              <a:t> — 10—12 % </a:t>
            </a:r>
            <a:r>
              <a:rPr lang="ru-RU" sz="2800" dirty="0" err="1"/>
              <a:t>площі</a:t>
            </a:r>
            <a:r>
              <a:rPr lang="ru-RU" sz="2800" dirty="0"/>
              <a:t> </a:t>
            </a:r>
            <a:r>
              <a:rPr lang="ru-RU" sz="2800" dirty="0" err="1"/>
              <a:t>радіоактивного</a:t>
            </a:r>
            <a:r>
              <a:rPr lang="ru-RU" sz="2800" dirty="0"/>
              <a:t> </a:t>
            </a:r>
            <a:r>
              <a:rPr lang="ru-RU" sz="2800" dirty="0" err="1"/>
              <a:t>сліду</a:t>
            </a:r>
            <a:r>
              <a:rPr lang="ru-RU" sz="2800"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95" y="2492896"/>
            <a:ext cx="5599076" cy="40324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Documents and Settings\Admin\Local Settings\Temporary Internet Files\Content.IE5\P73GXH4M\Nuclear_Reactor_by_goran_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561" y="5085184"/>
            <a:ext cx="2182812" cy="1637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7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20688"/>
            <a:ext cx="7498080" cy="1143000"/>
          </a:xfrm>
        </p:spPr>
        <p:txBody>
          <a:bodyPr>
            <a:noAutofit/>
          </a:bodyPr>
          <a:lstStyle/>
          <a:p>
            <a:r>
              <a:rPr lang="ru-RU" sz="2800" dirty="0"/>
              <a:t>Зона В — </a:t>
            </a:r>
            <a:r>
              <a:rPr lang="ru-RU" sz="2800" dirty="0" err="1"/>
              <a:t>небезпечного</a:t>
            </a:r>
            <a:r>
              <a:rPr lang="ru-RU" sz="2800" dirty="0"/>
              <a:t> </a:t>
            </a:r>
            <a:r>
              <a:rPr lang="ru-RU" sz="2800" dirty="0" err="1"/>
              <a:t>забруднення</a:t>
            </a:r>
            <a:r>
              <a:rPr lang="ru-RU" sz="2800" dirty="0"/>
              <a:t>, доза </a:t>
            </a:r>
            <a:r>
              <a:rPr lang="ru-RU" sz="2800" dirty="0" err="1"/>
              <a:t>радіації</a:t>
            </a:r>
            <a:r>
              <a:rPr lang="ru-RU" sz="2800" dirty="0"/>
              <a:t> на </a:t>
            </a:r>
            <a:r>
              <a:rPr lang="ru-RU" sz="2800" dirty="0" err="1"/>
              <a:t>зовнішній</a:t>
            </a:r>
            <a:r>
              <a:rPr lang="ru-RU" sz="2800" dirty="0"/>
              <a:t> </a:t>
            </a:r>
            <a:r>
              <a:rPr lang="ru-RU" sz="2800" dirty="0" err="1"/>
              <a:t>межі</a:t>
            </a:r>
            <a:r>
              <a:rPr lang="ru-RU" sz="2800" dirty="0"/>
              <a:t> за час </a:t>
            </a:r>
            <a:r>
              <a:rPr lang="ru-RU" sz="2800" dirty="0" err="1"/>
              <a:t>повного</a:t>
            </a:r>
            <a:r>
              <a:rPr lang="ru-RU" sz="2800" dirty="0"/>
              <a:t> </a:t>
            </a:r>
            <a:r>
              <a:rPr lang="ru-RU" sz="2800" dirty="0" err="1"/>
              <a:t>розпаду</a:t>
            </a:r>
            <a:r>
              <a:rPr lang="ru-RU" sz="2800" dirty="0"/>
              <a:t> </a:t>
            </a:r>
            <a:r>
              <a:rPr lang="ru-RU" sz="2800" dirty="0" err="1"/>
              <a:t>радіоактивних</a:t>
            </a:r>
            <a:r>
              <a:rPr lang="ru-RU" sz="2800" dirty="0"/>
              <a:t> </a:t>
            </a:r>
            <a:r>
              <a:rPr lang="ru-RU" sz="2800" dirty="0" err="1"/>
              <a:t>речовин</a:t>
            </a:r>
            <a:r>
              <a:rPr lang="ru-RU" sz="2800" dirty="0"/>
              <a:t> 4000 Р. </a:t>
            </a:r>
            <a:r>
              <a:rPr lang="ru-RU" sz="2800" dirty="0" err="1"/>
              <a:t>Еталонний</a:t>
            </a:r>
            <a:r>
              <a:rPr lang="ru-RU" sz="2800" dirty="0"/>
              <a:t> </a:t>
            </a:r>
            <a:r>
              <a:rPr lang="ru-RU" sz="2800" dirty="0" err="1"/>
              <a:t>рівень</a:t>
            </a:r>
            <a:r>
              <a:rPr lang="ru-RU" sz="2800" dirty="0"/>
              <a:t> </a:t>
            </a:r>
            <a:r>
              <a:rPr lang="ru-RU" sz="2800" dirty="0" err="1"/>
              <a:t>радіації</a:t>
            </a:r>
            <a:r>
              <a:rPr lang="ru-RU" sz="2800" dirty="0"/>
              <a:t> через 1 год </a:t>
            </a:r>
            <a:r>
              <a:rPr lang="ru-RU" sz="2800" dirty="0" err="1"/>
              <a:t>після</a:t>
            </a:r>
            <a:r>
              <a:rPr lang="ru-RU" sz="2800" dirty="0"/>
              <a:t> </a:t>
            </a:r>
            <a:r>
              <a:rPr lang="ru-RU" sz="2800" dirty="0" err="1"/>
              <a:t>вибуху</a:t>
            </a:r>
            <a:r>
              <a:rPr lang="ru-RU" sz="2800" dirty="0"/>
              <a:t> на </a:t>
            </a:r>
            <a:r>
              <a:rPr lang="ru-RU" sz="2800" dirty="0" err="1"/>
              <a:t>зовнішній</a:t>
            </a:r>
            <a:r>
              <a:rPr lang="ru-RU" sz="2800" dirty="0"/>
              <a:t> </a:t>
            </a:r>
            <a:r>
              <a:rPr lang="ru-RU" sz="2800" dirty="0" err="1"/>
              <a:t>межі</a:t>
            </a:r>
            <a:r>
              <a:rPr lang="ru-RU" sz="2800" dirty="0"/>
              <a:t> </a:t>
            </a:r>
            <a:r>
              <a:rPr lang="ru-RU" sz="2800" dirty="0" err="1"/>
              <a:t>зони</a:t>
            </a:r>
            <a:r>
              <a:rPr lang="ru-RU" sz="2800" dirty="0"/>
              <a:t> — 240 Р/год. </a:t>
            </a:r>
            <a:r>
              <a:rPr lang="ru-RU" sz="2800" dirty="0" err="1"/>
              <a:t>Ця</a:t>
            </a:r>
            <a:r>
              <a:rPr lang="ru-RU" sz="2800" dirty="0"/>
              <a:t> зона </a:t>
            </a:r>
            <a:r>
              <a:rPr lang="ru-RU" sz="2800" dirty="0" err="1"/>
              <a:t>охоплює</a:t>
            </a:r>
            <a:r>
              <a:rPr lang="ru-RU" sz="2800" dirty="0"/>
              <a:t> </a:t>
            </a:r>
            <a:r>
              <a:rPr lang="ru-RU" sz="2800" dirty="0" err="1"/>
              <a:t>приблизно</a:t>
            </a:r>
            <a:r>
              <a:rPr lang="ru-RU" sz="2800" dirty="0"/>
              <a:t> 8—10 % </a:t>
            </a:r>
            <a:r>
              <a:rPr lang="ru-RU" sz="2800" dirty="0" err="1"/>
              <a:t>площі</a:t>
            </a:r>
            <a:r>
              <a:rPr lang="ru-RU" sz="2800" dirty="0"/>
              <a:t> </a:t>
            </a:r>
            <a:r>
              <a:rPr lang="ru-RU" sz="2800" dirty="0" err="1"/>
              <a:t>сліду</a:t>
            </a:r>
            <a:r>
              <a:rPr lang="ru-RU" sz="2800" dirty="0"/>
              <a:t> хмари </a:t>
            </a:r>
            <a:r>
              <a:rPr lang="ru-RU" sz="2800" dirty="0" err="1"/>
              <a:t>вибуху</a:t>
            </a:r>
            <a:r>
              <a:rPr lang="ru-RU" sz="28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7344816" cy="35549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954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Другая 1">
      <a:majorFont>
        <a:latin typeface="Gabriola"/>
        <a:ea typeface=""/>
        <a:cs typeface=""/>
      </a:majorFont>
      <a:minorFont>
        <a:latin typeface="Times New Roman"/>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TotalTime>
  <Words>325</Words>
  <Application>Microsoft Office PowerPoint</Application>
  <PresentationFormat>Экран (4:3)</PresentationFormat>
  <Paragraphs>16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Радіоактивне зараження</vt:lpstr>
      <vt:lpstr>Радіоактивне забруднення є четвертим фактором, на який припадає близько 10 % енергії ядерного вибуху.</vt:lpstr>
      <vt:lpstr>Джерелами радіоактивного забруднення є радіоактивні продукти ядерного заряду, частина ядерного палива, яка не вступила в ланцюгову реакцію,  і штучні  радіоактивні  ізотопи.</vt:lpstr>
      <vt:lpstr>Радіоактивні речовини, які випадають зі хмари ядерного вибуху на землю, утворюють радіоактивний слід. лід у плані має, як правило, форму еліпса, велику вісь якого називають віссю еліпса. Розміри сліду радіоактивної хмари залежать від характеру вибуху і швидкості вітру, який є середнім за швидкістю і напрямком для всіх шарів атмосфери від поверхні землі до верхньої межі радіоактивної хмари.</vt:lpstr>
      <vt:lpstr>Презентация PowerPoint</vt:lpstr>
      <vt:lpstr>Слід радіоактивної хмари радіоізотопів, які випали на землю, поділяється на чотири зони забруднення:</vt:lpstr>
      <vt:lpstr>Зона А — помірного забруднення, доза радіації на зовнішній межі за час повного розпаду радіоактивних речовин 40 Р, на внутрішній межі 400 Р. Еталонний рівень радіації через годину після вибуху на зовнішній межі зони — 8 Р/год. Площа цієї зони 78—80 % всієї території сліду.</vt:lpstr>
      <vt:lpstr>Зона Б — сильного забруднення, доза радіації на зовнішній межі за час повного розпаду радіоактивних речовин 400 Р, а на внутрішній — 1200 Р. Еталонний рівень радіації через 1 год. вибуху на зовнішній межі зони 80 Р/год. Площа — 10—12 % площі радіоактивного сліду.</vt:lpstr>
      <vt:lpstr>Зона В — небезпечного забруднення, доза радіації на зовнішній межі за час повного розпаду радіоактивних речовин 4000 Р. Еталонний рівень радіації через 1 год після вибуху на зовнішній межі зони — 240 Р/год. Ця зона охоплює приблизно 8—10 % площі сліду хмари вибуху.</vt:lpstr>
      <vt:lpstr>Зона Г — надзвичайно небезпечного забруднення, доза радіації на її зовнішній межі за період повного розпаду радіоактивних речовин 4000 Р, а всередині зони 7000 Р. Еталонний рівень радіації через 1 год після вибуху на зовнішній межі зони 800 Р/год.</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Радіоактивне зараження</dc:title>
  <dc:creator>admin</dc:creator>
  <cp:lastModifiedBy>admin</cp:lastModifiedBy>
  <cp:revision>5</cp:revision>
  <dcterms:created xsi:type="dcterms:W3CDTF">2015-01-22T18:45:54Z</dcterms:created>
  <dcterms:modified xsi:type="dcterms:W3CDTF">2015-01-22T20:15:21Z</dcterms:modified>
</cp:coreProperties>
</file>