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3" autoAdjust="0"/>
  </p:normalViewPr>
  <p:slideViewPr>
    <p:cSldViewPr>
      <p:cViewPr varScale="1">
        <p:scale>
          <a:sx n="83" d="100"/>
          <a:sy n="83" d="100"/>
        </p:scale>
        <p:origin x="-10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Екологічні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проблеми</a:t>
            </a:r>
            <a:r>
              <a:rPr lang="ru-RU" b="1" dirty="0" smtClean="0"/>
              <a:t> використання </a:t>
            </a:r>
            <a:r>
              <a:rPr lang="ru-RU" b="1" dirty="0" err="1" smtClean="0"/>
              <a:t>атомної</a:t>
            </a:r>
            <a:r>
              <a:rPr lang="ru-RU" b="1" dirty="0" smtClean="0"/>
              <a:t> енергії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400" dirty="0" err="1" smtClean="0"/>
              <a:t>Підготувала</a:t>
            </a:r>
            <a:r>
              <a:rPr lang="ru-RU" sz="1400" dirty="0" smtClean="0"/>
              <a:t> </a:t>
            </a:r>
            <a:r>
              <a:rPr lang="ru-RU" sz="1400" dirty="0" err="1" smtClean="0"/>
              <a:t>учениця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11 </a:t>
            </a:r>
            <a:r>
              <a:rPr lang="ru-RU" sz="1400" dirty="0" err="1" smtClean="0"/>
              <a:t>класу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Розумівської</a:t>
            </a:r>
            <a:r>
              <a:rPr lang="ru-RU" sz="1400" dirty="0" smtClean="0"/>
              <a:t> ЗОШ </a:t>
            </a:r>
            <a:br>
              <a:rPr lang="ru-RU" sz="1400" dirty="0" smtClean="0"/>
            </a:br>
            <a:r>
              <a:rPr lang="ru-RU" sz="1400" dirty="0" smtClean="0"/>
              <a:t>Хижняк </a:t>
            </a:r>
            <a:r>
              <a:rPr lang="ru-RU" sz="1400" dirty="0" err="1" smtClean="0"/>
              <a:t>Тетяна</a:t>
            </a:r>
            <a:endParaRPr lang="ru-RU" sz="1400" dirty="0"/>
          </a:p>
        </p:txBody>
      </p:sp>
      <p:pic>
        <p:nvPicPr>
          <p:cNvPr id="2050" name="Picture 2" descr="E:\Desktop\461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</a:t>
            </a:r>
          </a:p>
          <a:p>
            <a:pPr>
              <a:buNone/>
            </a:pPr>
            <a:r>
              <a:rPr lang="ru-RU" sz="1800" dirty="0" smtClean="0"/>
              <a:t>                </a:t>
            </a:r>
            <a:r>
              <a:rPr lang="ru-RU" sz="1800" dirty="0" err="1" smtClean="0"/>
              <a:t>Відзначимо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важливість</a:t>
            </a:r>
            <a:r>
              <a:rPr lang="ru-RU" sz="1800" dirty="0" smtClean="0"/>
              <a:t> не тільки </a:t>
            </a:r>
            <a:r>
              <a:rPr lang="ru-RU" sz="1800" dirty="0" err="1" smtClean="0"/>
              <a:t>радіаційних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факторів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можливих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шкідливих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впливів</a:t>
            </a:r>
            <a:r>
              <a:rPr lang="ru-RU" sz="1800" dirty="0" smtClean="0"/>
              <a:t> АС на </a:t>
            </a:r>
            <a:r>
              <a:rPr lang="ru-RU" sz="1800" dirty="0" err="1" smtClean="0"/>
              <a:t>екосистеми</a:t>
            </a:r>
            <a:r>
              <a:rPr lang="ru-RU" sz="1800" dirty="0" smtClean="0"/>
              <a:t>, але і </a:t>
            </a:r>
            <a:r>
              <a:rPr lang="ru-RU" sz="1800" dirty="0" err="1" smtClean="0"/>
              <a:t>теплове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хімічне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навколишнього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середовища</a:t>
            </a:r>
            <a:r>
              <a:rPr lang="ru-RU" sz="1800" dirty="0" smtClean="0"/>
              <a:t>, </a:t>
            </a:r>
            <a:r>
              <a:rPr lang="ru-RU" sz="1800" dirty="0" err="1" smtClean="0"/>
              <a:t>механічний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</a:t>
            </a:r>
            <a:r>
              <a:rPr lang="ru-RU" sz="1800" dirty="0" smtClean="0"/>
              <a:t> на </a:t>
            </a:r>
            <a:r>
              <a:rPr lang="ru-RU" sz="1800" dirty="0" err="1" smtClean="0"/>
              <a:t>мешканців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водойм-охолоджувачів</a:t>
            </a:r>
            <a:r>
              <a:rPr lang="ru-RU" sz="1800" dirty="0" smtClean="0"/>
              <a:t>,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 </a:t>
            </a:r>
            <a:r>
              <a:rPr lang="ru-RU" sz="1800" dirty="0" err="1" smtClean="0"/>
              <a:t>гідрологічних</a:t>
            </a:r>
            <a:r>
              <a:rPr lang="ru-RU" sz="1800" dirty="0" smtClean="0"/>
              <a:t> характеристик </a:t>
            </a:r>
            <a:r>
              <a:rPr lang="ru-RU" sz="1800" dirty="0" err="1" smtClean="0"/>
              <a:t>прилеглих</a:t>
            </a:r>
            <a:r>
              <a:rPr lang="ru-RU" sz="1800" dirty="0" smtClean="0"/>
              <a:t> до АС </a:t>
            </a:r>
            <a:r>
              <a:rPr lang="ru-RU" sz="1800" dirty="0" err="1" smtClean="0"/>
              <a:t>районів</a:t>
            </a:r>
            <a:r>
              <a:rPr lang="ru-RU" sz="1800" dirty="0" smtClean="0"/>
              <a:t>, тобто весь комплекс </a:t>
            </a:r>
            <a:r>
              <a:rPr lang="ru-RU" sz="1800" dirty="0" err="1" smtClean="0"/>
              <a:t>техногенних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впливів</a:t>
            </a:r>
            <a:r>
              <a:rPr lang="ru-RU" sz="1800" dirty="0" smtClean="0"/>
              <a:t>, що </a:t>
            </a:r>
            <a:r>
              <a:rPr lang="ru-RU" sz="1800" dirty="0" err="1" smtClean="0"/>
              <a:t>впливають</a:t>
            </a:r>
            <a:r>
              <a:rPr lang="ru-RU" sz="1800" dirty="0" smtClean="0"/>
              <a:t> на </a:t>
            </a:r>
            <a:r>
              <a:rPr lang="ru-RU" sz="1800" dirty="0" err="1" smtClean="0"/>
              <a:t>екологічне</a:t>
            </a:r>
            <a:r>
              <a:rPr lang="ru-RU" sz="1800" dirty="0" smtClean="0"/>
              <a:t> </a:t>
            </a:r>
            <a:r>
              <a:rPr lang="ru-RU" sz="1800" dirty="0" err="1" smtClean="0"/>
              <a:t>благополуччя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навколишнього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середовища</a:t>
            </a:r>
            <a:r>
              <a:rPr lang="ru-RU" sz="1800" dirty="0" smtClean="0"/>
              <a:t>.         </a:t>
            </a:r>
            <a:endParaRPr lang="ru-RU" sz="1800" dirty="0"/>
          </a:p>
        </p:txBody>
      </p:sp>
      <p:pic>
        <p:nvPicPr>
          <p:cNvPr id="9218" name="Picture 2" descr="E:\Desktop\1304711926189PD2220d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3810000" cy="2857500"/>
          </a:xfrm>
          <a:prstGeom prst="rect">
            <a:avLst/>
          </a:prstGeom>
          <a:noFill/>
        </p:spPr>
      </p:pic>
      <p:pic>
        <p:nvPicPr>
          <p:cNvPr id="9219" name="Picture 3" descr="E:\Desktop\954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643182"/>
            <a:ext cx="4697435" cy="3191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235745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                     </a:t>
            </a:r>
            <a:r>
              <a:rPr lang="ru-RU" sz="2000" dirty="0" err="1" smtClean="0"/>
              <a:t>Сьогодні</a:t>
            </a:r>
            <a:r>
              <a:rPr lang="ru-RU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400 АЕС. Вони </a:t>
            </a:r>
            <a:r>
              <a:rPr lang="ru-RU" sz="2000" dirty="0" err="1" smtClean="0"/>
              <a:t>забезпечують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17% </a:t>
            </a:r>
            <a:r>
              <a:rPr lang="ru-RU" sz="2000" dirty="0" err="1" smtClean="0"/>
              <a:t>електроенергії</a:t>
            </a:r>
            <a:r>
              <a:rPr lang="ru-RU" sz="2000" dirty="0" smtClean="0"/>
              <a:t>, що </a:t>
            </a:r>
            <a:r>
              <a:rPr lang="ru-RU" sz="2000" dirty="0" err="1" smtClean="0"/>
              <a:t>виробляється</a:t>
            </a:r>
            <a:r>
              <a:rPr lang="ru-RU" sz="2000" dirty="0" smtClean="0"/>
              <a:t> на Землі. В Україні </a:t>
            </a:r>
            <a:r>
              <a:rPr lang="ru-RU" sz="2000" dirty="0" err="1" smtClean="0"/>
              <a:t>відсоток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електроенергії</a:t>
            </a:r>
            <a:r>
              <a:rPr lang="ru-RU" sz="2000" dirty="0" smtClean="0"/>
              <a:t>, що </a:t>
            </a:r>
            <a:r>
              <a:rPr lang="ru-RU" sz="2000" dirty="0" err="1" smtClean="0"/>
              <a:t>виробляють</a:t>
            </a:r>
            <a:r>
              <a:rPr lang="ru-RU" sz="2000" dirty="0" smtClean="0"/>
              <a:t> АЕС: </a:t>
            </a:r>
            <a:r>
              <a:rPr lang="ru-RU" sz="2000" dirty="0" err="1" smtClean="0"/>
              <a:t>Рівненська</a:t>
            </a:r>
            <a:r>
              <a:rPr lang="ru-RU" sz="2000" dirty="0" smtClean="0"/>
              <a:t> (</a:t>
            </a:r>
            <a:r>
              <a:rPr lang="ru-RU" sz="2000" dirty="0" err="1" smtClean="0"/>
              <a:t>м.Кузнєцовськ</a:t>
            </a:r>
            <a:r>
              <a:rPr lang="ru-RU" sz="2000" dirty="0" smtClean="0"/>
              <a:t>, </a:t>
            </a:r>
            <a:r>
              <a:rPr lang="ru-RU" sz="2000" dirty="0" err="1" smtClean="0"/>
              <a:t>Рівненська</a:t>
            </a:r>
            <a:r>
              <a:rPr lang="ru-RU" sz="2000" dirty="0" smtClean="0"/>
              <a:t> обл.), </a:t>
            </a:r>
            <a:r>
              <a:rPr lang="ru-RU" sz="2000" dirty="0" err="1" smtClean="0"/>
              <a:t>Південно-Українська</a:t>
            </a:r>
            <a:r>
              <a:rPr lang="ru-RU" sz="2000" dirty="0" smtClean="0"/>
              <a:t> (</a:t>
            </a:r>
            <a:r>
              <a:rPr lang="ru-RU" sz="2000" dirty="0" err="1" smtClean="0"/>
              <a:t>м.Південно-Українськ</a:t>
            </a:r>
            <a:r>
              <a:rPr lang="ru-RU" sz="2000" dirty="0" smtClean="0"/>
              <a:t>, </a:t>
            </a:r>
            <a:r>
              <a:rPr lang="ru-RU" sz="2000" dirty="0" err="1" smtClean="0"/>
              <a:t>Миколаївська</a:t>
            </a:r>
            <a:r>
              <a:rPr lang="ru-RU" sz="2000" dirty="0" smtClean="0"/>
              <a:t> обл.), </a:t>
            </a:r>
            <a:r>
              <a:rPr lang="ru-RU" sz="2000" dirty="0" err="1" smtClean="0"/>
              <a:t>Запорізька</a:t>
            </a:r>
            <a:r>
              <a:rPr lang="ru-RU" sz="2000" dirty="0" smtClean="0"/>
              <a:t> (м. </a:t>
            </a:r>
            <a:r>
              <a:rPr lang="ru-RU" sz="2000" dirty="0" err="1" smtClean="0"/>
              <a:t>Енергодар</a:t>
            </a:r>
            <a:r>
              <a:rPr lang="ru-RU" sz="2000" dirty="0" smtClean="0"/>
              <a:t>, </a:t>
            </a:r>
            <a:r>
              <a:rPr lang="ru-RU" sz="2000" dirty="0" err="1" smtClean="0"/>
              <a:t>Запорізька</a:t>
            </a:r>
            <a:r>
              <a:rPr lang="ru-RU" sz="2000" dirty="0" smtClean="0"/>
              <a:t> обл.), </a:t>
            </a:r>
            <a:r>
              <a:rPr lang="ru-RU" sz="2000" dirty="0" err="1" smtClean="0"/>
              <a:t>Хмельницька</a:t>
            </a:r>
            <a:r>
              <a:rPr lang="ru-RU" sz="2000" dirty="0" smtClean="0"/>
              <a:t> (м. </a:t>
            </a:r>
            <a:r>
              <a:rPr lang="ru-RU" sz="2000" dirty="0" err="1" smtClean="0"/>
              <a:t>Нетішин</a:t>
            </a:r>
            <a:r>
              <a:rPr lang="ru-RU" sz="2000" dirty="0" smtClean="0"/>
              <a:t>, </a:t>
            </a:r>
            <a:r>
              <a:rPr lang="ru-RU" sz="2000" dirty="0" err="1" smtClean="0"/>
              <a:t>Хмельницька</a:t>
            </a:r>
            <a:r>
              <a:rPr lang="ru-RU" sz="2000" dirty="0" smtClean="0"/>
              <a:t> обл.), - досить </a:t>
            </a:r>
            <a:r>
              <a:rPr lang="ru-RU" sz="2000" dirty="0" err="1" smtClean="0"/>
              <a:t>високий</a:t>
            </a:r>
            <a:r>
              <a:rPr lang="ru-RU" sz="2000" dirty="0" smtClean="0"/>
              <a:t> - 40-47% (</a:t>
            </a:r>
            <a:r>
              <a:rPr lang="ru-RU" sz="2000" dirty="0" err="1" smtClean="0"/>
              <a:t>приміром</a:t>
            </a:r>
            <a:r>
              <a:rPr lang="ru-RU" sz="2000" dirty="0" smtClean="0"/>
              <a:t>, у Росії - 11%).</a:t>
            </a:r>
            <a:endParaRPr lang="ru-RU" sz="2000" dirty="0"/>
          </a:p>
        </p:txBody>
      </p:sp>
      <p:pic>
        <p:nvPicPr>
          <p:cNvPr id="1026" name="Picture 2" descr="E:\Desktop\64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3605119" cy="2840026"/>
          </a:xfrm>
          <a:prstGeom prst="rect">
            <a:avLst/>
          </a:prstGeom>
          <a:noFill/>
        </p:spPr>
      </p:pic>
      <p:pic>
        <p:nvPicPr>
          <p:cNvPr id="1027" name="Picture 3" descr="E:\Desktop\y3268313622798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674384"/>
            <a:ext cx="2911488" cy="2183616"/>
          </a:xfrm>
          <a:prstGeom prst="rect">
            <a:avLst/>
          </a:prstGeom>
          <a:noFill/>
        </p:spPr>
      </p:pic>
      <p:pic>
        <p:nvPicPr>
          <p:cNvPr id="1028" name="Picture 4" descr="E:\Desktop\11450242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4706" y="2714620"/>
            <a:ext cx="328929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У </a:t>
            </a:r>
            <a:r>
              <a:rPr lang="ru-RU" sz="1800" dirty="0" err="1" smtClean="0"/>
              <a:t>комплексі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питань</a:t>
            </a:r>
            <a:r>
              <a:rPr lang="ru-RU" sz="1800" dirty="0" smtClean="0"/>
              <a:t> по </a:t>
            </a:r>
            <a:r>
              <a:rPr lang="ru-RU" sz="1800" dirty="0" err="1" smtClean="0"/>
              <a:t>захисту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навколишнього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середовища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велику</a:t>
            </a:r>
            <a:r>
              <a:rPr lang="ru-RU" sz="1800" dirty="0" smtClean="0"/>
              <a:t> </a:t>
            </a:r>
            <a:r>
              <a:rPr lang="ru-RU" sz="1800" dirty="0" err="1" smtClean="0"/>
              <a:t>суспільну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значимість</a:t>
            </a:r>
            <a:r>
              <a:rPr lang="ru-RU" sz="1800" dirty="0" smtClean="0"/>
              <a:t> мають </a:t>
            </a:r>
            <a:r>
              <a:rPr lang="ru-RU" sz="1800" dirty="0" err="1" smtClean="0"/>
              <a:t>проблеми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безпеки</a:t>
            </a:r>
            <a:r>
              <a:rPr lang="ru-RU" sz="1800" dirty="0" smtClean="0"/>
              <a:t> </a:t>
            </a:r>
            <a:r>
              <a:rPr lang="ru-RU" sz="1800" dirty="0" err="1" smtClean="0"/>
              <a:t>атомних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станцій</a:t>
            </a:r>
            <a:r>
              <a:rPr lang="ru-RU" sz="1800" dirty="0" smtClean="0"/>
              <a:t> (АС), </a:t>
            </a:r>
            <a:r>
              <a:rPr lang="ru-RU" sz="1800" dirty="0" err="1" smtClean="0"/>
              <a:t>Загальновизнано</a:t>
            </a:r>
            <a:r>
              <a:rPr lang="ru-RU" sz="1800" dirty="0" smtClean="0"/>
              <a:t>, що АС при </a:t>
            </a:r>
            <a:r>
              <a:rPr lang="ru-RU" sz="1800" dirty="0" err="1" smtClean="0"/>
              <a:t>їхній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нормальній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експлуатації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набагато</a:t>
            </a:r>
            <a:r>
              <a:rPr lang="ru-RU" sz="1800" dirty="0" smtClean="0"/>
              <a:t> - не менш </a:t>
            </a:r>
            <a:r>
              <a:rPr lang="ru-RU" sz="1800" dirty="0" err="1" smtClean="0"/>
              <a:t>чим</a:t>
            </a:r>
            <a:r>
              <a:rPr lang="ru-RU" sz="1800" dirty="0" smtClean="0"/>
              <a:t> у 5-10 </a:t>
            </a:r>
            <a:r>
              <a:rPr lang="ru-RU" sz="1800" dirty="0" err="1" smtClean="0"/>
              <a:t>разів</a:t>
            </a:r>
            <a:r>
              <a:rPr lang="ru-RU" sz="1800" dirty="0" smtClean="0"/>
              <a:t> "</a:t>
            </a:r>
            <a:r>
              <a:rPr lang="ru-RU" sz="1800" dirty="0" err="1" smtClean="0"/>
              <a:t>чистіше</a:t>
            </a:r>
            <a:r>
              <a:rPr lang="ru-RU" sz="1800" dirty="0" smtClean="0"/>
              <a:t>" в </a:t>
            </a:r>
            <a:r>
              <a:rPr lang="ru-RU" sz="1800" dirty="0" err="1" smtClean="0"/>
              <a:t>екологічному</a:t>
            </a:r>
            <a:r>
              <a:rPr lang="ru-RU" sz="1800" dirty="0" smtClean="0"/>
              <a:t> відношенні </a:t>
            </a:r>
            <a:r>
              <a:rPr lang="ru-RU" sz="1800" dirty="0" err="1" smtClean="0"/>
              <a:t>теплових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електростанцій</a:t>
            </a:r>
            <a:endParaRPr lang="ru-RU" sz="1800" dirty="0"/>
          </a:p>
        </p:txBody>
      </p:sp>
      <p:pic>
        <p:nvPicPr>
          <p:cNvPr id="3074" name="Picture 2" descr="E:\Desktop\33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6865470" cy="4347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На </a:t>
            </a:r>
            <a:r>
              <a:rPr lang="ru-RU" sz="1800" dirty="0" err="1" smtClean="0"/>
              <a:t>атомних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електростанціях</a:t>
            </a:r>
            <a:r>
              <a:rPr lang="ru-RU" sz="1800" dirty="0" smtClean="0"/>
              <a:t> як </a:t>
            </a:r>
            <a:r>
              <a:rPr lang="ru-RU" sz="1800" dirty="0" err="1" smtClean="0"/>
              <a:t>паливо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радіоактивні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елементи</a:t>
            </a:r>
            <a:r>
              <a:rPr lang="ru-RU" sz="1800" dirty="0" smtClean="0"/>
              <a:t> - уран, </a:t>
            </a:r>
            <a:r>
              <a:rPr lang="ru-RU" sz="1800" dirty="0" err="1" smtClean="0"/>
              <a:t>торій</a:t>
            </a:r>
            <a:r>
              <a:rPr lang="ru-RU" sz="1800" dirty="0" smtClean="0"/>
              <a:t> і </a:t>
            </a:r>
            <a:r>
              <a:rPr lang="ru-RU" sz="1800" dirty="0" err="1" smtClean="0"/>
              <a:t>плутоній</a:t>
            </a:r>
            <a:r>
              <a:rPr lang="ru-RU" sz="1800" dirty="0" smtClean="0"/>
              <a:t>. </a:t>
            </a:r>
            <a:r>
              <a:rPr lang="ru-RU" sz="1800" dirty="0" err="1" smtClean="0"/>
              <a:t>Отримання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електричної</a:t>
            </a:r>
            <a:r>
              <a:rPr lang="ru-RU" sz="1800" dirty="0" smtClean="0"/>
              <a:t> енергії </a:t>
            </a:r>
            <a:r>
              <a:rPr lang="ru-RU" sz="1800" dirty="0" err="1" smtClean="0"/>
              <a:t>базується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реакціях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радіоактивного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розпаду</a:t>
            </a:r>
            <a:r>
              <a:rPr lang="ru-RU" sz="1800" dirty="0" smtClean="0"/>
              <a:t> цих </a:t>
            </a:r>
            <a:r>
              <a:rPr lang="ru-RU" sz="1800" dirty="0" err="1" smtClean="0"/>
              <a:t>елементів</a:t>
            </a:r>
            <a:r>
              <a:rPr lang="ru-RU" sz="1800" dirty="0" smtClean="0"/>
              <a:t>, що відбуваються у </a:t>
            </a:r>
            <a:r>
              <a:rPr lang="ru-RU" sz="1800" dirty="0" err="1" smtClean="0"/>
              <a:t>ядерних</a:t>
            </a:r>
            <a:r>
              <a:rPr lang="ru-RU" sz="1800" dirty="0" smtClean="0"/>
              <a:t> реакторах і </a:t>
            </a:r>
            <a:r>
              <a:rPr lang="ru-RU" sz="1800" dirty="0" err="1" smtClean="0"/>
              <a:t>супроводжуються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значної</a:t>
            </a:r>
            <a:r>
              <a:rPr lang="ru-RU" sz="1800" dirty="0" smtClean="0"/>
              <a:t> кількості тепла. Тепло </a:t>
            </a:r>
            <a:r>
              <a:rPr lang="ru-RU" sz="1800" dirty="0" err="1" smtClean="0"/>
              <a:t>поглинається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теплоносієм</a:t>
            </a:r>
            <a:r>
              <a:rPr lang="ru-RU" sz="1800" dirty="0" smtClean="0"/>
              <a:t>, який </a:t>
            </a:r>
            <a:r>
              <a:rPr lang="ru-RU" sz="1800" dirty="0" err="1" smtClean="0"/>
              <a:t>циркулює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навколо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активної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зони</a:t>
            </a:r>
            <a:r>
              <a:rPr lang="ru-RU" sz="1800" dirty="0" smtClean="0"/>
              <a:t> ядерного реактора. </a:t>
            </a:r>
            <a:r>
              <a:rPr lang="ru-RU" sz="1800" dirty="0" err="1" smtClean="0"/>
              <a:t>Розігрітий</a:t>
            </a:r>
            <a:r>
              <a:rPr lang="ru-RU" sz="1800" dirty="0" smtClean="0"/>
              <a:t> </a:t>
            </a:r>
            <a:r>
              <a:rPr lang="ru-RU" sz="1800" dirty="0" err="1" smtClean="0"/>
              <a:t>теплоносій</a:t>
            </a:r>
            <a:r>
              <a:rPr lang="ru-RU" sz="1800" dirty="0" smtClean="0"/>
              <a:t> в </a:t>
            </a:r>
            <a:r>
              <a:rPr lang="ru-RU" sz="1800" dirty="0" err="1" smtClean="0"/>
              <a:t>теплообміннику</a:t>
            </a:r>
            <a:r>
              <a:rPr lang="ru-RU" sz="1800" dirty="0" smtClean="0"/>
              <a:t> </a:t>
            </a:r>
            <a:r>
              <a:rPr lang="ru-RU" sz="1800" dirty="0" err="1" smtClean="0"/>
              <a:t>нагріває</a:t>
            </a:r>
            <a:r>
              <a:rPr lang="ru-RU" sz="1800" dirty="0" smtClean="0"/>
              <a:t> воду до </a:t>
            </a:r>
            <a:r>
              <a:rPr lang="ru-RU" sz="1800" dirty="0" err="1" smtClean="0"/>
              <a:t>кипіння</a:t>
            </a:r>
            <a:r>
              <a:rPr lang="ru-RU" sz="1800" dirty="0" smtClean="0"/>
              <a:t>. Пара, що </a:t>
            </a:r>
            <a:r>
              <a:rPr lang="ru-RU" sz="1800" dirty="0" err="1" smtClean="0"/>
              <a:t>утворилася</a:t>
            </a:r>
            <a:r>
              <a:rPr lang="ru-RU" sz="1800" dirty="0" smtClean="0"/>
              <a:t>, </a:t>
            </a:r>
            <a:r>
              <a:rPr lang="ru-RU" sz="1800" dirty="0" err="1" smtClean="0"/>
              <a:t>спрямовується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парову</a:t>
            </a:r>
            <a:r>
              <a:rPr lang="ru-RU" sz="1800" dirty="0" smtClean="0"/>
              <a:t> </a:t>
            </a:r>
            <a:r>
              <a:rPr lang="ru-RU" sz="1800" dirty="0" err="1" smtClean="0"/>
              <a:t>турбіну</a:t>
            </a:r>
            <a:r>
              <a:rPr lang="ru-RU" sz="1800" dirty="0" smtClean="0"/>
              <a:t>, яка </a:t>
            </a:r>
            <a:r>
              <a:rPr lang="ru-RU" sz="1800" dirty="0" err="1" smtClean="0"/>
              <a:t>обертає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електрогенератора</a:t>
            </a:r>
            <a:r>
              <a:rPr lang="ru-RU" sz="1800" dirty="0" smtClean="0"/>
              <a:t>. За </a:t>
            </a:r>
            <a:r>
              <a:rPr lang="ru-RU" sz="1800" dirty="0" err="1" smtClean="0"/>
              <a:t>винятком</a:t>
            </a:r>
            <a:r>
              <a:rPr lang="ru-RU" sz="1800" dirty="0" smtClean="0"/>
              <a:t> ядерного реактора, АЕС </a:t>
            </a:r>
            <a:r>
              <a:rPr lang="ru-RU" sz="1800" dirty="0" err="1" smtClean="0"/>
              <a:t>працює</a:t>
            </a:r>
            <a:r>
              <a:rPr lang="ru-RU" sz="1800" dirty="0" smtClean="0"/>
              <a:t> як </a:t>
            </a:r>
            <a:r>
              <a:rPr lang="ru-RU" sz="1800" dirty="0" err="1" smtClean="0"/>
              <a:t>звичайна</a:t>
            </a:r>
            <a:r>
              <a:rPr lang="ru-RU" sz="1800" dirty="0" smtClean="0"/>
              <a:t> </a:t>
            </a:r>
            <a:r>
              <a:rPr lang="ru-RU" sz="1800" dirty="0" err="1" smtClean="0"/>
              <a:t>теплоелектростанція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Принципи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отримання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атомної</a:t>
            </a:r>
            <a:r>
              <a:rPr lang="ru-RU" sz="3100" b="1" dirty="0" smtClean="0"/>
              <a:t> енергії,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err="1" smtClean="0"/>
              <a:t>основні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проблеми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E:\Desktop\img1825607_grafik_dollar-fr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6"/>
            <a:ext cx="3857620" cy="2409455"/>
          </a:xfrm>
          <a:prstGeom prst="rect">
            <a:avLst/>
          </a:prstGeom>
          <a:noFill/>
        </p:spPr>
      </p:pic>
      <p:pic>
        <p:nvPicPr>
          <p:cNvPr id="4099" name="Picture 3" descr="E:\Desktop\Thorium_Uranium_Cer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67300">
            <a:off x="4934938" y="4066844"/>
            <a:ext cx="3446719" cy="258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</a:t>
            </a:r>
          </a:p>
          <a:p>
            <a:pPr>
              <a:buNone/>
            </a:pPr>
            <a:r>
              <a:rPr lang="ru-RU" sz="1800" dirty="0" smtClean="0"/>
              <a:t>          </a:t>
            </a:r>
            <a:r>
              <a:rPr lang="ru-RU" sz="1800" dirty="0" err="1" smtClean="0"/>
              <a:t>Паливо</a:t>
            </a:r>
            <a:r>
              <a:rPr lang="ru-RU" sz="1800" dirty="0" smtClean="0"/>
              <a:t> </a:t>
            </a:r>
            <a:r>
              <a:rPr lang="ru-RU" sz="1800" dirty="0" smtClean="0"/>
              <a:t>для АЕС </a:t>
            </a:r>
            <a:r>
              <a:rPr lang="ru-RU" sz="1800" dirty="0" err="1" smtClean="0"/>
              <a:t>отримують</a:t>
            </a:r>
            <a:r>
              <a:rPr lang="ru-RU" sz="1800" dirty="0" smtClean="0"/>
              <a:t> з </a:t>
            </a:r>
            <a:r>
              <a:rPr lang="ru-RU" sz="1800" dirty="0" err="1" smtClean="0"/>
              <a:t>багатих</a:t>
            </a:r>
            <a:r>
              <a:rPr lang="ru-RU" sz="1800" dirty="0" smtClean="0"/>
              <a:t> ураном </a:t>
            </a:r>
            <a:r>
              <a:rPr lang="ru-RU" sz="1800" dirty="0" err="1" smtClean="0"/>
              <a:t>порід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спеціально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пристосованих</a:t>
            </a:r>
            <a:r>
              <a:rPr lang="ru-RU" sz="1800" dirty="0" smtClean="0"/>
              <a:t> фабриках. які </a:t>
            </a:r>
            <a:r>
              <a:rPr lang="ru-RU" sz="1800" dirty="0" err="1" smtClean="0"/>
              <a:t>самі</a:t>
            </a:r>
            <a:r>
              <a:rPr lang="ru-RU" sz="1800" dirty="0" smtClean="0"/>
              <a:t> по собі є </a:t>
            </a:r>
            <a:r>
              <a:rPr lang="ru-RU" sz="1800" dirty="0" err="1" smtClean="0"/>
              <a:t>екологічно</a:t>
            </a:r>
            <a:r>
              <a:rPr lang="ru-RU" sz="1800" dirty="0" smtClean="0"/>
              <a:t> </a:t>
            </a:r>
            <a:r>
              <a:rPr lang="ru-RU" sz="1800" dirty="0" err="1" smtClean="0"/>
              <a:t>небезпечними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об’єктами</a:t>
            </a:r>
            <a:r>
              <a:rPr lang="ru-RU" sz="1800" dirty="0" smtClean="0"/>
              <a:t>. У </a:t>
            </a:r>
            <a:r>
              <a:rPr lang="ru-RU" sz="1800" dirty="0" err="1" smtClean="0"/>
              <a:t>середньому</a:t>
            </a:r>
            <a:r>
              <a:rPr lang="ru-RU" sz="1800" dirty="0" smtClean="0"/>
              <a:t> одного </a:t>
            </a:r>
            <a:r>
              <a:rPr lang="ru-RU" sz="1800" dirty="0" err="1" smtClean="0"/>
              <a:t>завантаження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паливом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вистачає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рік</a:t>
            </a:r>
            <a:r>
              <a:rPr lang="ru-RU" sz="1800" dirty="0" smtClean="0"/>
              <a:t>. </a:t>
            </a:r>
            <a:r>
              <a:rPr lang="ru-RU" sz="1800" dirty="0" err="1" smtClean="0"/>
              <a:t>Відпрацьовані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паливні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елементи</a:t>
            </a:r>
            <a:r>
              <a:rPr lang="ru-RU" sz="1800" dirty="0" smtClean="0"/>
              <a:t> так само </a:t>
            </a:r>
            <a:r>
              <a:rPr lang="ru-RU" sz="1800" dirty="0" err="1" smtClean="0"/>
              <a:t>містять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радіоактивні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продовжують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виділяти</a:t>
            </a:r>
            <a:r>
              <a:rPr lang="ru-RU" sz="1800" dirty="0" smtClean="0"/>
              <a:t> </a:t>
            </a:r>
            <a:r>
              <a:rPr lang="ru-RU" sz="1800" dirty="0" err="1" smtClean="0"/>
              <a:t>тепло.Тому</a:t>
            </a:r>
            <a:r>
              <a:rPr lang="ru-RU" sz="1800" dirty="0" smtClean="0"/>
              <a:t> їх </a:t>
            </a:r>
            <a:r>
              <a:rPr lang="ru-RU" sz="1800" dirty="0" err="1" smtClean="0"/>
              <a:t>охолоджують</a:t>
            </a:r>
            <a:r>
              <a:rPr lang="ru-RU" sz="1800" dirty="0" smtClean="0"/>
              <a:t> до остаточного </a:t>
            </a:r>
            <a:r>
              <a:rPr lang="ru-RU" sz="1800" dirty="0" err="1" smtClean="0"/>
              <a:t>радіоактивного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розпаду</a:t>
            </a:r>
            <a:endParaRPr lang="ru-RU" sz="1800" dirty="0"/>
          </a:p>
        </p:txBody>
      </p:sp>
      <p:pic>
        <p:nvPicPr>
          <p:cNvPr id="5122" name="Picture 2" descr="E:\Desktop\4491674_e4991134d7052110a54dc6f3bf670f42_w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496"/>
            <a:ext cx="4133148" cy="2751126"/>
          </a:xfrm>
          <a:prstGeom prst="rect">
            <a:avLst/>
          </a:prstGeom>
          <a:noFill/>
        </p:spPr>
      </p:pic>
      <p:pic>
        <p:nvPicPr>
          <p:cNvPr id="5123" name="Picture 3" descr="E:\Desktop\produktbilde_geo-verks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57628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</a:t>
            </a:r>
          </a:p>
          <a:p>
            <a:pPr>
              <a:buNone/>
            </a:pPr>
            <a:r>
              <a:rPr lang="ru-RU" sz="1800" dirty="0" smtClean="0"/>
              <a:t>              </a:t>
            </a:r>
            <a:r>
              <a:rPr lang="ru-RU" sz="1800" dirty="0" err="1" smtClean="0"/>
              <a:t>Існують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дві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серйозні </a:t>
            </a:r>
            <a:r>
              <a:rPr lang="ru-RU" sz="1800" dirty="0" err="1" smtClean="0"/>
              <a:t>проблеми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атомної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енергетики</a:t>
            </a:r>
            <a:r>
              <a:rPr lang="ru-RU" sz="1800" dirty="0" smtClean="0"/>
              <a:t>: </a:t>
            </a:r>
            <a:r>
              <a:rPr lang="ru-RU" sz="1800" dirty="0" err="1" smtClean="0"/>
              <a:t>економічна</a:t>
            </a:r>
            <a:r>
              <a:rPr lang="ru-RU" sz="1800" dirty="0" smtClean="0"/>
              <a:t> - </a:t>
            </a:r>
            <a:r>
              <a:rPr lang="ru-RU" sz="1800" dirty="0" err="1" smtClean="0"/>
              <a:t>атомне</a:t>
            </a:r>
            <a:r>
              <a:rPr lang="ru-RU" sz="1800" dirty="0" smtClean="0"/>
              <a:t> </a:t>
            </a:r>
            <a:r>
              <a:rPr lang="ru-RU" sz="1800" dirty="0" err="1" smtClean="0"/>
              <a:t>паливо</a:t>
            </a:r>
            <a:r>
              <a:rPr lang="ru-RU" sz="1800" dirty="0" smtClean="0"/>
              <a:t> досить дороге, </a:t>
            </a:r>
            <a:r>
              <a:rPr lang="ru-RU" sz="1800" dirty="0" err="1" smtClean="0"/>
              <a:t>вартість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будівництва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атомних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станцій</a:t>
            </a:r>
            <a:r>
              <a:rPr lang="ru-RU" sz="1800" dirty="0" smtClean="0"/>
              <a:t>, створення та </a:t>
            </a:r>
            <a:r>
              <a:rPr lang="ru-RU" sz="1800" dirty="0" err="1" smtClean="0"/>
              <a:t>підтримання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належному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рівні</a:t>
            </a:r>
            <a:r>
              <a:rPr lang="ru-RU" sz="1800" dirty="0" smtClean="0"/>
              <a:t> систем </a:t>
            </a:r>
            <a:r>
              <a:rPr lang="ru-RU" sz="1800" dirty="0" err="1" smtClean="0"/>
              <a:t>забезпечення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реакторів</a:t>
            </a:r>
            <a:r>
              <a:rPr lang="ru-RU" sz="1800" dirty="0" smtClean="0"/>
              <a:t> </a:t>
            </a:r>
            <a:r>
              <a:rPr lang="ru-RU" sz="1800" dirty="0" err="1" smtClean="0"/>
              <a:t>ядерним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пальним</a:t>
            </a:r>
            <a:r>
              <a:rPr lang="ru-RU" sz="1800" dirty="0" smtClean="0"/>
              <a:t>, </a:t>
            </a:r>
            <a:r>
              <a:rPr lang="ru-RU" sz="1800" dirty="0" err="1" smtClean="0"/>
              <a:t>захоронення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відпрацьованого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палива</a:t>
            </a:r>
            <a:r>
              <a:rPr lang="ru-RU" sz="1800" dirty="0" smtClean="0"/>
              <a:t> і </a:t>
            </a:r>
            <a:r>
              <a:rPr lang="ru-RU" sz="1800" dirty="0" err="1" smtClean="0"/>
              <a:t>радіоактивних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відходів</a:t>
            </a:r>
            <a:r>
              <a:rPr lang="ru-RU" sz="1800" dirty="0" smtClean="0"/>
              <a:t> та </a:t>
            </a:r>
            <a:r>
              <a:rPr lang="ru-RU" sz="1800" dirty="0" err="1" smtClean="0"/>
              <a:t>вивід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ядерних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об’єктів</a:t>
            </a:r>
            <a:r>
              <a:rPr lang="ru-RU" sz="1800" dirty="0" smtClean="0"/>
              <a:t> з </a:t>
            </a:r>
            <a:r>
              <a:rPr lang="ru-RU" sz="1800" dirty="0" err="1" smtClean="0"/>
              <a:t>експлуатації</a:t>
            </a:r>
            <a:r>
              <a:rPr lang="ru-RU" sz="1800" dirty="0" smtClean="0"/>
              <a:t>; й </a:t>
            </a:r>
            <a:r>
              <a:rPr lang="ru-RU" sz="1800" dirty="0" err="1" smtClean="0"/>
              <a:t>екологічна</a:t>
            </a:r>
            <a:r>
              <a:rPr lang="ru-RU" sz="1800" dirty="0" smtClean="0"/>
              <a:t> - </a:t>
            </a:r>
            <a:r>
              <a:rPr lang="ru-RU" sz="1800" dirty="0" err="1" smtClean="0"/>
              <a:t>імовірність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аварій</a:t>
            </a:r>
            <a:r>
              <a:rPr lang="ru-RU" sz="1800" dirty="0" smtClean="0"/>
              <a:t> та проблема </a:t>
            </a:r>
            <a:r>
              <a:rPr lang="ru-RU" sz="1800" dirty="0" err="1" smtClean="0"/>
              <a:t>захоронення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ядерних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відходів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146" name="Picture 2" descr="E:\Desktop\204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3666682" cy="3214710"/>
          </a:xfrm>
          <a:prstGeom prst="rect">
            <a:avLst/>
          </a:prstGeom>
          <a:noFill/>
        </p:spPr>
      </p:pic>
      <p:pic>
        <p:nvPicPr>
          <p:cNvPr id="6147" name="Picture 3" descr="E:\Desktop\b8b594b0-6567-4b18-af34-c371f4d556c3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443455" cy="3333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</a:t>
            </a:r>
            <a:r>
              <a:rPr lang="ru-RU" sz="1800" dirty="0" err="1" smtClean="0"/>
              <a:t>Техногенні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навколишнє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середовище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будівництві</a:t>
            </a:r>
            <a:r>
              <a:rPr lang="ru-RU" sz="1800" dirty="0" smtClean="0"/>
              <a:t> й </a:t>
            </a:r>
            <a:r>
              <a:rPr lang="ru-RU" sz="1800" dirty="0" err="1" smtClean="0"/>
              <a:t>експлуатації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атомних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електростанцій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різноманітні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істотні</a:t>
            </a:r>
            <a:r>
              <a:rPr lang="ru-RU" sz="1800" dirty="0" smtClean="0"/>
              <a:t> </a:t>
            </a:r>
            <a:r>
              <a:rPr lang="ru-RU" sz="1800" dirty="0" err="1" smtClean="0"/>
              <a:t>фактори</a:t>
            </a:r>
            <a:r>
              <a:rPr lang="ru-RU" sz="1800" dirty="0" smtClean="0"/>
              <a:t> -</a:t>
            </a:r>
          </a:p>
          <a:p>
            <a:r>
              <a:rPr lang="ru-RU" sz="1800" dirty="0" smtClean="0"/>
              <a:t>· </a:t>
            </a:r>
            <a:r>
              <a:rPr lang="ru-RU" sz="1800" dirty="0" err="1" smtClean="0"/>
              <a:t>локальний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механічний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рельєф</a:t>
            </a:r>
            <a:r>
              <a:rPr lang="ru-RU" sz="1800" dirty="0" smtClean="0"/>
              <a:t> - при </a:t>
            </a:r>
            <a:r>
              <a:rPr lang="ru-RU" sz="1800" dirty="0" err="1" smtClean="0"/>
              <a:t>будівництві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· </a:t>
            </a:r>
            <a:r>
              <a:rPr lang="ru-RU" sz="1800" dirty="0" err="1" smtClean="0"/>
              <a:t>стік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поверхневих</a:t>
            </a:r>
            <a:r>
              <a:rPr lang="ru-RU" sz="1800" dirty="0" smtClean="0"/>
              <a:t> і </a:t>
            </a:r>
            <a:r>
              <a:rPr lang="ru-RU" sz="1800" dirty="0" err="1" smtClean="0"/>
              <a:t>ґрунтових</a:t>
            </a:r>
            <a:r>
              <a:rPr lang="ru-RU" sz="1800" dirty="0" smtClean="0"/>
              <a:t> вод, що </a:t>
            </a:r>
            <a:r>
              <a:rPr lang="ru-RU" sz="1800" dirty="0" err="1" smtClean="0"/>
              <a:t>містять</a:t>
            </a:r>
            <a:r>
              <a:rPr lang="ru-RU" sz="1800" dirty="0" smtClean="0"/>
              <a:t> хімічні і </a:t>
            </a:r>
            <a:r>
              <a:rPr lang="ru-RU" sz="1800" dirty="0" err="1" smtClean="0"/>
              <a:t>радіоактивні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компоненти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· </a:t>
            </a:r>
            <a:r>
              <a:rPr lang="ru-RU" sz="1800" dirty="0" err="1" smtClean="0"/>
              <a:t>зміна</a:t>
            </a:r>
            <a:r>
              <a:rPr lang="ru-RU" sz="1800" dirty="0" smtClean="0"/>
              <a:t> характеру </a:t>
            </a:r>
            <a:r>
              <a:rPr lang="ru-RU" sz="1800" dirty="0" err="1" smtClean="0"/>
              <a:t>землекористування</a:t>
            </a:r>
            <a:r>
              <a:rPr lang="ru-RU" sz="1800" dirty="0" smtClean="0"/>
              <a:t> й </a:t>
            </a:r>
            <a:r>
              <a:rPr lang="ru-RU" sz="1800" dirty="0" err="1" smtClean="0"/>
              <a:t>обмінних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процесів</a:t>
            </a:r>
            <a:r>
              <a:rPr lang="ru-RU" sz="1800" dirty="0" smtClean="0"/>
              <a:t> у </a:t>
            </a:r>
            <a:r>
              <a:rPr lang="ru-RU" sz="1800" dirty="0" err="1" smtClean="0"/>
              <a:t>безпосередній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близькості</a:t>
            </a:r>
            <a:r>
              <a:rPr lang="ru-RU" sz="1800" dirty="0" smtClean="0"/>
              <a:t> від АЕС,</a:t>
            </a:r>
          </a:p>
          <a:p>
            <a:r>
              <a:rPr lang="ru-RU" sz="1800" dirty="0" smtClean="0"/>
              <a:t>· </a:t>
            </a:r>
            <a:r>
              <a:rPr lang="ru-RU" sz="1800" dirty="0" err="1" smtClean="0"/>
              <a:t>зміна</a:t>
            </a:r>
            <a:r>
              <a:rPr lang="ru-RU" sz="1800" dirty="0" smtClean="0"/>
              <a:t> </a:t>
            </a:r>
            <a:r>
              <a:rPr lang="ru-RU" sz="1800" dirty="0" err="1" smtClean="0"/>
              <a:t>мікрокліматичних</a:t>
            </a:r>
            <a:r>
              <a:rPr lang="ru-RU" sz="1800" dirty="0" smtClean="0"/>
              <a:t> характеристик </a:t>
            </a:r>
            <a:r>
              <a:rPr lang="ru-RU" sz="1800" dirty="0" err="1" smtClean="0"/>
              <a:t>прилеглих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районів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        </a:t>
            </a:r>
            <a:r>
              <a:rPr lang="ru-RU" sz="1800" dirty="0" err="1" smtClean="0"/>
              <a:t>Особливе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значення</a:t>
            </a:r>
            <a:r>
              <a:rPr lang="ru-RU" sz="1800" dirty="0" smtClean="0"/>
              <a:t> має </a:t>
            </a:r>
            <a:r>
              <a:rPr lang="ru-RU" sz="1800" dirty="0" err="1" smtClean="0"/>
              <a:t>поширення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радіоактивних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 у </a:t>
            </a:r>
            <a:r>
              <a:rPr lang="ru-RU" sz="1800" dirty="0" err="1" smtClean="0"/>
              <a:t>навколишнім</a:t>
            </a:r>
            <a:r>
              <a:rPr lang="ru-RU" sz="1800" dirty="0" smtClean="0"/>
              <a:t> просторі. У </a:t>
            </a:r>
            <a:r>
              <a:rPr lang="ru-RU" sz="1800" dirty="0" err="1" smtClean="0"/>
              <a:t>комплексі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питань</a:t>
            </a:r>
            <a:r>
              <a:rPr lang="ru-RU" sz="1800" dirty="0" smtClean="0"/>
              <a:t> по </a:t>
            </a:r>
            <a:r>
              <a:rPr lang="ru-RU" sz="1800" dirty="0" err="1" smtClean="0"/>
              <a:t>захисту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навколишнього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середовища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велику</a:t>
            </a:r>
            <a:r>
              <a:rPr lang="ru-RU" sz="1800" dirty="0" smtClean="0"/>
              <a:t> </a:t>
            </a:r>
            <a:r>
              <a:rPr lang="ru-RU" sz="1800" dirty="0" err="1" smtClean="0"/>
              <a:t>суспільну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значимість</a:t>
            </a:r>
            <a:r>
              <a:rPr lang="ru-RU" sz="1800" dirty="0" smtClean="0"/>
              <a:t> мають </a:t>
            </a:r>
            <a:r>
              <a:rPr lang="ru-RU" sz="1800" dirty="0" err="1" smtClean="0"/>
              <a:t>проблеми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безпеки</a:t>
            </a:r>
            <a:r>
              <a:rPr lang="ru-RU" sz="1800" dirty="0" smtClean="0"/>
              <a:t> </a:t>
            </a:r>
            <a:r>
              <a:rPr lang="ru-RU" sz="1800" dirty="0" err="1" smtClean="0"/>
              <a:t>атомних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станцій</a:t>
            </a:r>
            <a:r>
              <a:rPr lang="ru-RU" sz="1800" dirty="0" smtClean="0"/>
              <a:t> (АС), що </a:t>
            </a:r>
            <a:r>
              <a:rPr lang="ru-RU" sz="1800" dirty="0" err="1" smtClean="0"/>
              <a:t>йдуть</a:t>
            </a:r>
            <a:r>
              <a:rPr lang="ru-RU" sz="1800" dirty="0" smtClean="0"/>
              <a:t> на </a:t>
            </a:r>
            <a:r>
              <a:rPr lang="ru-RU" sz="1800" dirty="0" err="1" smtClean="0"/>
              <a:t>зміну</a:t>
            </a:r>
            <a:r>
              <a:rPr lang="ru-RU" sz="1800" dirty="0" smtClean="0"/>
              <a:t> </a:t>
            </a:r>
            <a:r>
              <a:rPr lang="ru-RU" sz="1800" dirty="0" err="1" smtClean="0"/>
              <a:t>тепловим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станціям</a:t>
            </a:r>
            <a:r>
              <a:rPr lang="ru-RU" sz="1800" dirty="0" smtClean="0"/>
              <a:t> </a:t>
            </a:r>
            <a:r>
              <a:rPr lang="ru-RU" sz="1800" dirty="0" err="1" smtClean="0"/>
              <a:t>на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викопному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паливі</a:t>
            </a:r>
            <a:r>
              <a:rPr lang="ru-RU" sz="1800" dirty="0" smtClean="0"/>
              <a:t>. </a:t>
            </a:r>
            <a:endParaRPr lang="ru-RU" sz="1800" dirty="0"/>
          </a:p>
        </p:txBody>
      </p:sp>
      <p:pic>
        <p:nvPicPr>
          <p:cNvPr id="7170" name="Picture 2" descr="E:\Desktop\1329979151-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928934"/>
            <a:ext cx="3956066" cy="3164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Однак </a:t>
            </a:r>
            <a:r>
              <a:rPr lang="ru-RU" sz="1800" dirty="0" smtClean="0"/>
              <a:t>при </a:t>
            </a:r>
            <a:r>
              <a:rPr lang="ru-RU" sz="1800" dirty="0" err="1" smtClean="0"/>
              <a:t>аваріях</a:t>
            </a:r>
            <a:r>
              <a:rPr lang="ru-RU" sz="1800" dirty="0" smtClean="0"/>
              <a:t> АС можуть </a:t>
            </a:r>
            <a:r>
              <a:rPr lang="ru-RU" sz="1800" dirty="0" err="1" smtClean="0"/>
              <a:t>робити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істотний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радіаційний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</a:t>
            </a:r>
            <a:r>
              <a:rPr lang="ru-RU" sz="1800" dirty="0" smtClean="0"/>
              <a:t> на людей, </a:t>
            </a:r>
            <a:r>
              <a:rPr lang="ru-RU" sz="1800" dirty="0" err="1" smtClean="0"/>
              <a:t>екосистеми</a:t>
            </a:r>
            <a:r>
              <a:rPr lang="ru-RU" sz="1800" dirty="0" smtClean="0"/>
              <a:t>. Тому </a:t>
            </a:r>
            <a:r>
              <a:rPr lang="ru-RU" sz="1800" dirty="0" err="1" smtClean="0"/>
              <a:t>забезпечення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безпеки</a:t>
            </a:r>
            <a:r>
              <a:rPr lang="ru-RU" sz="1800" dirty="0" smtClean="0"/>
              <a:t> </a:t>
            </a:r>
            <a:r>
              <a:rPr lang="ru-RU" sz="1800" dirty="0" err="1" smtClean="0"/>
              <a:t>екосфери</a:t>
            </a:r>
            <a:r>
              <a:rPr lang="ru-RU" sz="1800" dirty="0" smtClean="0"/>
              <a:t> і </a:t>
            </a:r>
            <a:r>
              <a:rPr lang="ru-RU" sz="1800" dirty="0" err="1" smtClean="0"/>
              <a:t>захисту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навколишнього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середовища</a:t>
            </a:r>
            <a:r>
              <a:rPr lang="ru-RU" sz="1800" dirty="0" smtClean="0"/>
              <a:t> від </a:t>
            </a:r>
            <a:r>
              <a:rPr lang="ru-RU" sz="1800" dirty="0" err="1" smtClean="0"/>
              <a:t>шкідливих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впливів</a:t>
            </a:r>
            <a:r>
              <a:rPr lang="ru-RU" sz="1800" dirty="0" smtClean="0"/>
              <a:t> АС - велика </a:t>
            </a:r>
            <a:r>
              <a:rPr lang="ru-RU" sz="1800" dirty="0" err="1" smtClean="0"/>
              <a:t>наукова</a:t>
            </a:r>
            <a:r>
              <a:rPr lang="ru-RU" sz="1800" dirty="0" smtClean="0"/>
              <a:t> і </a:t>
            </a:r>
            <a:r>
              <a:rPr lang="ru-RU" sz="1800" dirty="0" err="1" smtClean="0"/>
              <a:t>технологічна</a:t>
            </a:r>
            <a:r>
              <a:rPr lang="ru-RU" sz="1800" dirty="0" smtClean="0"/>
              <a:t> задача </a:t>
            </a:r>
            <a:r>
              <a:rPr lang="ru-RU" sz="1800" dirty="0" err="1" smtClean="0"/>
              <a:t>ядерної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енергетики</a:t>
            </a:r>
            <a:r>
              <a:rPr lang="ru-RU" sz="1800" dirty="0" smtClean="0"/>
              <a:t>, що </a:t>
            </a:r>
            <a:r>
              <a:rPr lang="ru-RU" sz="1800" dirty="0" err="1" smtClean="0"/>
              <a:t>забезпечує</a:t>
            </a:r>
            <a:r>
              <a:rPr lang="ru-RU" sz="1800" dirty="0" smtClean="0"/>
              <a:t> її </a:t>
            </a:r>
            <a:r>
              <a:rPr lang="ru-RU" sz="1800" dirty="0" err="1" smtClean="0"/>
              <a:t>майбутнє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8194" name="Picture 2" descr="E:\Desktop\1383590444_D09CD0B0D0BAD0B5D182D090D0ADD0A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580" y="1857364"/>
            <a:ext cx="6429420" cy="4676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</TotalTime>
  <Words>524</Words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Екологічні проблеми використання атомної енергії </vt:lpstr>
      <vt:lpstr>Слайд 2</vt:lpstr>
      <vt:lpstr>Слайд 3</vt:lpstr>
      <vt:lpstr>Принципи отримання атомної енергії, основні проблеми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проблеми використання атомної енергії </dc:title>
  <dc:creator>Full</dc:creator>
  <cp:lastModifiedBy>Full</cp:lastModifiedBy>
  <cp:revision>5</cp:revision>
  <dcterms:created xsi:type="dcterms:W3CDTF">2014-04-08T16:29:11Z</dcterms:created>
  <dcterms:modified xsi:type="dcterms:W3CDTF">2014-04-08T17:18:28Z</dcterms:modified>
</cp:coreProperties>
</file>