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9" r:id="rId3"/>
    <p:sldId id="261" r:id="rId4"/>
    <p:sldId id="276" r:id="rId5"/>
    <p:sldId id="262" r:id="rId6"/>
    <p:sldId id="263" r:id="rId7"/>
    <p:sldId id="277" r:id="rId8"/>
    <p:sldId id="270" r:id="rId9"/>
    <p:sldId id="269" r:id="rId10"/>
    <p:sldId id="265" r:id="rId11"/>
    <p:sldId id="267" r:id="rId12"/>
    <p:sldId id="271" r:id="rId13"/>
    <p:sldId id="272" r:id="rId14"/>
    <p:sldId id="266" r:id="rId15"/>
    <p:sldId id="273" r:id="rId16"/>
    <p:sldId id="274" r:id="rId17"/>
    <p:sldId id="268" r:id="rId18"/>
    <p:sldId id="257" r:id="rId19"/>
    <p:sldId id="258" r:id="rId20"/>
    <p:sldId id="275" r:id="rId21"/>
    <p:sldId id="264" r:id="rId22"/>
    <p:sldId id="260"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701"/>
    <a:srgbClr val="D9EF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08" autoAdjust="0"/>
    <p:restoredTop sz="94660"/>
  </p:normalViewPr>
  <p:slideViewPr>
    <p:cSldViewPr>
      <p:cViewPr varScale="1">
        <p:scale>
          <a:sx n="64" d="100"/>
          <a:sy n="64" d="100"/>
        </p:scale>
        <p:origin x="-102"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Рівнобедрений трикут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28" name="Місце для дати 27"/>
          <p:cNvSpPr>
            <a:spLocks noGrp="1"/>
          </p:cNvSpPr>
          <p:nvPr>
            <p:ph type="dt" sz="half" idx="10"/>
          </p:nvPr>
        </p:nvSpPr>
        <p:spPr>
          <a:xfrm>
            <a:off x="1371600" y="6012656"/>
            <a:ext cx="5791200" cy="365125"/>
          </a:xfrm>
        </p:spPr>
        <p:txBody>
          <a:bodyPr tIns="0" bIns="0" anchor="t"/>
          <a:lstStyle>
            <a:lvl1pPr algn="r">
              <a:defRPr sz="1000"/>
            </a:lvl1pPr>
          </a:lstStyle>
          <a:p>
            <a:fld id="{FE924A11-D829-426E-8ABB-6607FF40E162}" type="datetimeFigureOut">
              <a:rPr lang="uk-UA" smtClean="0"/>
              <a:pPr/>
              <a:t>12.02.2013</a:t>
            </a:fld>
            <a:endParaRPr lang="uk-UA"/>
          </a:p>
        </p:txBody>
      </p:sp>
      <p:sp>
        <p:nvSpPr>
          <p:cNvPr id="17" name="Місце для нижнього колонтитула 16"/>
          <p:cNvSpPr>
            <a:spLocks noGrp="1"/>
          </p:cNvSpPr>
          <p:nvPr>
            <p:ph type="ftr" sz="quarter" idx="11"/>
          </p:nvPr>
        </p:nvSpPr>
        <p:spPr>
          <a:xfrm>
            <a:off x="1371600" y="5650704"/>
            <a:ext cx="5791200" cy="365125"/>
          </a:xfrm>
        </p:spPr>
        <p:txBody>
          <a:bodyPr tIns="0" bIns="0" anchor="b"/>
          <a:lstStyle>
            <a:lvl1pPr algn="r">
              <a:defRPr sz="1100"/>
            </a:lvl1pPr>
          </a:lstStyle>
          <a:p>
            <a:endParaRPr lang="uk-UA"/>
          </a:p>
        </p:txBody>
      </p:sp>
      <p:sp>
        <p:nvSpPr>
          <p:cNvPr id="29" name="Місце для номера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4F2B4B8-0F9B-4A36-8D07-A6FDA0DD2602}"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FE924A11-D829-426E-8ABB-6607FF40E162}" type="datetimeFigureOut">
              <a:rPr lang="uk-UA" smtClean="0"/>
              <a:pPr/>
              <a:t>12.02.2013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4F2B4B8-0F9B-4A36-8D07-A6FDA0DD260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781800" y="381000"/>
            <a:ext cx="1905000" cy="5486400"/>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381000"/>
            <a:ext cx="6248400" cy="5486400"/>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FE924A11-D829-426E-8ABB-6607FF40E162}" type="datetimeFigureOut">
              <a:rPr lang="uk-UA" smtClean="0"/>
              <a:pPr/>
              <a:t>12.02.2013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4F2B4B8-0F9B-4A36-8D07-A6FDA0DD260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a:xfrm>
            <a:off x="457200" y="1882808"/>
            <a:ext cx="8229600" cy="4572000"/>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a:xfrm>
            <a:off x="4791456" y="6480048"/>
            <a:ext cx="2133600" cy="301752"/>
          </a:xfrm>
        </p:spPr>
        <p:txBody>
          <a:bodyPr/>
          <a:lstStyle/>
          <a:p>
            <a:fld id="{FE924A11-D829-426E-8ABB-6607FF40E162}" type="datetimeFigureOut">
              <a:rPr lang="uk-UA" smtClean="0"/>
              <a:pPr/>
              <a:t>12.02.2013</a:t>
            </a:fld>
            <a:endParaRPr lang="uk-UA"/>
          </a:p>
        </p:txBody>
      </p:sp>
      <p:sp>
        <p:nvSpPr>
          <p:cNvPr id="5" name="Місце для нижнього колонтитула 4"/>
          <p:cNvSpPr>
            <a:spLocks noGrp="1"/>
          </p:cNvSpPr>
          <p:nvPr>
            <p:ph type="ftr" sz="quarter" idx="11"/>
          </p:nvPr>
        </p:nvSpPr>
        <p:spPr>
          <a:xfrm>
            <a:off x="457200" y="6480969"/>
            <a:ext cx="4260056" cy="300831"/>
          </a:xfrm>
        </p:spPr>
        <p:txBody>
          <a:bodyPr/>
          <a:lstStyle/>
          <a:p>
            <a:endParaRPr lang="uk-UA"/>
          </a:p>
        </p:txBody>
      </p:sp>
      <p:sp>
        <p:nvSpPr>
          <p:cNvPr id="6" name="Місце для номера слайда 5"/>
          <p:cNvSpPr>
            <a:spLocks noGrp="1"/>
          </p:cNvSpPr>
          <p:nvPr>
            <p:ph type="sldNum" sz="quarter" idx="12"/>
          </p:nvPr>
        </p:nvSpPr>
        <p:spPr/>
        <p:txBody>
          <a:bodyPr/>
          <a:lstStyle/>
          <a:p>
            <a:fld id="{44F2B4B8-0F9B-4A36-8D07-A6FDA0DD260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9" name="Прямокутний трикут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івнобедрений трикут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Місце для дати 3"/>
          <p:cNvSpPr>
            <a:spLocks noGrp="1"/>
          </p:cNvSpPr>
          <p:nvPr>
            <p:ph type="dt" sz="half" idx="10"/>
          </p:nvPr>
        </p:nvSpPr>
        <p:spPr>
          <a:xfrm>
            <a:off x="6955632" y="6477000"/>
            <a:ext cx="2133600" cy="304800"/>
          </a:xfrm>
        </p:spPr>
        <p:txBody>
          <a:bodyPr/>
          <a:lstStyle/>
          <a:p>
            <a:fld id="{FE924A11-D829-426E-8ABB-6607FF40E162}" type="datetimeFigureOut">
              <a:rPr lang="uk-UA" smtClean="0"/>
              <a:pPr/>
              <a:t>12.02.2013</a:t>
            </a:fld>
            <a:endParaRPr lang="uk-UA"/>
          </a:p>
        </p:txBody>
      </p:sp>
      <p:sp>
        <p:nvSpPr>
          <p:cNvPr id="5" name="Місце для нижнього колонтитула 4"/>
          <p:cNvSpPr>
            <a:spLocks noGrp="1"/>
          </p:cNvSpPr>
          <p:nvPr>
            <p:ph type="ftr" sz="quarter" idx="11"/>
          </p:nvPr>
        </p:nvSpPr>
        <p:spPr>
          <a:xfrm>
            <a:off x="2619376" y="6480969"/>
            <a:ext cx="4260056" cy="300831"/>
          </a:xfrm>
        </p:spPr>
        <p:txBody>
          <a:bodyPr/>
          <a:lstStyle/>
          <a:p>
            <a:endParaRPr lang="uk-UA"/>
          </a:p>
        </p:txBody>
      </p:sp>
      <p:sp>
        <p:nvSpPr>
          <p:cNvPr id="6" name="Місце для номера слайда 5"/>
          <p:cNvSpPr>
            <a:spLocks noGrp="1"/>
          </p:cNvSpPr>
          <p:nvPr>
            <p:ph type="sldNum" sz="quarter" idx="12"/>
          </p:nvPr>
        </p:nvSpPr>
        <p:spPr>
          <a:xfrm>
            <a:off x="8451056" y="809624"/>
            <a:ext cx="502920" cy="300831"/>
          </a:xfrm>
        </p:spPr>
        <p:txBody>
          <a:bodyPr/>
          <a:lstStyle/>
          <a:p>
            <a:fld id="{44F2B4B8-0F9B-4A36-8D07-A6FDA0DD2602}" type="slidenum">
              <a:rPr lang="uk-UA" smtClean="0"/>
              <a:pPr/>
              <a:t>‹№›</a:t>
            </a:fld>
            <a:endParaRPr lang="uk-UA"/>
          </a:p>
        </p:txBody>
      </p:sp>
      <p:cxnSp>
        <p:nvCxnSpPr>
          <p:cNvPr id="11" name="Пряма сполучна ліні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 сполучна ліні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a:xfrm>
            <a:off x="4791456" y="6480969"/>
            <a:ext cx="2133600" cy="301752"/>
          </a:xfrm>
        </p:spPr>
        <p:txBody>
          <a:bodyPr/>
          <a:lstStyle/>
          <a:p>
            <a:fld id="{FE924A11-D829-426E-8ABB-6607FF40E162}" type="datetimeFigureOut">
              <a:rPr lang="uk-UA" smtClean="0"/>
              <a:pPr/>
              <a:t>12.02.2013</a:t>
            </a:fld>
            <a:endParaRPr lang="uk-UA"/>
          </a:p>
        </p:txBody>
      </p:sp>
      <p:sp>
        <p:nvSpPr>
          <p:cNvPr id="6" name="Місце для нижнього колонтитула 5"/>
          <p:cNvSpPr>
            <a:spLocks noGrp="1"/>
          </p:cNvSpPr>
          <p:nvPr>
            <p:ph type="ftr" sz="quarter" idx="11"/>
          </p:nvPr>
        </p:nvSpPr>
        <p:spPr>
          <a:xfrm>
            <a:off x="457200" y="6480969"/>
            <a:ext cx="4260056" cy="301752"/>
          </a:xfrm>
        </p:spPr>
        <p:txBody>
          <a:bodyPr/>
          <a:lstStyle/>
          <a:p>
            <a:endParaRPr lang="uk-UA"/>
          </a:p>
        </p:txBody>
      </p:sp>
      <p:sp>
        <p:nvSpPr>
          <p:cNvPr id="7" name="Місце для номера слайда 6"/>
          <p:cNvSpPr>
            <a:spLocks noGrp="1"/>
          </p:cNvSpPr>
          <p:nvPr>
            <p:ph type="sldNum" sz="quarter" idx="12"/>
          </p:nvPr>
        </p:nvSpPr>
        <p:spPr>
          <a:xfrm>
            <a:off x="7589520" y="6480969"/>
            <a:ext cx="502920" cy="301752"/>
          </a:xfrm>
        </p:spPr>
        <p:txBody>
          <a:bodyPr/>
          <a:lstStyle/>
          <a:p>
            <a:fld id="{44F2B4B8-0F9B-4A36-8D07-A6FDA0DD260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a:xfrm>
            <a:off x="4791456" y="6480969"/>
            <a:ext cx="2130552" cy="301752"/>
          </a:xfrm>
        </p:spPr>
        <p:txBody>
          <a:bodyPr/>
          <a:lstStyle/>
          <a:p>
            <a:fld id="{FE924A11-D829-426E-8ABB-6607FF40E162}" type="datetimeFigureOut">
              <a:rPr lang="uk-UA" smtClean="0"/>
              <a:pPr/>
              <a:t>12.02.2013</a:t>
            </a:fld>
            <a:endParaRPr lang="uk-UA"/>
          </a:p>
        </p:txBody>
      </p:sp>
      <p:sp>
        <p:nvSpPr>
          <p:cNvPr id="8" name="Місце для нижнього колонтитула 7"/>
          <p:cNvSpPr>
            <a:spLocks noGrp="1"/>
          </p:cNvSpPr>
          <p:nvPr>
            <p:ph type="ftr" sz="quarter" idx="11"/>
          </p:nvPr>
        </p:nvSpPr>
        <p:spPr>
          <a:xfrm>
            <a:off x="457200" y="6480969"/>
            <a:ext cx="4261104" cy="301752"/>
          </a:xfrm>
        </p:spPr>
        <p:txBody>
          <a:bodyPr/>
          <a:lstStyle/>
          <a:p>
            <a:endParaRPr lang="uk-UA"/>
          </a:p>
        </p:txBody>
      </p:sp>
      <p:sp>
        <p:nvSpPr>
          <p:cNvPr id="9" name="Місце для номера слайда 8"/>
          <p:cNvSpPr>
            <a:spLocks noGrp="1"/>
          </p:cNvSpPr>
          <p:nvPr>
            <p:ph type="sldNum" sz="quarter" idx="12"/>
          </p:nvPr>
        </p:nvSpPr>
        <p:spPr>
          <a:xfrm>
            <a:off x="7589520" y="6483096"/>
            <a:ext cx="502920" cy="301752"/>
          </a:xfrm>
        </p:spPr>
        <p:txBody>
          <a:bodyPr/>
          <a:lstStyle>
            <a:lvl1pPr algn="ctr">
              <a:defRPr/>
            </a:lvl1pPr>
          </a:lstStyle>
          <a:p>
            <a:fld id="{44F2B4B8-0F9B-4A36-8D07-A6FDA0DD2602}"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FE924A11-D829-426E-8ABB-6607FF40E162}" type="datetimeFigureOut">
              <a:rPr lang="uk-UA" smtClean="0"/>
              <a:pPr/>
              <a:t>12.02.2013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44F2B4B8-0F9B-4A36-8D07-A6FDA0DD260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a:xfrm>
            <a:off x="4791456" y="6480969"/>
            <a:ext cx="2133600" cy="301752"/>
          </a:xfrm>
        </p:spPr>
        <p:txBody>
          <a:bodyPr/>
          <a:lstStyle/>
          <a:p>
            <a:fld id="{FE924A11-D829-426E-8ABB-6607FF40E162}" type="datetimeFigureOut">
              <a:rPr lang="uk-UA" smtClean="0"/>
              <a:pPr/>
              <a:t>12.02.2013</a:t>
            </a:fld>
            <a:endParaRPr lang="uk-UA"/>
          </a:p>
        </p:txBody>
      </p:sp>
      <p:sp>
        <p:nvSpPr>
          <p:cNvPr id="3" name="Місце для нижнього колонтитула 2"/>
          <p:cNvSpPr>
            <a:spLocks noGrp="1"/>
          </p:cNvSpPr>
          <p:nvPr>
            <p:ph type="ftr" sz="quarter" idx="11"/>
          </p:nvPr>
        </p:nvSpPr>
        <p:spPr>
          <a:xfrm>
            <a:off x="457200" y="6481890"/>
            <a:ext cx="4260056" cy="300831"/>
          </a:xfrm>
        </p:spPr>
        <p:txBody>
          <a:bodyPr/>
          <a:lstStyle/>
          <a:p>
            <a:endParaRPr lang="uk-UA"/>
          </a:p>
        </p:txBody>
      </p:sp>
      <p:sp>
        <p:nvSpPr>
          <p:cNvPr id="4" name="Місце для номера слайда 3"/>
          <p:cNvSpPr>
            <a:spLocks noGrp="1"/>
          </p:cNvSpPr>
          <p:nvPr>
            <p:ph type="sldNum" sz="quarter" idx="12"/>
          </p:nvPr>
        </p:nvSpPr>
        <p:spPr>
          <a:xfrm>
            <a:off x="7589520" y="6480969"/>
            <a:ext cx="502920" cy="301752"/>
          </a:xfrm>
        </p:spPr>
        <p:txBody>
          <a:bodyPr/>
          <a:lstStyle/>
          <a:p>
            <a:fld id="{44F2B4B8-0F9B-4A36-8D07-A6FDA0DD260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a:xfrm>
            <a:off x="6278976" y="6556248"/>
            <a:ext cx="2133600" cy="301752"/>
          </a:xfrm>
        </p:spPr>
        <p:txBody>
          <a:bodyPr/>
          <a:lstStyle>
            <a:lvl1pPr>
              <a:defRPr sz="900"/>
            </a:lvl1pPr>
          </a:lstStyle>
          <a:p>
            <a:fld id="{FE924A11-D829-426E-8ABB-6607FF40E162}" type="datetimeFigureOut">
              <a:rPr lang="uk-UA" smtClean="0"/>
              <a:pPr/>
              <a:t>12.02.2013</a:t>
            </a:fld>
            <a:endParaRPr lang="uk-UA"/>
          </a:p>
        </p:txBody>
      </p:sp>
      <p:sp>
        <p:nvSpPr>
          <p:cNvPr id="6" name="Місце для нижнього колонтитула 5"/>
          <p:cNvSpPr>
            <a:spLocks noGrp="1"/>
          </p:cNvSpPr>
          <p:nvPr>
            <p:ph type="ftr" sz="quarter" idx="11"/>
          </p:nvPr>
        </p:nvSpPr>
        <p:spPr>
          <a:xfrm>
            <a:off x="1135856" y="6556248"/>
            <a:ext cx="5143120" cy="301752"/>
          </a:xfrm>
        </p:spPr>
        <p:txBody>
          <a:bodyPr/>
          <a:lstStyle>
            <a:lvl1pPr>
              <a:defRPr sz="900"/>
            </a:lvl1pPr>
          </a:lstStyle>
          <a:p>
            <a:endParaRPr lang="uk-UA"/>
          </a:p>
        </p:txBody>
      </p:sp>
      <p:sp>
        <p:nvSpPr>
          <p:cNvPr id="7" name="Місце для номера слайда 6"/>
          <p:cNvSpPr>
            <a:spLocks noGrp="1"/>
          </p:cNvSpPr>
          <p:nvPr>
            <p:ph type="sldNum" sz="quarter" idx="12"/>
          </p:nvPr>
        </p:nvSpPr>
        <p:spPr>
          <a:xfrm>
            <a:off x="8410576" y="6556248"/>
            <a:ext cx="502920" cy="301752"/>
          </a:xfrm>
        </p:spPr>
        <p:txBody>
          <a:bodyPr/>
          <a:lstStyle>
            <a:lvl1pPr>
              <a:defRPr sz="900"/>
            </a:lvl1pPr>
          </a:lstStyle>
          <a:p>
            <a:fld id="{44F2B4B8-0F9B-4A36-8D07-A6FDA0DD2602}"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4" name="Місце для тексту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a:xfrm>
            <a:off x="6108192" y="6556248"/>
            <a:ext cx="2103120" cy="301752"/>
          </a:xfrm>
        </p:spPr>
        <p:txBody>
          <a:bodyPr/>
          <a:lstStyle>
            <a:lvl1pPr>
              <a:defRPr sz="900"/>
            </a:lvl1pPr>
          </a:lstStyle>
          <a:p>
            <a:fld id="{FE924A11-D829-426E-8ABB-6607FF40E162}" type="datetimeFigureOut">
              <a:rPr lang="uk-UA" smtClean="0"/>
              <a:pPr/>
              <a:t>12.02.2013</a:t>
            </a:fld>
            <a:endParaRPr lang="uk-UA"/>
          </a:p>
        </p:txBody>
      </p:sp>
      <p:sp>
        <p:nvSpPr>
          <p:cNvPr id="6" name="Місце для нижнього колонтитула 5"/>
          <p:cNvSpPr>
            <a:spLocks noGrp="1"/>
          </p:cNvSpPr>
          <p:nvPr>
            <p:ph type="ftr" sz="quarter" idx="11"/>
          </p:nvPr>
        </p:nvSpPr>
        <p:spPr>
          <a:xfrm>
            <a:off x="1170432" y="6557169"/>
            <a:ext cx="4948072" cy="301752"/>
          </a:xfrm>
        </p:spPr>
        <p:txBody>
          <a:bodyPr/>
          <a:lstStyle>
            <a:lvl1pPr>
              <a:defRPr sz="900"/>
            </a:lvl1pPr>
          </a:lstStyle>
          <a:p>
            <a:endParaRPr lang="uk-UA"/>
          </a:p>
        </p:txBody>
      </p:sp>
      <p:sp>
        <p:nvSpPr>
          <p:cNvPr id="7" name="Місце для номера слайда 6"/>
          <p:cNvSpPr>
            <a:spLocks noGrp="1"/>
          </p:cNvSpPr>
          <p:nvPr>
            <p:ph type="sldNum" sz="quarter" idx="12"/>
          </p:nvPr>
        </p:nvSpPr>
        <p:spPr>
          <a:xfrm>
            <a:off x="8217192" y="6556248"/>
            <a:ext cx="365760" cy="301752"/>
          </a:xfrm>
        </p:spPr>
        <p:txBody>
          <a:bodyPr/>
          <a:lstStyle>
            <a:lvl1pPr algn="ctr">
              <a:defRPr sz="900"/>
            </a:lvl1pPr>
          </a:lstStyle>
          <a:p>
            <a:fld id="{44F2B4B8-0F9B-4A36-8D07-A6FDA0DD260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Прямокутний трикут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 сполучна ліні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 сполучна ліні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Місце для заголовка 21"/>
          <p:cNvSpPr>
            <a:spLocks noGrp="1"/>
          </p:cNvSpPr>
          <p:nvPr>
            <p:ph type="title"/>
          </p:nvPr>
        </p:nvSpPr>
        <p:spPr>
          <a:xfrm>
            <a:off x="457200" y="267494"/>
            <a:ext cx="8229600" cy="1399032"/>
          </a:xfrm>
          <a:prstGeom prst="rect">
            <a:avLst/>
          </a:prstGeom>
        </p:spPr>
        <p:txBody>
          <a:bodyPr vert="horz" anchor="ctr">
            <a:normAutofit/>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E924A11-D829-426E-8ABB-6607FF40E162}" type="datetimeFigureOut">
              <a:rPr lang="uk-UA" smtClean="0"/>
              <a:pPr/>
              <a:t>12.02.2013</a:t>
            </a:fld>
            <a:endParaRPr lang="uk-UA"/>
          </a:p>
        </p:txBody>
      </p:sp>
      <p:sp>
        <p:nvSpPr>
          <p:cNvPr id="3" name="Місце для нижнього колонтитула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a:p>
        </p:txBody>
      </p:sp>
      <p:sp>
        <p:nvSpPr>
          <p:cNvPr id="23" name="Місце для номера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4F2B4B8-0F9B-4A36-8D07-A6FDA0DD2602}"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uk.wikipedia.org/wiki/%D0%A0%D1%96%D0%B2%D0%BD%D1%8F%D0%BD%D0%BD%D1%8F_%D0%9C%D0%B0%D0%BA%D1%81%D0%B2%D0%B5%D0%BB%D0%BB%D0%B0" TargetMode="External"/><Relationship Id="rId7" Type="http://schemas.openxmlformats.org/officeDocument/2006/relationships/audio" Target="../media/audio2.wav"/><Relationship Id="rId2" Type="http://schemas.openxmlformats.org/officeDocument/2006/relationships/hyperlink" Target="http://uk.wikipedia.org/wiki/%D0%A4%D1%83%D0%BD%D0%B4%D0%B0%D0%BC%D0%B5%D0%BD%D1%82%D0%B0%D0%BB%D1%8C%D0%BD%D1%96_%D0%B2%D0%B7%D0%B0%D1%94%D0%BC%D0%BE%D0%B4%D1%96%D1%97" TargetMode="External"/><Relationship Id="rId1" Type="http://schemas.openxmlformats.org/officeDocument/2006/relationships/slideLayout" Target="../slideLayouts/slideLayout3.xml"/><Relationship Id="rId6" Type="http://schemas.openxmlformats.org/officeDocument/2006/relationships/hyperlink" Target="http://uk.wikipedia.org/wiki/%D0%A4%D0%BE%D1%82%D0%BE%D0%BD" TargetMode="External"/><Relationship Id="rId5" Type="http://schemas.openxmlformats.org/officeDocument/2006/relationships/hyperlink" Target="http://uk.wikipedia.org/wiki/%D0%9A%D0%B2%D0%B0%D0%BD%D1%82" TargetMode="External"/><Relationship Id="rId4" Type="http://schemas.openxmlformats.org/officeDocument/2006/relationships/hyperlink" Target="http://uk.wikipedia.org/wiki/%D0%95%D0%BB%D0%B5%D0%BA%D1%82%D1%80%D0%BE%D0%BC%D0%B0%D0%B3%D0%BD%D1%96%D1%82%D0%BD%D0%B5_%D0%BF%D0%BE%D0%BB%D0%B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ctrTitle"/>
          </p:nvPr>
        </p:nvSpPr>
        <p:spPr>
          <a:xfrm flipV="1">
            <a:off x="540544" y="5072073"/>
            <a:ext cx="8389174" cy="45719"/>
          </a:xfrm>
        </p:spPr>
        <p:txBody>
          <a:bodyPr>
            <a:noAutofit/>
          </a:bodyPr>
          <a:lstStyle/>
          <a:p>
            <a:endParaRPr lang="uk-UA" sz="7200" dirty="0">
              <a:latin typeface="Arial" pitchFamily="34" charset="0"/>
              <a:cs typeface="Arial" pitchFamily="34" charset="0"/>
            </a:endParaRPr>
          </a:p>
        </p:txBody>
      </p:sp>
      <p:sp>
        <p:nvSpPr>
          <p:cNvPr id="14" name="Підзаголовок 13"/>
          <p:cNvSpPr>
            <a:spLocks noGrp="1"/>
          </p:cNvSpPr>
          <p:nvPr>
            <p:ph type="subTitle" idx="1"/>
          </p:nvPr>
        </p:nvSpPr>
        <p:spPr>
          <a:xfrm flipV="1">
            <a:off x="540544" y="4002880"/>
            <a:ext cx="8062912" cy="140500"/>
          </a:xfrm>
        </p:spPr>
        <p:txBody>
          <a:bodyPr>
            <a:normAutofit fontScale="25000" lnSpcReduction="20000"/>
          </a:bodyPr>
          <a:lstStyle/>
          <a:p>
            <a:endParaRPr lang="uk-UA" dirty="0"/>
          </a:p>
        </p:txBody>
      </p:sp>
      <p:sp>
        <p:nvSpPr>
          <p:cNvPr id="18" name="Прямокутник 17"/>
          <p:cNvSpPr/>
          <p:nvPr/>
        </p:nvSpPr>
        <p:spPr>
          <a:xfrm>
            <a:off x="642910" y="1071546"/>
            <a:ext cx="7893508"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Фізична </a:t>
            </a:r>
            <a:r>
              <a:rPr lang="uk-UA" sz="8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цікавинка</a:t>
            </a:r>
            <a:endParaRPr lang="uk-UA"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072.jpg"/>
          <p:cNvPicPr>
            <a:picLocks noChangeAspect="1"/>
          </p:cNvPicPr>
          <p:nvPr/>
        </p:nvPicPr>
        <p:blipFill>
          <a:blip r:embed="rId2">
            <a:lum contrast="20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457200" y="3857628"/>
            <a:ext cx="8229600" cy="2597180"/>
          </a:xfrm>
        </p:spPr>
        <p:txBody>
          <a:bodyPr>
            <a:normAutofit/>
          </a:bodyPr>
          <a:lstStyle/>
          <a:p>
            <a:pPr algn="just">
              <a:buNone/>
            </a:pPr>
            <a:endParaRPr lang="uk-UA"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ustanovyat-protez-cherepakhe.jpg"/>
          <p:cNvPicPr>
            <a:picLocks noChangeAspect="1"/>
          </p:cNvPicPr>
          <p:nvPr/>
        </p:nvPicPr>
        <p:blipFill>
          <a:blip r:embed="rId2"/>
          <a:stretch>
            <a:fillRect/>
          </a:stretch>
        </p:blipFill>
        <p:spPr>
          <a:xfrm>
            <a:off x="785786" y="2000240"/>
            <a:ext cx="7572428" cy="4732768"/>
          </a:xfrm>
          <a:prstGeom prst="rect">
            <a:avLst/>
          </a:prstGeom>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457200" y="642918"/>
            <a:ext cx="8229600" cy="5811890"/>
          </a:xfrm>
        </p:spPr>
        <p:txBody>
          <a:bodyPr>
            <a:normAutofit/>
          </a:bodyPr>
          <a:lstStyle/>
          <a:p>
            <a:r>
              <a:rPr lang="uk-UA" dirty="0" smtClean="0"/>
              <a:t>Крім птахів магнітне поле Землі замість </a:t>
            </a:r>
            <a:r>
              <a:rPr lang="en-US" dirty="0" smtClean="0"/>
              <a:t>GPS </a:t>
            </a:r>
            <a:r>
              <a:rPr lang="uk-UA" dirty="0" smtClean="0"/>
              <a:t>використовують морські черепахи. </a:t>
            </a:r>
            <a:endParaRPr lang="uk-UA" dirty="0"/>
          </a:p>
        </p:txBody>
      </p:sp>
      <p:pic>
        <p:nvPicPr>
          <p:cNvPr id="4" name="Рисунок 3" descr="121214-Dva-lvovskih-perevozchiki-faktic_1.jpg"/>
          <p:cNvPicPr>
            <a:picLocks noChangeAspect="1"/>
          </p:cNvPicPr>
          <p:nvPr/>
        </p:nvPicPr>
        <p:blipFill>
          <a:blip r:embed="rId3"/>
          <a:stretch>
            <a:fillRect/>
          </a:stretch>
        </p:blipFill>
        <p:spPr>
          <a:xfrm>
            <a:off x="1571604" y="2857472"/>
            <a:ext cx="6452464" cy="4000528"/>
          </a:xfrm>
          <a:prstGeom prst="rect">
            <a:avLst/>
          </a:prstGeom>
        </p:spPr>
      </p:pic>
      <p:sp>
        <p:nvSpPr>
          <p:cNvPr id="6" name="Множення 5"/>
          <p:cNvSpPr/>
          <p:nvPr/>
        </p:nvSpPr>
        <p:spPr>
          <a:xfrm>
            <a:off x="500034" y="2214554"/>
            <a:ext cx="8429684" cy="557216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2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ppt_x</p:attrName>
                                        </p:attrNameLst>
                                      </p:cBhvr>
                                      <p:tavLst>
                                        <p:tav tm="0">
                                          <p:val>
                                            <p:strVal val="#ppt_x-.2"/>
                                          </p:val>
                                        </p:tav>
                                        <p:tav tm="100000">
                                          <p:val>
                                            <p:strVal val="#ppt_x"/>
                                          </p:val>
                                        </p:tav>
                                      </p:tavLst>
                                    </p:anim>
                                    <p:anim calcmode="lin" valueType="num">
                                      <p:cBhvr>
                                        <p:cTn id="20"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05.09-коровы.jpg"/>
          <p:cNvPicPr>
            <a:picLocks noGrp="1" noChangeAspect="1"/>
          </p:cNvPicPr>
          <p:nvPr>
            <p:ph idx="1"/>
          </p:nvPr>
        </p:nvPicPr>
        <p:blipFill>
          <a:blip r:embed="rId2">
            <a:lum bright="-10000" contrast="10000"/>
          </a:blip>
          <a:stretch>
            <a:fillRect/>
          </a:stretch>
        </p:blipFill>
        <p:spPr>
          <a:xfrm>
            <a:off x="0" y="0"/>
            <a:ext cx="9144004" cy="6858000"/>
          </a:xfrm>
        </p:spPr>
      </p:pic>
      <p:sp>
        <p:nvSpPr>
          <p:cNvPr id="2" name="Заголовок 1"/>
          <p:cNvSpPr>
            <a:spLocks noGrp="1"/>
          </p:cNvSpPr>
          <p:nvPr>
            <p:ph type="title"/>
          </p:nvPr>
        </p:nvSpPr>
        <p:spPr>
          <a:xfrm>
            <a:off x="-428660" y="4000504"/>
            <a:ext cx="9858444" cy="28574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Вивчивши фотографії, представлених в рамках проекту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Google Earth</a:t>
            </a:r>
            <a:r>
              <a:rPr lang="uk-U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8510 корів в 308 районах світу</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uk-U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1947060"/>
          </a:xfrm>
        </p:spPr>
        <p:txBody>
          <a:bodyPr>
            <a:no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Вчені зробили висновок, що ці тварини переважно орієнтують свої тіла з півночі на південь (або з півдня на північ). Причому </a:t>
            </a:r>
            <a:r>
              <a:rPr lang="uk-U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“реперними</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точками”</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для корів служать не географічні, а саме магнітні полюси Землі. </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Місце для вмісту 3" descr="robot-doit-korov.jpg"/>
          <p:cNvPicPr>
            <a:picLocks noGrp="1" noChangeAspect="1"/>
          </p:cNvPicPr>
          <p:nvPr>
            <p:ph idx="1"/>
          </p:nvPr>
        </p:nvPicPr>
        <p:blipFill>
          <a:blip r:embed="rId2"/>
          <a:stretch>
            <a:fillRect/>
          </a:stretch>
        </p:blipFill>
        <p:spPr>
          <a:xfrm>
            <a:off x="1357290" y="2571744"/>
            <a:ext cx="6472238" cy="4055287"/>
          </a:xfrm>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6043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357158" y="428604"/>
            <a:ext cx="8229600" cy="2617762"/>
          </a:xfrm>
        </p:spPr>
        <p:txBody>
          <a:bodyPr>
            <a:noAutofit/>
          </a:bodyPr>
          <a:lstStyle/>
          <a:p>
            <a:pPr>
              <a:buNone/>
            </a:pP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Крім</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перерахованих</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чудових</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властивостей</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магнітне</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поле</a:t>
            </a:r>
            <a:endPar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прияє</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появі</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полярних</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сяйв</a:t>
            </a: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descr="383637488.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descr="northern-lights-iceland-05.jpg"/>
          <p:cNvPicPr>
            <a:picLocks noGrp="1" noChangeAspect="1"/>
          </p:cNvPicPr>
          <p:nvPr>
            <p:ph idx="1"/>
          </p:nvPr>
        </p:nvPicPr>
        <p:blipFill>
          <a:blip r:embed="rId2"/>
          <a:stretch>
            <a:fillRect/>
          </a:stretch>
        </p:blipFill>
        <p:spPr>
          <a:xfrm>
            <a:off x="-16727" y="0"/>
            <a:ext cx="10115008" cy="7572404"/>
          </a:xfrm>
        </p:spPr>
      </p:pic>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r>
              <a:rPr lang="uk-UA" dirty="0" smtClean="0"/>
              <a:t>Магнітне поле Землі – дивовижне наслідок законів фізики, захисний щит, орієнтир і творець полярних сяйв. Якби не воно, життя на Землі, можливо, виглядало б зовсім інакше. Загалом, якби магнітного поля</a:t>
            </a:r>
            <a:r>
              <a:rPr lang="en-US" dirty="0" smtClean="0"/>
              <a:t> </a:t>
            </a:r>
            <a:r>
              <a:rPr lang="uk-UA" dirty="0" smtClean="0"/>
              <a:t> не було – його необхідно було б придумати.</a:t>
            </a:r>
            <a:endParaRPr lang="uk-UA" dirty="0"/>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pic>
        <p:nvPicPr>
          <p:cNvPr id="6" name="Місце для вмісту 5" descr="cross_empty.png"/>
          <p:cNvPicPr>
            <a:picLocks noGrp="1" noChangeAspect="1"/>
          </p:cNvPicPr>
          <p:nvPr>
            <p:ph idx="1"/>
          </p:nvPr>
        </p:nvPicPr>
        <p:blipFill>
          <a:blip r:embed="rId2"/>
          <a:stretch>
            <a:fillRect/>
          </a:stretch>
        </p:blipFill>
        <p:spPr>
          <a:xfrm>
            <a:off x="214282" y="0"/>
            <a:ext cx="8715436"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sp>
        <p:nvSpPr>
          <p:cNvPr id="2" name="Місце для тексту 1"/>
          <p:cNvSpPr>
            <a:spLocks noGrp="1"/>
          </p:cNvSpPr>
          <p:nvPr>
            <p:ph type="body" idx="1"/>
          </p:nvPr>
        </p:nvSpPr>
        <p:spPr>
          <a:xfrm>
            <a:off x="0" y="0"/>
            <a:ext cx="9144000" cy="6858000"/>
          </a:xfrm>
        </p:spPr>
        <p:txBody>
          <a:bodyPr>
            <a:normAutofit fontScale="85000" lnSpcReduction="10000"/>
          </a:bodyPr>
          <a:lstStyle/>
          <a:p>
            <a:pPr algn="just"/>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 горизонтали </a:t>
            </a:r>
            <a:r>
              <a:rPr lang="ru-RU"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2</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Физическая скалярная величина, определяющая способность тел быть источником электромагнитных полей3. Изменение состояния среды или физического поля4. Напряженность работы, производства5. Максимальное значение смещения или изменения переменной величины от среднего значения при колебательном или волновом движении6. Разность потенциалов и измеряется она в Вольтах8. Колебания, которые происходят по закону синуса и косинуса9. … поле существует независимо от нас10. Знаменитый английский физик11. Колебания, происходящие под воздействием внешних сил, меняющихся во времени12. Один из видов волн15. Коэффициент пропорциональности между электрическим током, текущим в каком-либо замкнутом контуре, и магнитным потоком16. Явление возникновения эдс17. Знаменитый французский математик и физик19. 11-я буква греческого алфавита20. Выдающийся австрийский учёный21. От лат.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constans</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постоянный, неизменяющийся22. Физический процесс взаимодействия волн или частиц с поверхностью, изменение направления волнового фронта на границе двух сред с разными свойствами, в котором волновой фронт возвращается в среду, из которой он пришёл23. Скалярная физическая величина, являющаяся единой мерой различных форм движения </a:t>
            </a:r>
          </a:p>
          <a:p>
            <a:pPr algn="just"/>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 вертикали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Тело, обладающее собственным магнитным полем4. Изменение в характере звуковых, тепловых, световых и электрических явлений, объясняемое колебательным движением7. Место, в котором возможно движение, различные положения и взаимные расположения объектов11. Величина, характеризующаяся размером и направлением13. Волнами называются волны, в которых колебания совершаются вдоль направления распространения. Примером таких волн могут быть акустические (упругие) волны14. Замкнутая линия, очертание некоторой геометрической фигуры18. Вид колебаний</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0" y="428604"/>
            <a:ext cx="9144000" cy="528641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dobe Hebrew" pitchFamily="18" charset="-79"/>
              </a:rPr>
              <a:t> Тема : магнітне поле</a:t>
            </a:r>
            <a:endParaRPr lang="uk-UA"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dobe Hebrew" pitchFamily="18" charset="-79"/>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1"/>
          </p:nvPr>
        </p:nvSpPr>
        <p:spPr/>
        <p:txBody>
          <a:bodyPr/>
          <a:lstStyle/>
          <a:p>
            <a:endParaRPr lang="uk-UA"/>
          </a:p>
        </p:txBody>
      </p:sp>
      <p:pic>
        <p:nvPicPr>
          <p:cNvPr id="4" name="Рисунок 3" descr="cross_fill.png"/>
          <p:cNvPicPr>
            <a:picLocks noChangeAspect="1"/>
          </p:cNvPicPr>
          <p:nvPr/>
        </p:nvPicPr>
        <p:blipFill>
          <a:blip r:embed="rId2"/>
          <a:stretch>
            <a:fillRect/>
          </a:stretch>
        </p:blipFill>
        <p:spPr>
          <a:xfrm>
            <a:off x="0" y="-110343"/>
            <a:ext cx="9144000" cy="69683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214554"/>
            <a:ext cx="7239000" cy="1362075"/>
          </a:xfrm>
        </p:spPr>
        <p:txBody>
          <a:bodyPr>
            <a:normAutofit/>
          </a:bodyPr>
          <a:lstStyle/>
          <a:p>
            <a:r>
              <a:rPr lang="uk-UA" sz="6600" dirty="0" smtClean="0"/>
              <a:t>Дякую за увагу!</a:t>
            </a:r>
            <a:endParaRPr lang="uk-UA" sz="6600" dirty="0"/>
          </a:p>
        </p:txBody>
      </p:sp>
      <p:sp>
        <p:nvSpPr>
          <p:cNvPr id="3" name="Місце для тексту 2"/>
          <p:cNvSpPr>
            <a:spLocks noGrp="1"/>
          </p:cNvSpPr>
          <p:nvPr>
            <p:ph type="body" idx="1"/>
          </p:nvPr>
        </p:nvSpPr>
        <p:spPr/>
        <p:txBody>
          <a:bodyPr/>
          <a:lstStyle/>
          <a:p>
            <a:endParaRPr lang="uk-UA" dirty="0"/>
          </a:p>
        </p:txBody>
      </p:sp>
      <p:sp>
        <p:nvSpPr>
          <p:cNvPr id="4" name="Кнопка дії: інформація 3">
            <a:hlinkClick r:id="" action="ppaction://hlinkshowjump?jump=endshow" highlightClick="1"/>
          </p:cNvPr>
          <p:cNvSpPr/>
          <p:nvPr/>
        </p:nvSpPr>
        <p:spPr>
          <a:xfrm>
            <a:off x="3428992" y="5500702"/>
            <a:ext cx="1000132" cy="57150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1"/>
          </p:nvPr>
        </p:nvSpPr>
        <p:spPr>
          <a:xfrm>
            <a:off x="381000" y="1633536"/>
            <a:ext cx="8191528" cy="2286000"/>
          </a:xfrm>
        </p:spPr>
        <p:txBody>
          <a:bodyPr>
            <a:noAutofit/>
          </a:bodyPr>
          <a:lstStyle/>
          <a:p>
            <a:r>
              <a:rPr lang="uk-UA" sz="3600" b="1" u="sng" dirty="0" smtClean="0">
                <a:solidFill>
                  <a:srgbClr val="FF0000"/>
                </a:solidFill>
                <a:hlinkClick r:id="rId2" tooltip="Фундаментальні взаємодії"/>
              </a:rPr>
              <a:t>*Основними рівняннями електромагнетизму є </a:t>
            </a:r>
            <a:r>
              <a:rPr lang="uk-UA" sz="3600" b="1" u="sng" dirty="0" smtClean="0">
                <a:solidFill>
                  <a:srgbClr val="FF0000"/>
                </a:solidFill>
                <a:hlinkClick r:id="rId3" tooltip="Рівняння Максвелла"/>
              </a:rPr>
              <a:t>рівняння Максвелла</a:t>
            </a:r>
            <a:r>
              <a:rPr lang="uk-UA" sz="3600" b="1" u="sng" dirty="0" smtClean="0">
                <a:solidFill>
                  <a:srgbClr val="FF0000"/>
                </a:solidFill>
                <a:hlinkClick r:id="rId2" tooltip="Фундаментальні взаємодії"/>
              </a:rPr>
              <a:t>. Поширюється у формі </a:t>
            </a:r>
            <a:r>
              <a:rPr lang="uk-UA" sz="3600" b="1" u="sng" dirty="0" smtClean="0">
                <a:solidFill>
                  <a:srgbClr val="FF0000"/>
                </a:solidFill>
                <a:hlinkClick r:id="rId4" tooltip="Електромагнітне поле"/>
              </a:rPr>
              <a:t>електромагнітного поля</a:t>
            </a:r>
            <a:r>
              <a:rPr lang="uk-UA" sz="3600" b="1" u="sng" dirty="0" smtClean="0">
                <a:solidFill>
                  <a:srgbClr val="FF0000"/>
                </a:solidFill>
                <a:hlinkClick r:id="rId2" tooltip="Фундаментальні взаємодії"/>
              </a:rPr>
              <a:t>, що складається з векторних </a:t>
            </a:r>
            <a:r>
              <a:rPr lang="uk-UA" sz="3600" b="1" u="sng" dirty="0" err="1" smtClean="0">
                <a:solidFill>
                  <a:srgbClr val="FF0000"/>
                </a:solidFill>
                <a:hlinkClick r:id="rId2" tooltip="Фундаментальні взаємодії"/>
              </a:rPr>
              <a:t>безмасових</a:t>
            </a:r>
            <a:r>
              <a:rPr lang="uk-UA" sz="3600" b="1" u="sng" dirty="0" err="1" smtClean="0">
                <a:solidFill>
                  <a:srgbClr val="FF0000"/>
                </a:solidFill>
                <a:hlinkClick r:id="rId5" tooltip="Квант"/>
              </a:rPr>
              <a:t>квантів</a:t>
            </a:r>
            <a:r>
              <a:rPr lang="uk-UA" sz="3600" b="1" u="sng" dirty="0" smtClean="0">
                <a:solidFill>
                  <a:srgbClr val="FF0000"/>
                </a:solidFill>
                <a:hlinkClick r:id="rId2" tooltip="Фундаментальні взаємодії"/>
              </a:rPr>
              <a:t> — </a:t>
            </a:r>
            <a:r>
              <a:rPr lang="uk-UA" sz="3600" b="1" u="sng" dirty="0" smtClean="0">
                <a:solidFill>
                  <a:srgbClr val="FF0000"/>
                </a:solidFill>
                <a:hlinkClick r:id="rId6" tooltip="Фотон"/>
              </a:rPr>
              <a:t>фотонів</a:t>
            </a:r>
            <a:r>
              <a:rPr lang="uk-UA" sz="3600" b="1" u="sng" dirty="0" smtClean="0">
                <a:solidFill>
                  <a:srgbClr val="FF0000"/>
                </a:solidFill>
                <a:hlinkClick r:id="rId2" tooltip="Фундаментальні взаємодії"/>
              </a:rPr>
              <a:t>.</a:t>
            </a:r>
          </a:p>
        </p:txBody>
      </p:sp>
      <p:sp>
        <p:nvSpPr>
          <p:cNvPr id="4" name="Кнопка дії: повернення 3">
            <a:hlinkClick r:id="" action="ppaction://hlinkshowjump?jump=lastslideviewed" highlightClick="1">
              <a:snd r:embed="rId7" name="wind.wav" builtIn="1"/>
            </a:hlinkClick>
          </p:cNvPr>
          <p:cNvSpPr/>
          <p:nvPr/>
        </p:nvSpPr>
        <p:spPr>
          <a:xfrm>
            <a:off x="7215206" y="5715016"/>
            <a:ext cx="714380" cy="7143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67494"/>
            <a:ext cx="8686800" cy="2304250"/>
          </a:xfrm>
        </p:spPr>
        <p:txBody>
          <a:bodyPr>
            <a:normAutofit/>
          </a:bodyPr>
          <a:lstStyle/>
          <a:p>
            <a:r>
              <a:rPr lang="uk-UA" dirty="0" smtClean="0"/>
              <a:t>Найцікавіше диво нашої планети – магнітна оболонка нашої планети Землі</a:t>
            </a:r>
            <a:endParaRPr lang="uk-UA" dirty="0"/>
          </a:p>
        </p:txBody>
      </p:sp>
      <p:sp>
        <p:nvSpPr>
          <p:cNvPr id="3" name="Місце для вмісту 2"/>
          <p:cNvSpPr>
            <a:spLocks noGrp="1"/>
          </p:cNvSpPr>
          <p:nvPr>
            <p:ph idx="1"/>
          </p:nvPr>
        </p:nvSpPr>
        <p:spPr/>
        <p:txBody>
          <a:bodyPr/>
          <a:lstStyle/>
          <a:p>
            <a:pPr>
              <a:buNone/>
            </a:pPr>
            <a:r>
              <a:rPr lang="uk-UA" dirty="0" smtClean="0"/>
              <a:t>    </a:t>
            </a:r>
            <a:endParaRPr lang="uk-UA" dirty="0"/>
          </a:p>
        </p:txBody>
      </p:sp>
      <p:pic>
        <p:nvPicPr>
          <p:cNvPr id="5" name="Рисунок 4" descr="tag.jpg"/>
          <p:cNvPicPr>
            <a:picLocks noChangeAspect="1"/>
          </p:cNvPicPr>
          <p:nvPr/>
        </p:nvPicPr>
        <p:blipFill>
          <a:blip r:embed="rId2"/>
          <a:stretch>
            <a:fillRect/>
          </a:stretch>
        </p:blipFill>
        <p:spPr>
          <a:xfrm>
            <a:off x="2428860" y="2786058"/>
            <a:ext cx="3907366" cy="25927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8615394" cy="139903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Розр</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ізняють</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три тип магнітного поля Землі</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Місце для вмісту 2"/>
          <p:cNvSpPr>
            <a:spLocks noGrp="1"/>
          </p:cNvSpPr>
          <p:nvPr>
            <p:ph idx="1"/>
          </p:nvPr>
        </p:nvSpPr>
        <p:spPr/>
        <p:txBody>
          <a:bodyPr/>
          <a:lstStyle/>
          <a:p>
            <a:endParaRPr lang="uk-UA" dirty="0"/>
          </a:p>
        </p:txBody>
      </p:sp>
      <p:sp>
        <p:nvSpPr>
          <p:cNvPr id="4" name="Овал 3"/>
          <p:cNvSpPr/>
          <p:nvPr/>
        </p:nvSpPr>
        <p:spPr>
          <a:xfrm>
            <a:off x="285720" y="2214554"/>
            <a:ext cx="3000396" cy="2071702"/>
          </a:xfrm>
          <a:prstGeom prst="ellipse">
            <a:avLst/>
          </a:prstGeom>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Головне</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Овал 4"/>
          <p:cNvSpPr/>
          <p:nvPr/>
        </p:nvSpPr>
        <p:spPr>
          <a:xfrm>
            <a:off x="5929322" y="2285992"/>
            <a:ext cx="3000396" cy="2143140"/>
          </a:xfrm>
          <a:prstGeom prst="ellipse">
            <a:avLst/>
          </a:prstGeom>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Зовнішнє</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Овал 5"/>
          <p:cNvSpPr/>
          <p:nvPr/>
        </p:nvSpPr>
        <p:spPr>
          <a:xfrm>
            <a:off x="2714612" y="3143248"/>
            <a:ext cx="3714776" cy="2143140"/>
          </a:xfrm>
          <a:prstGeom prst="ellipse">
            <a:avLst/>
          </a:prstGeom>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Аномальне</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Пряма зі стрілкою 7"/>
          <p:cNvCxnSpPr/>
          <p:nvPr/>
        </p:nvCxnSpPr>
        <p:spPr>
          <a:xfrm>
            <a:off x="5500694" y="1714488"/>
            <a:ext cx="857256" cy="7143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Пряма зі стрілкою 9"/>
          <p:cNvCxnSpPr/>
          <p:nvPr/>
        </p:nvCxnSpPr>
        <p:spPr>
          <a:xfrm rot="10800000" flipV="1">
            <a:off x="2643174" y="1643050"/>
            <a:ext cx="857256" cy="571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Пряма зі стрілкою 11"/>
          <p:cNvCxnSpPr/>
          <p:nvPr/>
        </p:nvCxnSpPr>
        <p:spPr>
          <a:xfrm rot="5400000">
            <a:off x="4036215" y="2107397"/>
            <a:ext cx="78581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kosmos.jpg"/>
          <p:cNvPicPr>
            <a:picLocks noChangeAspect="1"/>
          </p:cNvPicPr>
          <p:nvPr/>
        </p:nvPicPr>
        <p:blipFill>
          <a:blip r:embed="rId2">
            <a:lum bright="-10000"/>
          </a:blip>
          <a:stretch>
            <a:fillRect/>
          </a:stretch>
        </p:blipFill>
        <p:spPr>
          <a:xfrm>
            <a:off x="0" y="0"/>
            <a:ext cx="9144001" cy="6858000"/>
          </a:xfrm>
          <a:prstGeom prst="rect">
            <a:avLst/>
          </a:prstGeom>
        </p:spPr>
      </p:pic>
      <p:sp>
        <p:nvSpPr>
          <p:cNvPr id="2" name="Заголовок 1"/>
          <p:cNvSpPr>
            <a:spLocks noGrp="1"/>
          </p:cNvSpPr>
          <p:nvPr>
            <p:ph type="title"/>
          </p:nvPr>
        </p:nvSpPr>
        <p:spPr>
          <a:xfrm>
            <a:off x="357158" y="1785926"/>
            <a:ext cx="8472518" cy="4786346"/>
          </a:xfrm>
        </p:spPr>
        <p:txBody>
          <a:bodyPr>
            <a:noAutofit/>
          </a:bodyPr>
          <a:lstStyle/>
          <a:p>
            <a:r>
              <a:rPr lang="uk-U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Останнім часом магнітне поле істотно змінюється, воно сприяє витоку кисню з земної </a:t>
            </a:r>
            <a:r>
              <a:rPr lang="uk-U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атмосфери. </a:t>
            </a:r>
            <a:r>
              <a:rPr lang="uk-U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Що являє собою магнітне поле і наскільки важливі всі перераховані новини?</a:t>
            </a:r>
            <a:endParaRPr lang="uk-UA"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Місце для вмісту 2"/>
          <p:cNvSpPr>
            <a:spLocks noGrp="1"/>
          </p:cNvSpPr>
          <p:nvPr>
            <p:ph idx="1"/>
          </p:nvPr>
        </p:nvSpPr>
        <p:spPr>
          <a:xfrm>
            <a:off x="457200" y="5429264"/>
            <a:ext cx="8043890" cy="1025544"/>
          </a:xfrm>
        </p:spPr>
        <p:txBody>
          <a:bodyPr/>
          <a:lstStyle/>
          <a:p>
            <a:pPr>
              <a:buNone/>
            </a:pPr>
            <a:r>
              <a:rPr lang="uk-UA" dirty="0" smtClean="0"/>
              <a:t> </a:t>
            </a:r>
            <a:endParaRPr lang="uk-UA" dirty="0"/>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500034" y="928670"/>
            <a:ext cx="8186766" cy="55261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err="1" smtClean="0">
                <a:ln w="11430"/>
                <a:solidFill>
                  <a:srgbClr val="FF0000"/>
                </a:solidFill>
                <a:effectLst>
                  <a:outerShdw blurRad="50800" dist="39000" dir="5460000" algn="tl">
                    <a:srgbClr val="000000">
                      <a:alpha val="38000"/>
                    </a:srgbClr>
                  </a:outerShdw>
                </a:effectLst>
              </a:rPr>
              <a:t>Магнітне</a:t>
            </a:r>
            <a:r>
              <a:rPr lang="ru-RU" sz="4000" b="1" dirty="0" smtClean="0">
                <a:ln w="11430"/>
                <a:solidFill>
                  <a:srgbClr val="FF0000"/>
                </a:solidFill>
                <a:effectLst>
                  <a:outerShdw blurRad="50800" dist="39000" dir="5460000" algn="tl">
                    <a:srgbClr val="000000">
                      <a:alpha val="38000"/>
                    </a:srgbClr>
                  </a:outerShdw>
                </a:effectLst>
              </a:rPr>
              <a:t> поле </a:t>
            </a:r>
            <a:r>
              <a:rPr lang="ru-RU" sz="4000" b="1" dirty="0" err="1" smtClean="0">
                <a:ln w="11430"/>
                <a:solidFill>
                  <a:srgbClr val="FF0000"/>
                </a:solidFill>
                <a:effectLst>
                  <a:outerShdw blurRad="50800" dist="39000" dir="5460000" algn="tl">
                    <a:srgbClr val="000000">
                      <a:alpha val="38000"/>
                    </a:srgbClr>
                  </a:outerShdw>
                </a:effectLst>
              </a:rPr>
              <a:t>Землі</a:t>
            </a:r>
            <a:r>
              <a:rPr lang="ru-RU" sz="4000" b="1" dirty="0" smtClean="0">
                <a:ln w="11430"/>
                <a:solidFill>
                  <a:srgbClr val="FF0000"/>
                </a:solidFill>
                <a:effectLst>
                  <a:outerShdw blurRad="50800" dist="39000" dir="5460000" algn="tl">
                    <a:srgbClr val="000000">
                      <a:alpha val="38000"/>
                    </a:srgbClr>
                  </a:outerShdw>
                </a:effectLst>
              </a:rPr>
              <a:t> </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область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навколо</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нашої</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планети</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де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діють</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магнітні</a:t>
            </a:r>
            <a:r>
              <a:rPr lang="ru-RU" sz="4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сили</a:t>
            </a:r>
            <a:r>
              <a:rPr lang="ru-RU" sz="4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uk-UA" sz="40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Кнопка дії: інформація 9">
            <a:hlinkClick r:id="" action="ppaction://hlinkshowjump?jump=lastslide" highlightClick="1">
              <a:snd r:embed="rId2" name="drumroll.wav" builtIn="1"/>
            </a:hlinkClick>
          </p:cNvPr>
          <p:cNvSpPr/>
          <p:nvPr/>
        </p:nvSpPr>
        <p:spPr>
          <a:xfrm>
            <a:off x="2643174" y="3071810"/>
            <a:ext cx="500066" cy="42862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b="1" dirty="0" smtClean="0">
                <a:ln w="28575">
                  <a:solidFill>
                    <a:srgbClr val="F3E701"/>
                  </a:solidFill>
                  <a:prstDash val="solid"/>
                  <a:miter lim="800000"/>
                </a:ln>
                <a:noFill/>
                <a:effectLst>
                  <a:outerShdw blurRad="25500" dist="23000" dir="7020000" algn="tl">
                    <a:srgbClr val="000000">
                      <a:alpha val="50000"/>
                    </a:srgbClr>
                  </a:outerShdw>
                </a:effectLst>
              </a:rPr>
              <a:t>Сонячні вітри</a:t>
            </a:r>
            <a:endParaRPr lang="uk-UA" sz="6000" b="1" dirty="0">
              <a:ln w="28575">
                <a:solidFill>
                  <a:srgbClr val="F3E701"/>
                </a:solidFill>
                <a:prstDash val="solid"/>
                <a:miter lim="800000"/>
              </a:ln>
              <a:noFill/>
              <a:effectLst>
                <a:outerShdw blurRad="25500" dist="23000" dir="7020000" algn="tl">
                  <a:srgbClr val="000000">
                    <a:alpha val="50000"/>
                  </a:srgbClr>
                </a:outerShdw>
              </a:effectLst>
            </a:endParaRPr>
          </a:p>
        </p:txBody>
      </p:sp>
      <p:pic>
        <p:nvPicPr>
          <p:cNvPr id="4" name="Місце для вмісту 3" descr="300px-Magnetosphere_rendition.jpg"/>
          <p:cNvPicPr>
            <a:picLocks noGrp="1" noChangeAspect="1"/>
          </p:cNvPicPr>
          <p:nvPr>
            <p:ph idx="1"/>
          </p:nvPr>
        </p:nvPicPr>
        <p:blipFill>
          <a:blip r:embed="rId2"/>
          <a:stretch>
            <a:fillRect/>
          </a:stretch>
        </p:blipFill>
        <p:spPr>
          <a:xfrm>
            <a:off x="285720" y="1785926"/>
            <a:ext cx="8514471" cy="4654577"/>
          </a:xfrm>
        </p:spPr>
      </p:pic>
      <p:cxnSp>
        <p:nvCxnSpPr>
          <p:cNvPr id="7" name="Заокруглена сполучна лінія 6"/>
          <p:cNvCxnSpPr/>
          <p:nvPr/>
        </p:nvCxnSpPr>
        <p:spPr>
          <a:xfrm rot="16200000" flipH="1">
            <a:off x="3964777" y="1607331"/>
            <a:ext cx="1928826" cy="1428760"/>
          </a:xfrm>
          <a:prstGeom prst="curvedConnector3">
            <a:avLst>
              <a:gd name="adj1" fmla="val 50000"/>
            </a:avLst>
          </a:prstGeom>
          <a:ln>
            <a:solidFill>
              <a:schemeClr val="accent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ppt_w</p:attrName>
                                        </p:attrNameLst>
                                      </p:cBhvr>
                                      <p:tavLst>
                                        <p:tav tm="0">
                                          <p:val>
                                            <p:fltVal val="0"/>
                                          </p:val>
                                        </p:tav>
                                        <p:tav tm="100000">
                                          <p:val>
                                            <p:strVal val="#ppt_w"/>
                                          </p:val>
                                        </p:tav>
                                      </p:tavLst>
                                    </p:anim>
                                    <p:anim calcmode="lin" valueType="num">
                                      <p:cBhvr>
                                        <p:cTn id="16" dur="3000" fill="hold"/>
                                        <p:tgtEl>
                                          <p:spTgt spid="4"/>
                                        </p:tgtEl>
                                        <p:attrNameLst>
                                          <p:attrName>ppt_h</p:attrName>
                                        </p:attrNameLst>
                                      </p:cBhvr>
                                      <p:tavLst>
                                        <p:tav tm="0">
                                          <p:val>
                                            <p:fltVal val="0"/>
                                          </p:val>
                                        </p:tav>
                                        <p:tav tm="100000">
                                          <p:val>
                                            <p:strVal val="#ppt_h"/>
                                          </p:val>
                                        </p:tav>
                                      </p:tavLst>
                                    </p:anim>
                                    <p:anim calcmode="lin" valueType="num">
                                      <p:cBhvr>
                                        <p:cTn id="17" dur="3000" fill="hold"/>
                                        <p:tgtEl>
                                          <p:spTgt spid="4"/>
                                        </p:tgtEl>
                                        <p:attrNameLst>
                                          <p:attrName>style.rotation</p:attrName>
                                        </p:attrNameLst>
                                      </p:cBhvr>
                                      <p:tavLst>
                                        <p:tav tm="0">
                                          <p:val>
                                            <p:fltVal val="360"/>
                                          </p:val>
                                        </p:tav>
                                        <p:tav tm="100000">
                                          <p:val>
                                            <p:fltVal val="0"/>
                                          </p:val>
                                        </p:tav>
                                      </p:tavLst>
                                    </p:anim>
                                    <p:animEffect transition="in" filter="fade">
                                      <p:cBhvr>
                                        <p:cTn id="1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perelit_ptahy_24_6_9.jpg"/>
          <p:cNvPicPr>
            <a:picLocks noGrp="1" noChangeAspect="1"/>
          </p:cNvPicPr>
          <p:nvPr>
            <p:ph idx="1"/>
          </p:nvPr>
        </p:nvPicPr>
        <p:blipFill>
          <a:blip r:embed="rId2"/>
          <a:stretch>
            <a:fillRect/>
          </a:stretch>
        </p:blipFill>
        <p:spPr>
          <a:xfrm>
            <a:off x="285720" y="535737"/>
            <a:ext cx="8429684" cy="6322264"/>
          </a:xfrm>
        </p:spPr>
      </p:pic>
      <p:sp>
        <p:nvSpPr>
          <p:cNvPr id="2" name="Заголовок 1"/>
          <p:cNvSpPr>
            <a:spLocks noGrp="1"/>
          </p:cNvSpPr>
          <p:nvPr>
            <p:ph type="title"/>
          </p:nvPr>
        </p:nvSpPr>
        <p:spPr>
          <a:xfrm>
            <a:off x="357158" y="785794"/>
            <a:ext cx="8358246" cy="1928826"/>
          </a:xfrm>
        </p:spPr>
        <p:txBody>
          <a:bodyPr>
            <a:noAutofit/>
          </a:bodyPr>
          <a:lstStyle/>
          <a:p>
            <a:r>
              <a:rPr lang="uk-U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Незважаючи на те, що магнітне поле не можна побачити, мешканці Землі добре його відчувають. Перелітні птахи, наприклад, відшукують дорогу, орієнтуючись саме на нього. </a:t>
            </a:r>
            <a:br>
              <a:rPr lang="uk-U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uk-U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6" name="Місце для вмісту 5" descr="8.jpg"/>
          <p:cNvPicPr>
            <a:picLocks noGrp="1" noChangeAspect="1"/>
          </p:cNvPicPr>
          <p:nvPr>
            <p:ph idx="1"/>
          </p:nvPr>
        </p:nvPicPr>
        <p:blipFill>
          <a:blip r:embed="rId2">
            <a:lum contrast="20000"/>
          </a:blip>
          <a:stretch>
            <a:fillRect/>
          </a:stretch>
        </p:blipFill>
        <p:spPr>
          <a:xfrm>
            <a:off x="3423" y="0"/>
            <a:ext cx="9140577" cy="6858000"/>
          </a:xfrm>
        </p:spPr>
      </p:pic>
      <p:sp>
        <p:nvSpPr>
          <p:cNvPr id="9" name="Прямокутник 8"/>
          <p:cNvSpPr/>
          <p:nvPr/>
        </p:nvSpPr>
        <p:spPr>
          <a:xfrm>
            <a:off x="214282" y="4286256"/>
            <a:ext cx="8786874" cy="2554545"/>
          </a:xfrm>
          <a:prstGeom prst="rect">
            <a:avLst/>
          </a:prstGeom>
        </p:spPr>
        <p:txBody>
          <a:bodyPr wrap="square">
            <a:spAutoFit/>
          </a:bodyPr>
          <a:lstStyle/>
          <a:p>
            <a:pPr algn="just">
              <a:buNone/>
            </a:pPr>
            <a:r>
              <a:rPr lang="uk-U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Особливі </a:t>
            </a:r>
            <a:r>
              <a:rPr lang="uk-U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білки – </a:t>
            </a:r>
            <a:r>
              <a:rPr lang="uk-UA"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кріптохроми</a:t>
            </a:r>
            <a:r>
              <a:rPr lang="uk-U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в очах перелітних птахів здатні змінювати своє положення під впливом магнітного поля</a:t>
            </a:r>
          </a:p>
        </p:txBody>
      </p:sp>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крава">
  <a:themeElements>
    <a:clrScheme name="Технічна">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Яскрава">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215</TotalTime>
  <Words>433</Words>
  <Application>Microsoft Office PowerPoint</Application>
  <PresentationFormat>Екран (4:3)</PresentationFormat>
  <Paragraphs>25</Paragraphs>
  <Slides>22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22</vt:i4>
      </vt:variant>
    </vt:vector>
  </HeadingPairs>
  <TitlesOfParts>
    <vt:vector size="23" baseType="lpstr">
      <vt:lpstr>Яскрава</vt:lpstr>
      <vt:lpstr>Слайд 1</vt:lpstr>
      <vt:lpstr> Тема : магнітне поле</vt:lpstr>
      <vt:lpstr>Найцікавіше диво нашої планети – магнітна оболонка нашої планети Землі</vt:lpstr>
      <vt:lpstr>Розрізняють три тип магнітного поля Землі</vt:lpstr>
      <vt:lpstr>Останнім часом магнітне поле істотно змінюється, воно сприяє витоку кисню з земної атмосфери. Що являє собою магнітне поле і наскільки важливі всі перераховані новини?</vt:lpstr>
      <vt:lpstr>Слайд 6</vt:lpstr>
      <vt:lpstr>Сонячні вітри</vt:lpstr>
      <vt:lpstr>Незважаючи на те, що магнітне поле не можна побачити, мешканці Землі добре його відчувають. Перелітні птахи, наприклад, відшукують дорогу, орієнтуючись саме на нього.  </vt:lpstr>
      <vt:lpstr>Слайд 9</vt:lpstr>
      <vt:lpstr>Слайд 10</vt:lpstr>
      <vt:lpstr>Слайд 11</vt:lpstr>
      <vt:lpstr>Вивчивши фотографії, представлених в рамках проекту Google Earth, 8510 корів в 308 районах світу…</vt:lpstr>
      <vt:lpstr>Вчені зробили висновок, що ці тварини переважно орієнтують свої тіла з півночі на південь (або з півдня на північ). Причому “реперними точками” для корів служать не географічні, а саме магнітні полюси Землі. </vt:lpstr>
      <vt:lpstr>Слайд 14</vt:lpstr>
      <vt:lpstr>Слайд 15</vt:lpstr>
      <vt:lpstr>Слайд 16</vt:lpstr>
      <vt:lpstr>Слайд 17</vt:lpstr>
      <vt:lpstr>Слайд 18</vt:lpstr>
      <vt:lpstr>Слайд 19</vt:lpstr>
      <vt:lpstr>Слайд 20</vt:lpstr>
      <vt:lpstr>Дякую за увагу!</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Алексей</cp:lastModifiedBy>
  <cp:revision>21</cp:revision>
  <dcterms:created xsi:type="dcterms:W3CDTF">2013-01-08T17:01:42Z</dcterms:created>
  <dcterms:modified xsi:type="dcterms:W3CDTF">2013-02-12T16:45:09Z</dcterms:modified>
</cp:coreProperties>
</file>