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FAAA8A"/>
    <a:srgbClr val="00CC00"/>
    <a:srgbClr val="ACF0AA"/>
    <a:srgbClr val="A9F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Lightning_strike_jan_2007.jpg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5" Type="http://schemas.openxmlformats.org/officeDocument/2006/relationships/image" Target="../media/image31.png"/><Relationship Id="rId4" Type="http://schemas.microsoft.com/office/2007/relationships/hdphoto" Target="../media/hdphoto2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7" Type="http://schemas.microsoft.com/office/2007/relationships/hdphoto" Target="../media/hdphoto2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27.wdp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pload.wikimedia.org/wikipedia/commons/c/c5/Wiring_of_fluorescent_lamp.gif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1.wdp"/><Relationship Id="rId5" Type="http://schemas.openxmlformats.org/officeDocument/2006/relationships/image" Target="../media/image38.png"/><Relationship Id="rId4" Type="http://schemas.microsoft.com/office/2007/relationships/hdphoto" Target="../media/hdphoto3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3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microsoft.com/office/2007/relationships/hdphoto" Target="../media/hdphoto35.wdp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0%BB%D0%B5%D0%BA%D1%82%D1%80%D0%BE%D0%BD" TargetMode="External"/><Relationship Id="rId13" Type="http://schemas.microsoft.com/office/2007/relationships/hdphoto" Target="../media/hdphoto6.wdp"/><Relationship Id="rId3" Type="http://schemas.openxmlformats.org/officeDocument/2006/relationships/hyperlink" Target="http://uk.wikipedia.org/wiki/%D0%95%D0%BB%D0%B5%D0%BA%D1%82%D1%80%D0%B8%D1%87%D0%BD%D0%B8%D0%B9_%D0%B7%D0%B0%D1%80%D1%8F%D0%B4" TargetMode="External"/><Relationship Id="rId7" Type="http://schemas.openxmlformats.org/officeDocument/2006/relationships/hyperlink" Target="http://uk.wikipedia.org/wiki/%D0%9D%D0%B0%D0%BF%D1%96%D0%B2%D0%BF%D1%80%D0%BE%D0%B2%D1%96%D0%B4%D0%BD%D0%B8%D0%BA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://uk.wikipedia.org/wiki/%D0%A0%D1%83%D1%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5%D1%82%D0%B0%D0%BB" TargetMode="External"/><Relationship Id="rId11" Type="http://schemas.openxmlformats.org/officeDocument/2006/relationships/hyperlink" Target="http://uk.wikipedia.org/wiki/%D0%93%D0%B0%D0%B7" TargetMode="External"/><Relationship Id="rId5" Type="http://schemas.openxmlformats.org/officeDocument/2006/relationships/hyperlink" Target="http://uk.wikipedia.org/wiki/%D0%9F%D1%80%D0%BE%D1%81%D1%82%D1%96%D1%80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://uk.wikipedia.org/wiki/%D0%86%D0%BE%D0%BD" TargetMode="External"/><Relationship Id="rId4" Type="http://schemas.openxmlformats.org/officeDocument/2006/relationships/hyperlink" Target="http://uk.wikipedia.org/wiki/%D0%A7%D0%B0%D1%81%D1%82%D0%B8%D0%BD%D0%BA%D0%B0" TargetMode="External"/><Relationship Id="rId9" Type="http://schemas.openxmlformats.org/officeDocument/2006/relationships/hyperlink" Target="http://uk.wikipedia.org/wiki/%D0%95%D0%BB%D0%B5%D0%BA%D1%82%D1%80%D0%BE%D0%BB%D1%96%D1%82" TargetMode="External"/><Relationship Id="rId14" Type="http://schemas.openxmlformats.org/officeDocument/2006/relationships/hyperlink" Target="http://uk.wikipedia.org/wiki/%D0%A4%D0%B0%D0%B9%D0%BB:Conven_current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0.wdp"/><Relationship Id="rId4" Type="http://schemas.openxmlformats.org/officeDocument/2006/relationships/image" Target="../media/image14.png"/><Relationship Id="rId9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//upload.wikimedia.org/wikipedia/commons/9/94/WeldingTransformer-1.63.pn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5.png"/><Relationship Id="rId7" Type="http://schemas.microsoft.com/office/2007/relationships/hdphoto" Target="../media/hdphoto22.wdp"/><Relationship Id="rId2" Type="http://schemas.openxmlformats.org/officeDocument/2006/relationships/hyperlink" Target="http://uk.wikipedia.org/wiki/%D0%A4%D0%B0%D0%B9%D0%BB:Galvanische_Zell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uk.wikipedia.org/wiki/%D0%A4%D0%B0%D0%B9%D0%BB:Silniki_by_Zureks.jpg" TargetMode="External"/><Relationship Id="rId10" Type="http://schemas.microsoft.com/office/2007/relationships/hdphoto" Target="../media/hdphoto23.wdp"/><Relationship Id="rId4" Type="http://schemas.microsoft.com/office/2007/relationships/hdphoto" Target="../media/hdphoto21.wdp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Застосування </a:t>
            </a:r>
            <a:r>
              <a:rPr lang="uk-UA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електричного струму</a:t>
            </a:r>
          </a:p>
        </p:txBody>
      </p:sp>
      <p:pic>
        <p:nvPicPr>
          <p:cNvPr id="1028" name="Picture 4" descr="http://school.xvatit.com/images/9/94/Priroda5_15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3963"/>
            <a:ext cx="2316177" cy="269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oza.ru/pics/2011/04/08/156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47948"/>
            <a:ext cx="2880320" cy="2585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lektroas.ru/wp-content/uploads/2010/04/elektricheskiy_tok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3898"/>
            <a:ext cx="2736304" cy="215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4/44/Lightning_strike_jan_2007.jpg/250px-Lightning_strike_jan_2007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51824"/>
            <a:ext cx="2678958" cy="178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2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98614" y="370183"/>
            <a:ext cx="228084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Електрика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323931"/>
            <a:ext cx="538234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Електрика</a:t>
            </a:r>
            <a:r>
              <a:rPr lang="uk-UA" sz="2400" dirty="0">
                <a:solidFill>
                  <a:srgbClr val="000000"/>
                </a:solidFill>
              </a:rPr>
              <a:t> — розділ </a:t>
            </a:r>
            <a:r>
              <a:rPr lang="uk-UA" sz="2400" dirty="0" smtClean="0">
                <a:solidFill>
                  <a:srgbClr val="000000"/>
                </a:solidFill>
              </a:rPr>
              <a:t>фізики, </a:t>
            </a:r>
            <a:r>
              <a:rPr lang="uk-UA" sz="2400" dirty="0">
                <a:solidFill>
                  <a:srgbClr val="000000"/>
                </a:solidFill>
              </a:rPr>
              <a:t>що вивчає електричні явища: взаємодію між </a:t>
            </a:r>
            <a:r>
              <a:rPr lang="uk-UA" sz="2400" b="1" dirty="0" smtClean="0">
                <a:solidFill>
                  <a:srgbClr val="0033CC"/>
                </a:solidFill>
              </a:rPr>
              <a:t>зарядженими</a:t>
            </a:r>
            <a:r>
              <a:rPr lang="uk-UA" sz="2400" dirty="0" smtClean="0">
                <a:solidFill>
                  <a:srgbClr val="000000"/>
                </a:solidFill>
              </a:rPr>
              <a:t> тілами</a:t>
            </a:r>
            <a:r>
              <a:rPr lang="uk-UA" sz="2400" dirty="0">
                <a:solidFill>
                  <a:srgbClr val="000000"/>
                </a:solidFill>
              </a:rPr>
              <a:t>, явища </a:t>
            </a:r>
            <a:r>
              <a:rPr lang="uk-UA" sz="2400" b="1" dirty="0" smtClean="0">
                <a:solidFill>
                  <a:srgbClr val="0070C0"/>
                </a:solidFill>
              </a:rPr>
              <a:t>поляризації </a:t>
            </a:r>
            <a:r>
              <a:rPr lang="uk-UA" sz="2400" dirty="0" smtClean="0">
                <a:solidFill>
                  <a:srgbClr val="000000"/>
                </a:solidFill>
              </a:rPr>
              <a:t>та </a:t>
            </a:r>
            <a:r>
              <a:rPr lang="uk-UA" sz="2400" dirty="0">
                <a:solidFill>
                  <a:srgbClr val="000000"/>
                </a:solidFill>
              </a:rPr>
              <a:t>проходження </a:t>
            </a:r>
            <a:r>
              <a:rPr lang="uk-UA" sz="2400" b="1" dirty="0" smtClean="0">
                <a:solidFill>
                  <a:srgbClr val="0070C0"/>
                </a:solidFill>
              </a:rPr>
              <a:t>електричного струму.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3.bp.blogspot.com/-FHpazPNfUt0/TcsB3wBlnMI/AAAAAAAAAIE/7lnq4sRBpiw/s1600/elektr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" y="136345"/>
            <a:ext cx="3167808" cy="2564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blozi.com/img/images/articles/30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422830" cy="273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rugininm.ucoz.ru/400246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6" y="3083024"/>
            <a:ext cx="3245490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8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00"/>
            </a:gs>
            <a:gs pos="50000">
              <a:srgbClr val="ACF0AA"/>
            </a:gs>
            <a:gs pos="100000">
              <a:srgbClr val="ACF0A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F:\1165-3685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7" b="100000" l="0" r="100000">
                        <a14:foregroundMark x1="29500" y1="61538" x2="75000" y2="21429"/>
                        <a14:foregroundMark x1="44000" y1="78571" x2="81500" y2="31319"/>
                        <a14:foregroundMark x1="73000" y1="9341" x2="87500" y2="9341"/>
                        <a14:foregroundMark x1="90000" y1="17033" x2="90500" y2="23626"/>
                        <a14:foregroundMark x1="94500" y1="35714" x2="94500" y2="35714"/>
                        <a14:foregroundMark x1="90500" y1="31319" x2="90500" y2="31319"/>
                        <a14:backgroundMark x1="94000" y1="37363" x2="99000" y2="25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468">
            <a:off x="3207272" y="4319846"/>
            <a:ext cx="2474131" cy="224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25170" y="230351"/>
            <a:ext cx="5328592" cy="1205028"/>
          </a:xfrm>
          <a:prstGeom prst="roundRect">
            <a:avLst/>
          </a:prstGeom>
          <a:solidFill>
            <a:srgbClr val="ACF0AA"/>
          </a:solidFill>
          <a:ln w="3175" cap="flat" cmpd="sng" algn="ctr">
            <a:solidFill>
              <a:srgbClr val="007A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400" i="0" u="none" strike="noStrike" kern="0" normalizeH="0" baseline="0" noProof="0" dirty="0">
                <a:ln w="19050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Які лампи  зберігають електроенергію? </a:t>
            </a:r>
          </a:p>
        </p:txBody>
      </p:sp>
      <p:sp>
        <p:nvSpPr>
          <p:cNvPr id="6" name="Овал 5"/>
          <p:cNvSpPr/>
          <p:nvPr/>
        </p:nvSpPr>
        <p:spPr>
          <a:xfrm>
            <a:off x="3408613" y="1628800"/>
            <a:ext cx="2283280" cy="1490464"/>
          </a:xfrm>
          <a:prstGeom prst="ellipse">
            <a:avLst/>
          </a:prstGeom>
          <a:solidFill>
            <a:srgbClr val="008E0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Лампи</a:t>
            </a:r>
            <a:endParaRPr kumimoji="0" lang="uk-UA" sz="3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99792" y="2900991"/>
            <a:ext cx="1043200" cy="300008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tailEnd type="arrow"/>
          </a:ln>
          <a:effectLst/>
        </p:spPr>
      </p:cxnSp>
      <p:cxnSp>
        <p:nvCxnSpPr>
          <p:cNvPr id="8" name="Прямая со стрелкой 7"/>
          <p:cNvCxnSpPr>
            <a:endCxn id="11" idx="0"/>
          </p:cNvCxnSpPr>
          <p:nvPr/>
        </p:nvCxnSpPr>
        <p:spPr>
          <a:xfrm>
            <a:off x="4550253" y="3119264"/>
            <a:ext cx="37182" cy="693783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>
          <a:xfrm>
            <a:off x="5357514" y="2900991"/>
            <a:ext cx="1086694" cy="300008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tailEnd type="arrow"/>
          </a:ln>
          <a:effectLst/>
        </p:spPr>
      </p:cxnSp>
      <p:sp>
        <p:nvSpPr>
          <p:cNvPr id="10" name="Скругленный прямоугольник 9"/>
          <p:cNvSpPr/>
          <p:nvPr/>
        </p:nvSpPr>
        <p:spPr>
          <a:xfrm>
            <a:off x="72008" y="3212976"/>
            <a:ext cx="3059832" cy="547793"/>
          </a:xfrm>
          <a:prstGeom prst="roundRect">
            <a:avLst/>
          </a:prstGeom>
          <a:solidFill>
            <a:srgbClr val="008E0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 w="18000">
                  <a:solidFill>
                    <a:srgbClr val="5E855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Розжарювання</a:t>
            </a:r>
            <a:endParaRPr kumimoji="0" lang="ru-RU" sz="2800" b="1" i="0" u="none" strike="noStrike" kern="0" cap="none" spc="0" normalizeH="0" baseline="0" noProof="0" dirty="0">
              <a:ln w="12700">
                <a:solidFill>
                  <a:srgbClr val="FFFFCC">
                    <a:satMod val="155000"/>
                  </a:srgb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3" y="3813047"/>
            <a:ext cx="3055204" cy="471506"/>
          </a:xfrm>
          <a:prstGeom prst="roundRect">
            <a:avLst/>
          </a:prstGeom>
          <a:solidFill>
            <a:srgbClr val="008E0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 w="18000">
                  <a:solidFill>
                    <a:srgbClr val="5E855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Люмінесцентні</a:t>
            </a:r>
            <a:endParaRPr kumimoji="0" lang="ru-RU" sz="2400" b="1" i="0" u="none" strike="noStrike" kern="0" cap="none" spc="0" normalizeH="0" baseline="0" noProof="0" dirty="0">
              <a:ln w="12700">
                <a:solidFill>
                  <a:srgbClr val="FFFFCC">
                    <a:satMod val="155000"/>
                  </a:srgb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037" y="3258152"/>
            <a:ext cx="2643872" cy="471506"/>
          </a:xfrm>
          <a:prstGeom prst="roundRect">
            <a:avLst/>
          </a:prstGeom>
          <a:solidFill>
            <a:srgbClr val="008E0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 w="18000">
                  <a:solidFill>
                    <a:srgbClr val="5E855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Світлодіодні</a:t>
            </a:r>
            <a:endParaRPr kumimoji="0" lang="ru-RU" sz="2400" b="1" i="0" u="none" strike="noStrike" kern="0" cap="none" spc="0" normalizeH="0" baseline="0" noProof="0" dirty="0">
              <a:ln w="12700">
                <a:solidFill>
                  <a:srgbClr val="FFFFCC">
                    <a:satMod val="155000"/>
                  </a:srgbClr>
                </a:solidFill>
                <a:prstDash val="solid"/>
              </a:ln>
              <a:solidFill>
                <a:srgbClr val="FF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5" descr="F:\361px-Gluehlampe_01_KMJ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9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0" y="4048800"/>
            <a:ext cx="1728191" cy="261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F:\pro-lighting-automobile-2_1[1]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905">
            <a:off x="6613010" y="4063601"/>
            <a:ext cx="2154223" cy="20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32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44624"/>
            <a:ext cx="5472608" cy="826594"/>
          </a:xfrm>
          <a:prstGeom prst="roundRect">
            <a:avLst/>
          </a:prstGeom>
          <a:solidFill>
            <a:srgbClr val="E0C1FF"/>
          </a:solidFill>
          <a:ln w="3175" cap="flat" cmpd="sng" algn="ctr">
            <a:solidFill>
              <a:srgbClr val="80008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C85E"/>
              </a:buClr>
              <a:buSzPct val="70000"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innerShdw blurRad="63500" dist="50800">
                    <a:prstClr val="black"/>
                  </a:inn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Лампа розжарювання</a:t>
            </a:r>
            <a:endParaRPr kumimoji="0" lang="uk-UA" sz="3600" b="0" i="0" u="none" strike="noStrike" kern="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016" y="980728"/>
            <a:ext cx="8892480" cy="1584176"/>
          </a:xfrm>
          <a:prstGeom prst="roundRect">
            <a:avLst/>
          </a:prstGeom>
          <a:solidFill>
            <a:srgbClr val="B800B8"/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 w="19050">
                  <a:solidFill>
                    <a:srgbClr val="4D4D4D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Лампа розжарювання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— освітлювальний прилад, штучне джерело світла. Світло випромінюється нагрітою металевою спіраллю при протіканні через неї електричного струму.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636913"/>
            <a:ext cx="4433444" cy="4176463"/>
          </a:xfrm>
          <a:prstGeom prst="rect">
            <a:avLst/>
          </a:prstGeom>
          <a:solidFill>
            <a:srgbClr val="B800B8"/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uk-UA" sz="2000" b="0" i="1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Скляна </a:t>
            </a: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колба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Інертний газ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Нитка розжарювання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Контактний дріт (з'єдується з ніжкою)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Контактний дріт (з'єднується з цоколем)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Тримачі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Скляна ніжка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(лопатка)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Вивід контакту на цоколь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Цоколь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Ізоляційний матеріал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Контактний носик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32" y="2708920"/>
            <a:ext cx="2736850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F:\11949896971812381266light_bulb_karl_bartel_01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62715"/>
            <a:ext cx="15192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3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9999">
              <a:schemeClr val="accent3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116632"/>
            <a:ext cx="5688632" cy="720079"/>
          </a:xfrm>
          <a:prstGeom prst="roundRect">
            <a:avLst/>
          </a:prstGeom>
          <a:solidFill>
            <a:srgbClr val="99CCFF"/>
          </a:solidFill>
          <a:ln w="3175" cap="flat" cmpd="sng" algn="ctr">
            <a:solidFill>
              <a:srgbClr val="0000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Люмінесцентна лампа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00" y="980728"/>
            <a:ext cx="8874588" cy="1800200"/>
          </a:xfrm>
          <a:prstGeom prst="roundRect">
            <a:avLst/>
          </a:prstGeom>
          <a:solidFill>
            <a:srgbClr val="3399FF"/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 w="19050">
                  <a:solidFill>
                    <a:srgbClr val="4D4D4D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Люмінесцентна лампа</a:t>
            </a:r>
            <a:r>
              <a:rPr kumimoji="0" lang="uk-UA" sz="2800" b="1" i="0" u="none" strike="noStrike" kern="0" cap="none" spc="0" normalizeH="0" baseline="0" noProof="0" dirty="0">
                <a:ln w="19050">
                  <a:solidFill>
                    <a:srgbClr val="4D4D4D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 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— газорозрядне джерело світла, світловий потік якого визначається в основному світінням люмінофорів під впливом ультрафіолетового випромінювання розряду.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6436" y="2815779"/>
            <a:ext cx="3321588" cy="2485429"/>
          </a:xfrm>
          <a:prstGeom prst="rect">
            <a:avLst/>
          </a:prstGeom>
          <a:solidFill>
            <a:srgbClr val="3399FF"/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Переваги</a:t>
            </a:r>
            <a:r>
              <a:rPr kumimoji="0" lang="uk-UA" sz="2200" b="1" i="1" u="none" strike="noStrike" kern="0" cap="none" spc="0" normalizeH="0" baseline="0" noProof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світлова віддача і термін служби в кілька разів більший, ніж у ламп з ниткою розжарювання того ж призначення.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1552" y="5373216"/>
            <a:ext cx="5934664" cy="1424970"/>
          </a:xfrm>
          <a:prstGeom prst="rect">
            <a:avLst/>
          </a:prstGeom>
          <a:solidFill>
            <a:srgbClr val="3399FF"/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1" u="none" strike="noStrike" kern="0" cap="none" spc="0" normalizeH="0" baseline="0" noProof="0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Недоліки: </a:t>
            </a: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 виробництві застосовуються шкідливі ртутні випарювання, світло  з  такого джерела шкодить на людський </a:t>
            </a: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зір.</a:t>
            </a:r>
            <a:endParaRPr kumimoji="0" lang="ru-RU" sz="2200" b="1" i="1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2" descr="Файл:Wiring of fluorescent lam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96044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1500187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05672" y="4653136"/>
            <a:ext cx="4474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Схема підключення лінійної ЛЛ з електромагнітним баластом</a:t>
            </a:r>
            <a:r>
              <a:rPr kumimoji="0" lang="uk-UA" sz="1600" b="0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alibri" pitchFamily="34" charset="0"/>
              </a:rPr>
              <a:t>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9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116632"/>
            <a:ext cx="4824536" cy="680622"/>
          </a:xfrm>
          <a:prstGeom prst="roundRect">
            <a:avLst/>
          </a:prstGeom>
          <a:solidFill>
            <a:srgbClr val="81FF81"/>
          </a:solidFill>
          <a:ln w="3175" cap="flat" cmpd="sng" algn="ctr">
            <a:solidFill>
              <a:srgbClr val="007A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008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Світлодіодні лампа</a:t>
            </a:r>
            <a:endParaRPr kumimoji="0" lang="uk-UA" sz="3600" b="1" i="0" u="none" strike="noStrike" kern="0" cap="none" spc="0" normalizeH="0" baseline="0" noProof="0" dirty="0">
              <a:ln>
                <a:noFill/>
              </a:ln>
              <a:solidFill>
                <a:srgbClr val="008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936" y="908720"/>
            <a:ext cx="8692544" cy="1767650"/>
          </a:xfrm>
          <a:prstGeom prst="roundRect">
            <a:avLst/>
          </a:prstGeom>
          <a:solidFill>
            <a:srgbClr val="008E0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 w="19050">
                  <a:solidFill>
                    <a:srgbClr val="4D4D4D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Світлодіод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(англ. 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LED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- 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light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-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emitting diode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)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— напівпровідниковий пристрій, що випромінює світло, при пропусканні через нього електричного струму (ефект, відомий як електролюмінесценція).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013954"/>
            <a:ext cx="2808311" cy="1783198"/>
          </a:xfrm>
          <a:prstGeom prst="rect">
            <a:avLst/>
          </a:prstGeom>
          <a:solidFill>
            <a:srgbClr val="008E0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 w="19050">
                  <a:solidFill>
                    <a:srgbClr val="4D4D4D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Недоліки: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досить висока собівартість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157192"/>
            <a:ext cx="8172400" cy="1613140"/>
          </a:xfrm>
          <a:prstGeom prst="rect">
            <a:avLst/>
          </a:prstGeom>
          <a:solidFill>
            <a:srgbClr val="008E0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 w="19050">
                  <a:solidFill>
                    <a:srgbClr val="4D4D4D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Переваги:</a:t>
            </a:r>
            <a:r>
              <a:rPr kumimoji="0" lang="uk-UA" sz="2100" b="1" i="1" u="none" strike="noStrike" kern="0" cap="none" spc="0" normalizeH="0" baseline="0" noProof="0" dirty="0">
                <a:ln w="19050">
                  <a:solidFill>
                    <a:srgbClr val="4D4D4D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світлодіодні лампи споживають від 3% до 60% потужності, необхідної для звичайних ламп розжарювання, аналогічної яскравості. Вони не бояться частих вмикань і вимикань. Термін служби світлодіодної лампи — більше 100 000 годин (більше 11 років).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6" b="89904" l="6458" r="100000">
                        <a14:backgroundMark x1="19742" y1="63702" x2="53137" y2="73798"/>
                        <a14:backgroundMark x1="51661" y1="82692" x2="63653" y2="90865"/>
                        <a14:backgroundMark x1="70480" y1="86058" x2="82472" y2="846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971">
            <a:off x="6192218" y="2552112"/>
            <a:ext cx="330358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F:\l-albda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98" y="2852936"/>
            <a:ext cx="2981334" cy="223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71" y="-82657"/>
            <a:ext cx="1361648" cy="136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44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FAAA8A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511256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Comic Sans MS" pitchFamily="66" charset="0"/>
              </a:rPr>
              <a:t>Електрична енергія широко </a:t>
            </a:r>
            <a:r>
              <a:rPr lang="uk-UA" sz="2400" b="1" dirty="0" smtClean="0">
                <a:solidFill>
                  <a:srgbClr val="0033CC"/>
                </a:solidFill>
                <a:latin typeface="Comic Sans MS" pitchFamily="66" charset="0"/>
              </a:rPr>
              <a:t>використовується </a:t>
            </a:r>
            <a:r>
              <a:rPr lang="uk-UA" sz="2400" b="1" dirty="0" smtClean="0">
                <a:solidFill>
                  <a:srgbClr val="000000"/>
                </a:solidFill>
                <a:latin typeface="Comic Sans MS" pitchFamily="66" charset="0"/>
              </a:rPr>
              <a:t>в промисловості, та транспорті, в сільському господарстві, побуті. </a:t>
            </a:r>
            <a:endParaRPr lang="uk-UA" sz="2400" b="1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276872"/>
            <a:ext cx="502230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Comic Sans MS" pitchFamily="66" charset="0"/>
              </a:rPr>
              <a:t>Електричний струм, проходячи через тіло людини, зумовлює </a:t>
            </a:r>
            <a:r>
              <a:rPr lang="uk-UA" sz="2000" b="1" dirty="0">
                <a:solidFill>
                  <a:srgbClr val="0033CC"/>
                </a:solidFill>
                <a:latin typeface="Comic Sans MS" pitchFamily="66" charset="0"/>
              </a:rPr>
              <a:t>перетворення</a:t>
            </a:r>
            <a:r>
              <a:rPr lang="uk-UA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omic Sans MS" pitchFamily="66" charset="0"/>
              </a:rPr>
              <a:t>поглинутої організмом електричної енергії в інші види і спричиняє термічну, електролітичну, механічну і біологічну дію. </a:t>
            </a:r>
            <a:endParaRPr lang="uk-UA" sz="2000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5122" name="Picture 2" descr="http://ua.textreferat.com/images/referats/2168/image002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10" y="4581128"/>
            <a:ext cx="7125830" cy="217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udexpert.ua/system/application/attachments/photo/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01" y="188640"/>
            <a:ext cx="2190750" cy="185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rademaster.com.ua/uploads/pics/bytteh_2_0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3" y="2240868"/>
            <a:ext cx="2628292" cy="262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3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9560">
              <a:schemeClr val="accent3">
                <a:lumMod val="60000"/>
                <a:lumOff val="40000"/>
              </a:schemeClr>
            </a:gs>
            <a:gs pos="4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9832" y="260648"/>
            <a:ext cx="19442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План</a:t>
            </a:r>
            <a:endParaRPr lang="uk-UA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1399" y="1128856"/>
            <a:ext cx="4824536" cy="4032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uk-UA" sz="2400" b="1" dirty="0" smtClean="0">
                <a:solidFill>
                  <a:srgbClr val="0033CC"/>
                </a:solidFill>
                <a:latin typeface="Comic Sans MS" pitchFamily="66" charset="0"/>
              </a:rPr>
              <a:t>Електричний струм.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>
                <a:solidFill>
                  <a:srgbClr val="0033CC"/>
                </a:solidFill>
                <a:latin typeface="Comic Sans MS" pitchFamily="66" charset="0"/>
              </a:rPr>
              <a:t>Чим зумовлений електричний струм.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>
                <a:solidFill>
                  <a:srgbClr val="0033CC"/>
                </a:solidFill>
                <a:latin typeface="Comic Sans MS" pitchFamily="66" charset="0"/>
              </a:rPr>
              <a:t>Вимірювання електричного струму.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>
                <a:solidFill>
                  <a:srgbClr val="0033CC"/>
                </a:solidFill>
                <a:latin typeface="Comic Sans MS" pitchFamily="66" charset="0"/>
              </a:rPr>
              <a:t>Змінний струм.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>
                <a:solidFill>
                  <a:srgbClr val="0033CC"/>
                </a:solidFill>
                <a:latin typeface="Comic Sans MS" pitchFamily="66" charset="0"/>
              </a:rPr>
              <a:t>Постійний струм.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>
                <a:solidFill>
                  <a:srgbClr val="0033CC"/>
                </a:solidFill>
                <a:latin typeface="Comic Sans MS" pitchFamily="66" charset="0"/>
              </a:rPr>
              <a:t>Електрика.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>
                <a:solidFill>
                  <a:srgbClr val="0033CC"/>
                </a:solidFill>
                <a:latin typeface="Comic Sans MS" pitchFamily="66" charset="0"/>
              </a:rPr>
              <a:t>Види ламп.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>
                <a:solidFill>
                  <a:srgbClr val="0033CC"/>
                </a:solidFill>
                <a:latin typeface="Comic Sans MS" pitchFamily="66" charset="0"/>
              </a:rPr>
              <a:t>Висновок.</a:t>
            </a:r>
            <a:endParaRPr lang="uk-UA" sz="2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allprezentation.ru/plazm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99" y="44624"/>
            <a:ext cx="2982497" cy="2982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bzosch.ucoz.ru/kopilka_failov/fizik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16835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01.chitalnya.ru/upload/212/12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3212976"/>
            <a:ext cx="2614262" cy="284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6174432" cy="3231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Електричний </a:t>
            </a:r>
            <a:r>
              <a:rPr lang="uk-UA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струм 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— впорядкований 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 action="ppaction://hlinkfile" tooltip="Рух"/>
              </a:rPr>
              <a:t>рух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 action="ppaction://hlinkfile" tooltip="Електричний заряд"/>
              </a:rPr>
              <a:t>заряджених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 action="ppaction://hlinkfile" tooltip="Частинка"/>
              </a:rPr>
              <a:t>частинок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5" action="ppaction://hlinkfile" tooltip="Простір"/>
              </a:rPr>
              <a:t>просторі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У 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6" action="ppaction://hlinkfile" tooltip="Метал"/>
              </a:rPr>
              <a:t>металах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це електрони, 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7" action="ppaction://hlinkfile" tooltip="Напівпровідник"/>
              </a:rPr>
              <a:t>напівпровідниках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8" action="ppaction://hlinkfile" tooltip="Електрон"/>
              </a:rPr>
              <a:t>електрони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та дірки, у 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9" action="ppaction://hlinkfile" tooltip="Електроліт"/>
              </a:rPr>
              <a:t>електролітах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позитивно та негативно заряджені 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0" action="ppaction://hlinkfile" tooltip="Іон"/>
              </a:rPr>
              <a:t>іони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у іонізованих 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1" action="ppaction://hlinkfile" tooltip="Газ"/>
              </a:rPr>
              <a:t>газах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— іони та електрони. За напрямок струму вибирають рух позитивно заряджених частинок. Таким чином, напрямок струму в металах протилежний напрямку руху електронів.</a:t>
            </a:r>
          </a:p>
        </p:txBody>
      </p:sp>
      <p:pic>
        <p:nvPicPr>
          <p:cNvPr id="3" name="Picture 2" descr="http://upload.wikimedia.org/wikipedia/commons/thumb/a/a0/Conven_current.svg/220px-Conven_current.svg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60" y="4013870"/>
            <a:ext cx="2952328" cy="224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37828" y="5469324"/>
            <a:ext cx="48600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Електричний струм за напрямом протікає від позитивного полюса </a:t>
            </a:r>
            <a:r>
              <a:rPr lang="uk-UA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джерела живлення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до негативного.</a:t>
            </a:r>
          </a:p>
        </p:txBody>
      </p:sp>
      <p:pic>
        <p:nvPicPr>
          <p:cNvPr id="1028" name="Picture 4" descr="http://bits.wikimedia.org/skins-1.18/common/images/magnify-clip.png">
            <a:hlinkClick r:id="rId14" tooltip="Збільшити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1163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7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260648"/>
            <a:ext cx="369063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Чим зумовлений струм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12776"/>
            <a:ext cx="8424936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</a:rPr>
              <a:t>Електричний струм в речовині виникає під дією </a:t>
            </a:r>
            <a:r>
              <a:rPr lang="uk-UA" sz="2800" b="1" dirty="0">
                <a:solidFill>
                  <a:srgbClr val="0033CC"/>
                </a:solidFill>
              </a:rPr>
              <a:t>електричного поля. </a:t>
            </a:r>
            <a:r>
              <a:rPr lang="uk-UA" sz="2800" dirty="0">
                <a:solidFill>
                  <a:srgbClr val="000000"/>
                </a:solidFill>
              </a:rPr>
              <a:t>Електричне поле змушує рухатися вільні </a:t>
            </a:r>
            <a:r>
              <a:rPr lang="uk-UA" sz="2800" b="1" dirty="0" smtClean="0">
                <a:solidFill>
                  <a:srgbClr val="0033CC"/>
                </a:solidFill>
              </a:rPr>
              <a:t>носії заряду: </a:t>
            </a:r>
            <a:r>
              <a:rPr lang="uk-UA" sz="2800" dirty="0" smtClean="0">
                <a:solidFill>
                  <a:srgbClr val="000000"/>
                </a:solidFill>
              </a:rPr>
              <a:t>електрони, дірки чи </a:t>
            </a:r>
            <a:r>
              <a:rPr lang="uk-UA" sz="2800" dirty="0" err="1" smtClean="0">
                <a:solidFill>
                  <a:srgbClr val="000000"/>
                </a:solidFill>
              </a:rPr>
              <a:t>йони</a:t>
            </a:r>
            <a:r>
              <a:rPr lang="uk-UA" sz="2800" dirty="0" smtClean="0">
                <a:solidFill>
                  <a:srgbClr val="000000"/>
                </a:solidFill>
              </a:rPr>
              <a:t>. </a:t>
            </a:r>
            <a:r>
              <a:rPr lang="uk-UA" sz="2800" dirty="0">
                <a:solidFill>
                  <a:srgbClr val="000000"/>
                </a:solidFill>
              </a:rPr>
              <a:t>Узгоджений рух носіїв заряду в зовнішньому електричному полі називається </a:t>
            </a:r>
            <a:endParaRPr lang="uk-UA" sz="2800" dirty="0" smtClean="0">
              <a:solidFill>
                <a:srgbClr val="00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</a:rPr>
              <a:t>дрейфовим струмом.</a:t>
            </a:r>
            <a:endParaRPr lang="uk-UA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http://elementy.ru/images/news/dipole_field_600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13" y="4221088"/>
            <a:ext cx="2952328" cy="247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lesmathis.com/elect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0179"/>
            <a:ext cx="2592288" cy="251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228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952" y="1570722"/>
            <a:ext cx="7182544" cy="5170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200" dirty="0">
                <a:solidFill>
                  <a:srgbClr val="000000"/>
                </a:solidFill>
              </a:rPr>
              <a:t>Іноді електричний струм зумовлений </a:t>
            </a:r>
            <a:r>
              <a:rPr lang="uk-UA" sz="2200" b="1" dirty="0" smtClean="0">
                <a:solidFill>
                  <a:srgbClr val="0000FF"/>
                </a:solidFill>
              </a:rPr>
              <a:t>сторонніми силами. </a:t>
            </a:r>
            <a:r>
              <a:rPr lang="uk-UA" sz="2200" dirty="0">
                <a:solidFill>
                  <a:srgbClr val="000000"/>
                </a:solidFill>
              </a:rPr>
              <a:t>Кількісною характеристикою здатності сторонніх сил створювати електричний струм є так звана </a:t>
            </a:r>
            <a:r>
              <a:rPr lang="uk-UA" sz="2200" b="1" dirty="0" smtClean="0">
                <a:solidFill>
                  <a:srgbClr val="FF0000"/>
                </a:solidFill>
              </a:rPr>
              <a:t>електрорушійна сила,</a:t>
            </a:r>
            <a:r>
              <a:rPr lang="uk-UA" sz="2200" dirty="0" smtClean="0">
                <a:solidFill>
                  <a:srgbClr val="000000"/>
                </a:solidFill>
              </a:rPr>
              <a:t> </a:t>
            </a:r>
            <a:r>
              <a:rPr lang="uk-UA" sz="2200" dirty="0">
                <a:solidFill>
                  <a:srgbClr val="000000"/>
                </a:solidFill>
              </a:rPr>
              <a:t>або скорочено ЕРС:</a:t>
            </a:r>
            <a:endParaRPr lang="uk-UA" sz="2200" dirty="0">
              <a:latin typeface="Times New Roman"/>
              <a:ea typeface="Times New Roman"/>
            </a:endParaRP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uk-UA" sz="2200" b="1" dirty="0" smtClean="0">
                <a:solidFill>
                  <a:srgbClr val="00CC00"/>
                </a:solidFill>
              </a:rPr>
              <a:t>Дифузійний струм </a:t>
            </a:r>
            <a:r>
              <a:rPr lang="uk-UA" sz="2200" dirty="0" smtClean="0">
                <a:solidFill>
                  <a:srgbClr val="000000"/>
                </a:solidFill>
              </a:rPr>
              <a:t>виникає </a:t>
            </a:r>
            <a:r>
              <a:rPr lang="uk-UA" sz="2200" dirty="0">
                <a:solidFill>
                  <a:srgbClr val="000000"/>
                </a:solidFill>
              </a:rPr>
              <a:t>тоді, коли носії заряду </a:t>
            </a:r>
            <a:r>
              <a:rPr lang="uk-UA" sz="2200" dirty="0" smtClean="0">
                <a:solidFill>
                  <a:srgbClr val="000000"/>
                </a:solidFill>
              </a:rPr>
              <a:t>розподілені </a:t>
            </a:r>
            <a:r>
              <a:rPr lang="uk-UA" sz="2200" dirty="0">
                <a:solidFill>
                  <a:srgbClr val="000000"/>
                </a:solidFill>
              </a:rPr>
              <a:t>в речовині </a:t>
            </a:r>
            <a:r>
              <a:rPr lang="uk-UA" sz="2200" b="1" u="sng" dirty="0">
                <a:solidFill>
                  <a:srgbClr val="000000"/>
                </a:solidFill>
              </a:rPr>
              <a:t>неоднорідно.</a:t>
            </a:r>
            <a:r>
              <a:rPr lang="uk-UA" sz="2200" dirty="0">
                <a:solidFill>
                  <a:srgbClr val="000000"/>
                </a:solidFill>
              </a:rPr>
              <a:t> Дифузійний струм важливий для роботи </a:t>
            </a:r>
            <a:r>
              <a:rPr lang="uk-UA" sz="2200" b="1" dirty="0" smtClean="0">
                <a:solidFill>
                  <a:srgbClr val="0070C0"/>
                </a:solidFill>
                <a:latin typeface="Comic Sans MS" pitchFamily="66" charset="0"/>
              </a:rPr>
              <a:t>напівпровідникових приладів</a:t>
            </a:r>
            <a:r>
              <a:rPr lang="uk-UA" sz="2200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uk-UA" sz="2200" dirty="0">
                <a:solidFill>
                  <a:srgbClr val="000000"/>
                </a:solidFill>
              </a:rPr>
              <a:t>зокрема </a:t>
            </a:r>
            <a:r>
              <a:rPr lang="uk-UA" sz="2200" b="1" dirty="0" smtClean="0">
                <a:solidFill>
                  <a:srgbClr val="0070C0"/>
                </a:solidFill>
                <a:latin typeface="Comic Sans MS" pitchFamily="66" charset="0"/>
              </a:rPr>
              <a:t>транзисторів.</a:t>
            </a:r>
            <a:endParaRPr lang="uk-UA" sz="2200" b="1" dirty="0">
              <a:solidFill>
                <a:srgbClr val="0070C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uk-UA" sz="2200" dirty="0">
                <a:solidFill>
                  <a:srgbClr val="000000"/>
                </a:solidFill>
              </a:rPr>
              <a:t>У </a:t>
            </a:r>
            <a:r>
              <a:rPr lang="uk-UA" sz="2200" b="1" dirty="0" smtClean="0">
                <a:solidFill>
                  <a:srgbClr val="00CC00"/>
                </a:solidFill>
              </a:rPr>
              <a:t>гальванічних елементах, батарейках, акумуляторах </a:t>
            </a:r>
            <a:r>
              <a:rPr lang="uk-UA" sz="2200" dirty="0" smtClean="0">
                <a:solidFill>
                  <a:srgbClr val="000000"/>
                </a:solidFill>
              </a:rPr>
              <a:t>електричний </a:t>
            </a:r>
            <a:r>
              <a:rPr lang="uk-UA" sz="2200" dirty="0">
                <a:solidFill>
                  <a:srgbClr val="000000"/>
                </a:solidFill>
              </a:rPr>
              <a:t>струм виникає внаслідок </a:t>
            </a:r>
            <a:r>
              <a:rPr lang="uk-UA" sz="2200" b="1" u="sng" dirty="0" smtClean="0">
                <a:solidFill>
                  <a:srgbClr val="000000"/>
                </a:solidFill>
              </a:rPr>
              <a:t>хімічних перетворень </a:t>
            </a:r>
            <a:r>
              <a:rPr lang="uk-UA" sz="2200" dirty="0" smtClean="0">
                <a:solidFill>
                  <a:srgbClr val="000000"/>
                </a:solidFill>
              </a:rPr>
              <a:t>які </a:t>
            </a:r>
            <a:r>
              <a:rPr lang="uk-UA" sz="2200" dirty="0">
                <a:solidFill>
                  <a:srgbClr val="000000"/>
                </a:solidFill>
              </a:rPr>
              <a:t>відбуваються на межі </a:t>
            </a:r>
            <a:r>
              <a:rPr lang="uk-UA" sz="2200" b="1" dirty="0" smtClean="0">
                <a:solidFill>
                  <a:srgbClr val="0070C0"/>
                </a:solidFill>
                <a:latin typeface="Comic Sans MS" pitchFamily="66" charset="0"/>
              </a:rPr>
              <a:t>електродів</a:t>
            </a:r>
            <a:r>
              <a:rPr lang="uk-UA" sz="2200" dirty="0" smtClean="0">
                <a:solidFill>
                  <a:srgbClr val="000000"/>
                </a:solidFill>
              </a:rPr>
              <a:t> </a:t>
            </a:r>
            <a:r>
              <a:rPr lang="uk-UA" sz="2200" dirty="0">
                <a:solidFill>
                  <a:srgbClr val="000000"/>
                </a:solidFill>
              </a:rPr>
              <a:t>з </a:t>
            </a:r>
            <a:r>
              <a:rPr lang="uk-UA" sz="2200" b="1" dirty="0" smtClean="0">
                <a:solidFill>
                  <a:srgbClr val="0070C0"/>
                </a:solidFill>
                <a:latin typeface="Comic Sans MS" pitchFamily="66" charset="0"/>
              </a:rPr>
              <a:t>електролітом.</a:t>
            </a:r>
            <a:endParaRPr lang="uk-UA" sz="2200" b="1" dirty="0">
              <a:solidFill>
                <a:srgbClr val="0070C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uk-UA" sz="2200" dirty="0" smtClean="0">
                <a:solidFill>
                  <a:srgbClr val="000000"/>
                </a:solidFill>
              </a:rPr>
              <a:t>У </a:t>
            </a:r>
            <a:r>
              <a:rPr lang="uk-UA" sz="2200" b="1" dirty="0" smtClean="0">
                <a:solidFill>
                  <a:srgbClr val="00CC00"/>
                </a:solidFill>
              </a:rPr>
              <a:t>термоелектричних  джерелах струму </a:t>
            </a:r>
            <a:r>
              <a:rPr lang="uk-UA" sz="2200" dirty="0" smtClean="0">
                <a:solidFill>
                  <a:srgbClr val="000000"/>
                </a:solidFill>
              </a:rPr>
              <a:t>електричний </a:t>
            </a:r>
            <a:r>
              <a:rPr lang="uk-UA" sz="2200" dirty="0">
                <a:solidFill>
                  <a:srgbClr val="000000"/>
                </a:solidFill>
              </a:rPr>
              <a:t>струм виникає внаслідок </a:t>
            </a:r>
            <a:r>
              <a:rPr lang="uk-UA" sz="2200" b="1" u="sng" dirty="0" smtClean="0">
                <a:solidFill>
                  <a:srgbClr val="000000"/>
                </a:solidFill>
              </a:rPr>
              <a:t>градієнту температури.</a:t>
            </a:r>
            <a:endParaRPr lang="uk-UA" sz="2200" b="1" u="sng" dirty="0">
              <a:solidFill>
                <a:srgbClr val="000000"/>
              </a:solidFill>
              <a:effectLst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100000" l="6250" r="99531">
                        <a14:foregroundMark x1="77344" y1="83281" x2="77344" y2="83281"/>
                        <a14:foregroundMark x1="70156" y1="86875" x2="70156" y2="86875"/>
                        <a14:foregroundMark x1="62500" y1="92344" x2="62500" y2="92344"/>
                        <a14:foregroundMark x1="62656" y1="91250" x2="62656" y2="912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818" b="4205"/>
          <a:stretch/>
        </p:blipFill>
        <p:spPr bwMode="auto">
          <a:xfrm>
            <a:off x="-180528" y="171605"/>
            <a:ext cx="2390800" cy="2753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6" b="90000" l="10000" r="98209">
                        <a14:foregroundMark x1="82090" y1="18222" x2="82090" y2="182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0" t="4641" r="11140" b="7172"/>
          <a:stretch/>
        </p:blipFill>
        <p:spPr bwMode="auto">
          <a:xfrm>
            <a:off x="2259977" y="-27384"/>
            <a:ext cx="2312023" cy="17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uk.shram.kiev.ua/img/top/images/patents_electricity/electricity_6/17/7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1633"/>
            <a:ext cx="1819275" cy="173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" t="-13420" r="-1138" b="13420"/>
          <a:stretch/>
        </p:blipFill>
        <p:spPr bwMode="auto">
          <a:xfrm>
            <a:off x="5011815" y="-208983"/>
            <a:ext cx="3413779" cy="180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83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1143" y="3212976"/>
            <a:ext cx="5814392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</a:rPr>
              <a:t>Електричний струм викликається також змінним </a:t>
            </a:r>
            <a:r>
              <a:rPr lang="uk-UA" sz="2800" b="1" dirty="0" smtClean="0">
                <a:solidFill>
                  <a:srgbClr val="0033CC"/>
                </a:solidFill>
              </a:rPr>
              <a:t>магнітним полем. </a:t>
            </a:r>
            <a:r>
              <a:rPr lang="uk-UA" sz="2800" dirty="0">
                <a:solidFill>
                  <a:srgbClr val="000000"/>
                </a:solidFill>
              </a:rPr>
              <a:t>Зміна </a:t>
            </a:r>
            <a:r>
              <a:rPr lang="uk-UA" sz="2800" dirty="0" smtClean="0">
                <a:solidFill>
                  <a:srgbClr val="000000"/>
                </a:solidFill>
              </a:rPr>
              <a:t>магнітного потоку створює </a:t>
            </a:r>
            <a:r>
              <a:rPr lang="uk-UA" sz="2800" b="1" dirty="0" smtClean="0">
                <a:solidFill>
                  <a:srgbClr val="000000"/>
                </a:solidFill>
                <a:latin typeface="Comic Sans MS" pitchFamily="66" charset="0"/>
              </a:rPr>
              <a:t>вихрове електричне поле, </a:t>
            </a:r>
            <a:r>
              <a:rPr lang="uk-UA" sz="2800" dirty="0">
                <a:solidFill>
                  <a:srgbClr val="000000"/>
                </a:solidFill>
              </a:rPr>
              <a:t>яке й призводить до руху </a:t>
            </a:r>
            <a:r>
              <a:rPr lang="uk-UA" sz="2800" b="1" dirty="0" smtClean="0">
                <a:solidFill>
                  <a:srgbClr val="0070C0"/>
                </a:solidFill>
              </a:rPr>
              <a:t>носіїв заряду.</a:t>
            </a:r>
            <a:endParaRPr lang="uk-UA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6" y="44624"/>
            <a:ext cx="3810000" cy="321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sp.bdpu.org/theory/vpsergienko/4_Elektrodinamika/4-4_Magnitne_pole/elchp18_files/p47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955"/>
          <a:stretch/>
        </p:blipFill>
        <p:spPr bwMode="auto">
          <a:xfrm>
            <a:off x="185936" y="4695962"/>
            <a:ext cx="3449960" cy="196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0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88640"/>
            <a:ext cx="289082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Вимірювання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980728"/>
            <a:ext cx="561662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Сила струму </a:t>
            </a:r>
            <a:r>
              <a:rPr lang="uk-UA" sz="2400" dirty="0">
                <a:solidFill>
                  <a:srgbClr val="000000"/>
                </a:solidFill>
              </a:rPr>
              <a:t>вимірюється приладами, які називають </a:t>
            </a:r>
            <a:r>
              <a:rPr lang="uk-UA" sz="2400" b="1" dirty="0" smtClean="0">
                <a:solidFill>
                  <a:srgbClr val="0033CC"/>
                </a:solidFill>
              </a:rPr>
              <a:t>амперметрами </a:t>
            </a:r>
            <a:r>
              <a:rPr lang="uk-UA" sz="2400" dirty="0">
                <a:solidFill>
                  <a:srgbClr val="000000"/>
                </a:solidFill>
              </a:rPr>
              <a:t>і </a:t>
            </a:r>
            <a:r>
              <a:rPr lang="uk-UA" sz="2400" b="1" dirty="0" smtClean="0">
                <a:solidFill>
                  <a:srgbClr val="0033CC"/>
                </a:solidFill>
              </a:rPr>
              <a:t>гальванометрами</a:t>
            </a:r>
            <a:r>
              <a:rPr lang="uk-UA" sz="2400" dirty="0" smtClean="0">
                <a:solidFill>
                  <a:srgbClr val="000000"/>
                </a:solidFill>
              </a:rPr>
              <a:t>. </a:t>
            </a:r>
            <a:r>
              <a:rPr lang="uk-UA" sz="2400" dirty="0">
                <a:solidFill>
                  <a:srgbClr val="000000"/>
                </a:solidFill>
              </a:rPr>
              <a:t>В цих приладах зазвичай вимірюється не сам струм, а механічна дія створеного ним </a:t>
            </a:r>
            <a:r>
              <a:rPr lang="uk-UA" sz="2400" b="1" u="sng" dirty="0" smtClean="0">
                <a:solidFill>
                  <a:srgbClr val="000000"/>
                </a:solidFill>
              </a:rPr>
              <a:t>магнітного поля.</a:t>
            </a:r>
            <a:endParaRPr lang="uk-UA" sz="2400" b="1" u="sng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94" y="116632"/>
            <a:ext cx="1877194" cy="184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img.hisupplier.com/var/userImages/2009-03/31/education$165151837(s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6" b="99119" l="0" r="99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77" r="3473"/>
          <a:stretch/>
        </p:blipFill>
        <p:spPr bwMode="auto">
          <a:xfrm>
            <a:off x="-36512" y="-27384"/>
            <a:ext cx="1930357" cy="214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70743" y="5085184"/>
            <a:ext cx="4921537" cy="16927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sz="2600" dirty="0">
                <a:solidFill>
                  <a:srgbClr val="000000"/>
                </a:solidFill>
              </a:rPr>
              <a:t>Для вимірювання </a:t>
            </a:r>
            <a:r>
              <a:rPr lang="uk-UA" sz="2600" b="1" dirty="0">
                <a:solidFill>
                  <a:srgbClr val="FF0000"/>
                </a:solidFill>
                <a:latin typeface="Comic Sans MS" pitchFamily="66" charset="0"/>
              </a:rPr>
              <a:t>напруги </a:t>
            </a:r>
            <a:r>
              <a:rPr lang="uk-UA" sz="2600" dirty="0">
                <a:solidFill>
                  <a:srgbClr val="000000"/>
                </a:solidFill>
              </a:rPr>
              <a:t>використовуються прилади, які називаються </a:t>
            </a:r>
            <a:r>
              <a:rPr lang="uk-UA" sz="2600" b="1" dirty="0" smtClean="0">
                <a:solidFill>
                  <a:srgbClr val="0033CC"/>
                </a:solidFill>
                <a:latin typeface="+mn-lt"/>
              </a:rPr>
              <a:t>вольтметрами, </a:t>
            </a:r>
            <a:r>
              <a:rPr lang="uk-UA" sz="2600" b="1" dirty="0">
                <a:solidFill>
                  <a:srgbClr val="0033CC"/>
                </a:solidFill>
                <a:latin typeface="+mn-lt"/>
              </a:rPr>
              <a:t>мілівольтметрами</a:t>
            </a:r>
            <a:r>
              <a:rPr lang="uk-UA" sz="2600" dirty="0">
                <a:solidFill>
                  <a:srgbClr val="000000"/>
                </a:solidFill>
              </a:rPr>
              <a:t> </a:t>
            </a:r>
            <a:r>
              <a:rPr lang="uk-UA" sz="2600" dirty="0" smtClean="0">
                <a:solidFill>
                  <a:srgbClr val="000000"/>
                </a:solidFill>
              </a:rPr>
              <a:t>тощо.</a:t>
            </a:r>
            <a:endParaRPr lang="uk-UA" sz="2600" dirty="0">
              <a:solidFill>
                <a:srgbClr val="0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97" y="3756248"/>
            <a:ext cx="185737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8" b="21474"/>
          <a:stretch/>
        </p:blipFill>
        <p:spPr bwMode="auto">
          <a:xfrm>
            <a:off x="35496" y="3644133"/>
            <a:ext cx="2659732" cy="180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4200" y1="15947" x2="78600" y2="5648"/>
                        <a14:foregroundMark x1="11000" y1="14950" x2="8400" y2="72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54" y="3429000"/>
            <a:ext cx="2741290" cy="165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723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268760"/>
            <a:ext cx="482453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Змінний 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струм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uk-UA" sz="2400" dirty="0">
                <a:solidFill>
                  <a:srgbClr val="000000"/>
                </a:solidFill>
              </a:rPr>
              <a:t>— </a:t>
            </a:r>
            <a:r>
              <a:rPr lang="uk-UA" sz="2400" dirty="0" smtClean="0">
                <a:solidFill>
                  <a:srgbClr val="000000"/>
                </a:solidFill>
              </a:rPr>
              <a:t>електричний струм, </a:t>
            </a:r>
            <a:r>
              <a:rPr lang="uk-UA" sz="2400" b="1" dirty="0" smtClean="0">
                <a:solidFill>
                  <a:srgbClr val="0033CC"/>
                </a:solidFill>
              </a:rPr>
              <a:t>сила</a:t>
            </a:r>
            <a:r>
              <a:rPr lang="uk-UA" sz="2400" dirty="0" smtClean="0">
                <a:solidFill>
                  <a:srgbClr val="000000"/>
                </a:solidFill>
              </a:rPr>
              <a:t> </a:t>
            </a:r>
            <a:r>
              <a:rPr lang="uk-UA" sz="2400" dirty="0">
                <a:solidFill>
                  <a:srgbClr val="000000"/>
                </a:solidFill>
              </a:rPr>
              <a:t>якого </a:t>
            </a:r>
            <a:r>
              <a:rPr lang="uk-UA" sz="2400" b="1" u="sng" dirty="0" smtClean="0">
                <a:solidFill>
                  <a:srgbClr val="000000"/>
                </a:solidFill>
              </a:rPr>
              <a:t>періодично</a:t>
            </a:r>
            <a:r>
              <a:rPr lang="uk-UA" sz="2400" dirty="0" smtClean="0">
                <a:solidFill>
                  <a:srgbClr val="000000"/>
                </a:solidFill>
              </a:rPr>
              <a:t> змінюється </a:t>
            </a:r>
            <a:r>
              <a:rPr lang="uk-UA" sz="2400" dirty="0">
                <a:solidFill>
                  <a:srgbClr val="000000"/>
                </a:solidFill>
              </a:rPr>
              <a:t>з </a:t>
            </a:r>
            <a:r>
              <a:rPr lang="uk-UA" sz="2400" b="1" dirty="0" smtClean="0">
                <a:solidFill>
                  <a:srgbClr val="0033CC"/>
                </a:solidFill>
              </a:rPr>
              <a:t>часом.</a:t>
            </a:r>
            <a:endParaRPr lang="uk-UA" sz="24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6425" y="211008"/>
            <a:ext cx="279114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Змінний струм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636912"/>
            <a:ext cx="4572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400" dirty="0">
                <a:solidFill>
                  <a:srgbClr val="000000"/>
                </a:solidFill>
              </a:rPr>
              <a:t>Змінний струм виникає в </a:t>
            </a:r>
            <a:r>
              <a:rPr lang="uk-UA" sz="2400" dirty="0" smtClean="0">
                <a:solidFill>
                  <a:srgbClr val="000000"/>
                </a:solidFill>
              </a:rPr>
              <a:t>електричному колі зі </a:t>
            </a:r>
            <a:r>
              <a:rPr lang="uk-UA" sz="2400" b="1" dirty="0" smtClean="0">
                <a:solidFill>
                  <a:srgbClr val="0033CC"/>
                </a:solidFill>
              </a:rPr>
              <a:t>змінною напругою.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Comic Sans MS" pitchFamily="66" charset="0"/>
              </a:rPr>
              <a:t>Перевагою </a:t>
            </a:r>
            <a:r>
              <a:rPr lang="uk-UA" sz="2400" dirty="0">
                <a:solidFill>
                  <a:srgbClr val="000000"/>
                </a:solidFill>
              </a:rPr>
              <a:t>змінного струму є те, що його легше виробляти й передавати до споживача. 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373216"/>
            <a:ext cx="539157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Трансформатор</a:t>
            </a:r>
            <a:r>
              <a:rPr lang="uk-UA" sz="2400" dirty="0">
                <a:solidFill>
                  <a:srgbClr val="000000"/>
                </a:solidFill>
              </a:rPr>
              <a:t> — </a:t>
            </a:r>
            <a:r>
              <a:rPr lang="uk-UA" sz="2400" dirty="0" smtClean="0">
                <a:solidFill>
                  <a:srgbClr val="000000"/>
                </a:solidFill>
              </a:rPr>
              <a:t>пристрій,  </a:t>
            </a:r>
            <a:r>
              <a:rPr lang="uk-UA" sz="2400" dirty="0">
                <a:solidFill>
                  <a:srgbClr val="000000"/>
                </a:solidFill>
              </a:rPr>
              <a:t>що використовується </a:t>
            </a:r>
            <a:r>
              <a:rPr lang="uk-UA" sz="2400" b="1" dirty="0">
                <a:solidFill>
                  <a:srgbClr val="0033CC"/>
                </a:solidFill>
              </a:rPr>
              <a:t>для зміни </a:t>
            </a:r>
            <a:r>
              <a:rPr lang="uk-UA" sz="2400" dirty="0" smtClean="0">
                <a:solidFill>
                  <a:srgbClr val="000000"/>
                </a:solidFill>
              </a:rPr>
              <a:t>напруги  </a:t>
            </a:r>
            <a:r>
              <a:rPr lang="uk-UA" sz="2400" dirty="0">
                <a:solidFill>
                  <a:srgbClr val="000000"/>
                </a:solidFill>
              </a:rPr>
              <a:t>й </a:t>
            </a:r>
            <a:r>
              <a:rPr lang="uk-UA" sz="2400" dirty="0" smtClean="0">
                <a:solidFill>
                  <a:srgbClr val="000000"/>
                </a:solidFill>
              </a:rPr>
              <a:t>сили змінного струму.</a:t>
            </a:r>
            <a:endParaRPr lang="uk-UA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Файл:WeldingTransformer-1.6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98" y="2602683"/>
            <a:ext cx="2797298" cy="277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9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88640"/>
            <a:ext cx="323037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Постійний струм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50223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Постійний 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струм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2000" dirty="0">
                <a:solidFill>
                  <a:srgbClr val="000000"/>
                </a:solidFill>
              </a:rPr>
              <a:t>— </a:t>
            </a:r>
            <a:r>
              <a:rPr lang="uk-UA" sz="2400" dirty="0">
                <a:solidFill>
                  <a:srgbClr val="000000"/>
                </a:solidFill>
              </a:rPr>
              <a:t>електричний </a:t>
            </a:r>
            <a:r>
              <a:rPr lang="uk-UA" sz="2400" dirty="0" smtClean="0">
                <a:solidFill>
                  <a:srgbClr val="000000"/>
                </a:solidFill>
              </a:rPr>
              <a:t>струм, </a:t>
            </a:r>
            <a:r>
              <a:rPr lang="uk-UA" sz="2400" b="1" u="sng" dirty="0">
                <a:solidFill>
                  <a:srgbClr val="000000"/>
                </a:solidFill>
              </a:rPr>
              <a:t>незмінний </a:t>
            </a:r>
            <a:r>
              <a:rPr lang="uk-UA" sz="2400" dirty="0">
                <a:solidFill>
                  <a:srgbClr val="000000"/>
                </a:solidFill>
              </a:rPr>
              <a:t>в </a:t>
            </a:r>
            <a:r>
              <a:rPr lang="uk-UA" sz="2400" b="1" dirty="0" smtClean="0">
                <a:solidFill>
                  <a:srgbClr val="0033CC"/>
                </a:solidFill>
              </a:rPr>
              <a:t>часі.</a:t>
            </a:r>
            <a:endParaRPr lang="uk-UA" sz="2400" b="1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844824"/>
            <a:ext cx="54006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rgbClr val="000000"/>
                </a:solidFill>
              </a:rPr>
              <a:t>Простим </a:t>
            </a:r>
            <a:r>
              <a:rPr lang="uk-UA" sz="2200" b="1" dirty="0" smtClean="0">
                <a:solidFill>
                  <a:srgbClr val="FF0000"/>
                </a:solidFill>
              </a:rPr>
              <a:t>джерелом</a:t>
            </a:r>
            <a:r>
              <a:rPr lang="uk-UA" sz="2200" dirty="0" smtClean="0">
                <a:solidFill>
                  <a:srgbClr val="000000"/>
                </a:solidFill>
              </a:rPr>
              <a:t> постійного струму </a:t>
            </a:r>
            <a:r>
              <a:rPr lang="uk-UA" sz="2200" b="1" dirty="0" smtClean="0">
                <a:solidFill>
                  <a:srgbClr val="0033CC"/>
                </a:solidFill>
              </a:rPr>
              <a:t>є хімічне джерело </a:t>
            </a:r>
            <a:r>
              <a:rPr lang="uk-UA" sz="2200" dirty="0" smtClean="0">
                <a:solidFill>
                  <a:srgbClr val="000000"/>
                </a:solidFill>
              </a:rPr>
              <a:t>(гальванічний елемент або акумулятор), оскільки полярність такого джерела не може мимовільно змінитися. Для отримання постійного струму </a:t>
            </a:r>
            <a:r>
              <a:rPr lang="uk-UA" sz="2200" b="1" u="sng" dirty="0" smtClean="0">
                <a:solidFill>
                  <a:srgbClr val="000000"/>
                </a:solidFill>
              </a:rPr>
              <a:t>використовують</a:t>
            </a:r>
            <a:r>
              <a:rPr lang="uk-UA" sz="2200" dirty="0" smtClean="0">
                <a:solidFill>
                  <a:srgbClr val="000000"/>
                </a:solidFill>
              </a:rPr>
              <a:t> також електричні машини — </a:t>
            </a:r>
            <a:r>
              <a:rPr lang="uk-UA" sz="2200" b="1" dirty="0" smtClean="0">
                <a:solidFill>
                  <a:srgbClr val="0033CC"/>
                </a:solidFill>
              </a:rPr>
              <a:t>генератори  постійного струму.</a:t>
            </a:r>
          </a:p>
          <a:p>
            <a:pPr algn="ctr"/>
            <a:r>
              <a:rPr lang="uk-UA" sz="2200" dirty="0" smtClean="0">
                <a:solidFill>
                  <a:srgbClr val="000000"/>
                </a:solidFill>
              </a:rPr>
              <a:t>Постійний струм  </a:t>
            </a:r>
            <a:r>
              <a:rPr lang="uk-UA" sz="2200" dirty="0">
                <a:solidFill>
                  <a:srgbClr val="000000"/>
                </a:solidFill>
              </a:rPr>
              <a:t>можна </a:t>
            </a:r>
            <a:r>
              <a:rPr lang="uk-UA" sz="2200" b="1" u="sng" dirty="0">
                <a:solidFill>
                  <a:srgbClr val="000000"/>
                </a:solidFill>
              </a:rPr>
              <a:t>отримати </a:t>
            </a:r>
            <a:r>
              <a:rPr lang="uk-UA" sz="2200" dirty="0">
                <a:solidFill>
                  <a:srgbClr val="000000"/>
                </a:solidFill>
              </a:rPr>
              <a:t>зі змінного </a:t>
            </a:r>
            <a:r>
              <a:rPr lang="uk-UA" sz="2200" b="1" dirty="0">
                <a:solidFill>
                  <a:srgbClr val="0070C0"/>
                </a:solidFill>
              </a:rPr>
              <a:t>за допомогою </a:t>
            </a:r>
            <a:r>
              <a:rPr lang="uk-UA" sz="2200" b="1" dirty="0" smtClean="0">
                <a:solidFill>
                  <a:srgbClr val="0070C0"/>
                </a:solidFill>
              </a:rPr>
              <a:t>випрямлення.</a:t>
            </a:r>
            <a:endParaRPr lang="uk-UA" sz="2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upload.wikimedia.org/wikipedia/commons/thumb/3/31/Galvanische_Zelle.png/220px-Galvanische_Zel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6" y="2348880"/>
            <a:ext cx="2095500" cy="221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3/3a/Silniki_by_Zureks.jpg/220px-Silniki_by_Zurek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624"/>
            <a:ext cx="2757806" cy="175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remin.kiev.ua/i/20090318004535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33256"/>
            <a:ext cx="1677686" cy="2030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atriotshop.com.ua/image/cache/data/aw_3-eb1ae-800x8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625" r="9737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" t="18646" r="4264" b="15351"/>
          <a:stretch/>
        </p:blipFill>
        <p:spPr bwMode="auto">
          <a:xfrm rot="1334360">
            <a:off x="641263" y="4990884"/>
            <a:ext cx="2655936" cy="193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6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7F7F7F"/>
      </a:dk1>
      <a:lt1>
        <a:sysClr val="window" lastClr="FFFFFF"/>
      </a:lt1>
      <a:dk2>
        <a:srgbClr val="8588A1"/>
      </a:dk2>
      <a:lt2>
        <a:srgbClr val="DEDEDE"/>
      </a:lt2>
      <a:accent1>
        <a:srgbClr val="9293BD"/>
      </a:accent1>
      <a:accent2>
        <a:srgbClr val="83BBC1"/>
      </a:accent2>
      <a:accent3>
        <a:srgbClr val="C990CB"/>
      </a:accent3>
      <a:accent4>
        <a:srgbClr val="C4652D"/>
      </a:accent4>
      <a:accent5>
        <a:srgbClr val="C69B7D"/>
      </a:accent5>
      <a:accent6>
        <a:srgbClr val="3F6E8C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311</TotalTime>
  <Words>560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Застосування електричного струму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електричного струму</dc:title>
  <dc:creator>Admin</dc:creator>
  <cp:lastModifiedBy>Admin</cp:lastModifiedBy>
  <cp:revision>29</cp:revision>
  <dcterms:created xsi:type="dcterms:W3CDTF">2011-12-09T16:28:45Z</dcterms:created>
  <dcterms:modified xsi:type="dcterms:W3CDTF">2011-12-10T15:31:56Z</dcterms:modified>
</cp:coreProperties>
</file>