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780108"/>
          </a:xfrm>
        </p:spPr>
        <p:txBody>
          <a:bodyPr/>
          <a:lstStyle/>
          <a:p>
            <a:r>
              <a:rPr lang="uk-UA" dirty="0" smtClean="0"/>
              <a:t>Пароутворення та конденсація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3789040"/>
            <a:ext cx="2840360" cy="1872208"/>
          </a:xfrm>
        </p:spPr>
        <p:txBody>
          <a:bodyPr>
            <a:normAutofit/>
          </a:bodyPr>
          <a:lstStyle/>
          <a:p>
            <a:r>
              <a:rPr lang="uk-UA" dirty="0" smtClean="0"/>
              <a:t>Підготувала </a:t>
            </a:r>
          </a:p>
          <a:p>
            <a:r>
              <a:rPr lang="uk-UA" dirty="0" smtClean="0"/>
              <a:t>Учениця 10-Б класу</a:t>
            </a:r>
          </a:p>
          <a:p>
            <a:r>
              <a:rPr lang="uk-UA" dirty="0" smtClean="0"/>
              <a:t>ЗОШ І-ІІІ ст. №11</a:t>
            </a:r>
          </a:p>
          <a:p>
            <a:r>
              <a:rPr lang="uk-UA" dirty="0" smtClean="0"/>
              <a:t>м. Сміла</a:t>
            </a:r>
          </a:p>
          <a:p>
            <a:r>
              <a:rPr lang="uk-UA" dirty="0" err="1" smtClean="0"/>
              <a:t>Відняк</a:t>
            </a:r>
            <a:r>
              <a:rPr lang="uk-UA" dirty="0" smtClean="0"/>
              <a:t> Людмила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384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3777283"/>
          </a:xfrm>
        </p:spPr>
        <p:txBody>
          <a:bodyPr>
            <a:normAutofit/>
          </a:bodyPr>
          <a:lstStyle/>
          <a:p>
            <a:r>
              <a:rPr lang="uk-UA" dirty="0" smtClean="0"/>
              <a:t>утворення </a:t>
            </a:r>
            <a:r>
              <a:rPr lang="uk-UA" dirty="0"/>
              <a:t>первинних бульбашок повітря на дні та стінках посудини;</a:t>
            </a:r>
          </a:p>
          <a:p>
            <a:r>
              <a:rPr lang="uk-UA" dirty="0" smtClean="0"/>
              <a:t>заповнення </a:t>
            </a:r>
            <a:r>
              <a:rPr lang="uk-UA" dirty="0"/>
              <a:t>первинних бульбашок парою під час внутрішнього випаровування;</a:t>
            </a:r>
          </a:p>
          <a:p>
            <a:r>
              <a:rPr lang="uk-UA" dirty="0" smtClean="0"/>
              <a:t>зростання </a:t>
            </a:r>
            <a:r>
              <a:rPr lang="uk-UA" dirty="0"/>
              <a:t>тиску пари у бульбашках за рахунок нагрівання рідини;</a:t>
            </a:r>
          </a:p>
          <a:p>
            <a:r>
              <a:rPr lang="uk-UA" dirty="0" smtClean="0"/>
              <a:t>збільшення </a:t>
            </a:r>
            <a:r>
              <a:rPr lang="uk-UA" dirty="0"/>
              <a:t>розмірів бульбашок під дією внутрішнього тиску;</a:t>
            </a:r>
          </a:p>
          <a:p>
            <a:r>
              <a:rPr lang="uk-UA" dirty="0" smtClean="0"/>
              <a:t>початок </a:t>
            </a:r>
            <a:r>
              <a:rPr lang="uk-UA" dirty="0"/>
              <a:t>спливання бульбашок під дією </a:t>
            </a:r>
            <a:r>
              <a:rPr lang="uk-UA" dirty="0" err="1"/>
              <a:t>архімедової</a:t>
            </a:r>
            <a:r>
              <a:rPr lang="uk-UA" dirty="0"/>
              <a:t> сили;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стадії кипіння </a:t>
            </a:r>
            <a:r>
              <a:rPr lang="uk-UA" dirty="0" smtClean="0"/>
              <a:t>рідини.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2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4065315"/>
          </a:xfrm>
        </p:spPr>
        <p:txBody>
          <a:bodyPr/>
          <a:lstStyle/>
          <a:p>
            <a:r>
              <a:rPr lang="uk-UA" b="1" dirty="0">
                <a:solidFill>
                  <a:srgbClr val="7030A0"/>
                </a:solidFill>
              </a:rPr>
              <a:t>Конденсація</a:t>
            </a:r>
            <a:r>
              <a:rPr lang="uk-UA" dirty="0"/>
              <a:t> - це зворотній процес перетворення речовини із газоподібного агрегатного стану у рідкий агрегатний стан (перетворення пари у рідину). Серед прикладів конденсації у природі найбільш важливими є такі, як випадіння роси, утворення туману, конденсація хмар, дощі та зливи тощо.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Конденсація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005064"/>
            <a:ext cx="4464496" cy="246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276873"/>
            <a:ext cx="8496943" cy="388843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конденсація </a:t>
            </a:r>
            <a:r>
              <a:rPr lang="uk-UA" dirty="0"/>
              <a:t>може відбуватись за будь-якої температури;</a:t>
            </a:r>
          </a:p>
          <a:p>
            <a:r>
              <a:rPr lang="uk-UA" dirty="0" smtClean="0"/>
              <a:t> </a:t>
            </a:r>
            <a:r>
              <a:rPr lang="uk-UA" dirty="0"/>
              <a:t>інтенсивність конденсації залежить від зовнішнього (атмосферного) тиску;</a:t>
            </a:r>
          </a:p>
          <a:p>
            <a:r>
              <a:rPr lang="uk-UA" dirty="0" smtClean="0"/>
              <a:t> </a:t>
            </a:r>
            <a:r>
              <a:rPr lang="uk-UA" dirty="0"/>
              <a:t>інтенсивність конденсації залежить від вологості повітря: конденсація є найбільш інтенсивною при 100% вологості;</a:t>
            </a:r>
          </a:p>
          <a:p>
            <a:r>
              <a:rPr lang="uk-UA" dirty="0" smtClean="0"/>
              <a:t> </a:t>
            </a:r>
            <a:r>
              <a:rPr lang="uk-UA" dirty="0"/>
              <a:t>оскільки вологість повітря залежить від температури, то для даного зовнішнього тиску конденсація відбувається при зниженні температури до певного значення - точки роси;</a:t>
            </a:r>
          </a:p>
          <a:p>
            <a:r>
              <a:rPr lang="uk-UA" dirty="0" smtClean="0"/>
              <a:t> </a:t>
            </a:r>
            <a:r>
              <a:rPr lang="uk-UA" dirty="0"/>
              <a:t>питома теплота конденсації чисельно дорівнює питомій теплоті пароутворення.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Закономірності </a:t>
            </a:r>
            <a:r>
              <a:rPr lang="uk-UA" dirty="0" smtClean="0"/>
              <a:t>конденсації.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468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6" y="1202921"/>
            <a:ext cx="4000889" cy="233064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321224"/>
            <a:ext cx="3192869" cy="217862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440" y="3573016"/>
            <a:ext cx="4214549" cy="29907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28" y="3573016"/>
            <a:ext cx="2568656" cy="1926492"/>
          </a:xfrm>
          <a:prstGeom prst="rect">
            <a:avLst/>
          </a:prstGeom>
        </p:spPr>
      </p:pic>
      <p:pic>
        <p:nvPicPr>
          <p:cNvPr id="2050" name="Picture 2" descr="D:\Картинки\Цветы\LuVi\kondensa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356" y="4782929"/>
            <a:ext cx="2844302" cy="178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3608" y="26064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Приклади конденсації</a:t>
            </a:r>
            <a:endParaRPr lang="uk-U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6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Випаровування та конденсація в природі.</a:t>
            </a:r>
            <a:endParaRPr lang="uk-UA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8640960" cy="465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916832"/>
            <a:ext cx="8208911" cy="4176464"/>
          </a:xfrm>
        </p:spPr>
        <p:txBody>
          <a:bodyPr/>
          <a:lstStyle/>
          <a:p>
            <a:r>
              <a:rPr lang="ru-RU" b="1" dirty="0" err="1"/>
              <a:t>Пароутворення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з </a:t>
            </a:r>
            <a:r>
              <a:rPr lang="ru-RU" dirty="0" err="1"/>
              <a:t>рідкого</a:t>
            </a:r>
            <a:r>
              <a:rPr lang="ru-RU" dirty="0"/>
              <a:t> стану в </a:t>
            </a:r>
            <a:r>
              <a:rPr lang="ru-RU" dirty="0" err="1"/>
              <a:t>газоподібний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Є два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 smtClean="0"/>
              <a:t>пароутворення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  а</a:t>
            </a:r>
            <a:r>
              <a:rPr lang="ru-RU" dirty="0"/>
              <a:t>) </a:t>
            </a:r>
            <a:r>
              <a:rPr lang="ru-RU" dirty="0" err="1" smtClean="0"/>
              <a:t>випаровування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  б</a:t>
            </a:r>
            <a:r>
              <a:rPr lang="ru-RU" dirty="0"/>
              <a:t>) </a:t>
            </a:r>
            <a:r>
              <a:rPr lang="ru-RU" dirty="0" err="1"/>
              <a:t>кипіння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Пароутворення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708920"/>
            <a:ext cx="4120381" cy="309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Випаровування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32856"/>
            <a:ext cx="5119481" cy="4065632"/>
          </a:xfrm>
        </p:spPr>
        <p:txBody>
          <a:bodyPr>
            <a:normAutofit fontScale="92500"/>
          </a:bodyPr>
          <a:lstStyle/>
          <a:p>
            <a:r>
              <a:rPr lang="ru-RU" b="1" dirty="0" err="1">
                <a:solidFill>
                  <a:srgbClr val="7030A0"/>
                </a:solidFill>
              </a:rPr>
              <a:t>Випаровування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пароутворення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.</a:t>
            </a:r>
          </a:p>
          <a:p>
            <a:r>
              <a:rPr lang="ru-RU" dirty="0" err="1" smtClean="0"/>
              <a:t>Випаровування</a:t>
            </a:r>
            <a:r>
              <a:rPr lang="ru-RU" dirty="0" smtClean="0"/>
              <a:t> </a:t>
            </a:r>
            <a:r>
              <a:rPr lang="ru-RU" dirty="0" err="1"/>
              <a:t>відбувається</a:t>
            </a:r>
            <a:r>
              <a:rPr lang="ru-RU" dirty="0"/>
              <a:t> за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та у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рідин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вільну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 smtClean="0"/>
              <a:t>.</a:t>
            </a:r>
          </a:p>
          <a:p>
            <a:r>
              <a:rPr lang="ru-RU" dirty="0" err="1"/>
              <a:t>Випаровування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охолодженням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Є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 smtClean="0"/>
              <a:t>випаровування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132856"/>
            <a:ext cx="3168352" cy="4075261"/>
          </a:xfrm>
        </p:spPr>
      </p:pic>
    </p:spTree>
    <p:extLst>
      <p:ext uri="{BB962C8B-B14F-4D97-AF65-F5344CB8AC3E}">
        <p14:creationId xmlns:p14="http://schemas.microsoft.com/office/powerpoint/2010/main" val="45835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797152"/>
            <a:ext cx="8352927" cy="1512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Механізм </a:t>
            </a:r>
            <a:r>
              <a:rPr lang="uk-UA" dirty="0"/>
              <a:t>випаровування пов'язаний із випадковим виштовхуванням окремих молекул поверхневого шару рідини під дією неперервних безладних поштовхів від сусідніх молекул в ході їх хаотичного теплового руху.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Механізм випаровування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20460"/>
            <a:ext cx="7200800" cy="343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57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r>
              <a:rPr lang="uk-UA" dirty="0" smtClean="0"/>
              <a:t>Швидкість </a:t>
            </a:r>
            <a:r>
              <a:rPr lang="uk-UA" dirty="0"/>
              <a:t>випаровування пропорційна площі вільної поверхні рідини.</a:t>
            </a:r>
          </a:p>
          <a:p>
            <a:r>
              <a:rPr lang="uk-UA" dirty="0" smtClean="0"/>
              <a:t>Швидкість </a:t>
            </a:r>
            <a:r>
              <a:rPr lang="uk-UA" dirty="0"/>
              <a:t>випаровування пропорційна температурі рідини.</a:t>
            </a:r>
          </a:p>
          <a:p>
            <a:r>
              <a:rPr lang="uk-UA" dirty="0" smtClean="0"/>
              <a:t>Швидкість </a:t>
            </a:r>
            <a:r>
              <a:rPr lang="uk-UA" dirty="0"/>
              <a:t>випаровування залежить від руху повітря поблизу поверхні рідини.</a:t>
            </a:r>
          </a:p>
          <a:p>
            <a:r>
              <a:rPr lang="uk-UA" dirty="0" smtClean="0"/>
              <a:t>Швидкість </a:t>
            </a:r>
            <a:r>
              <a:rPr lang="uk-UA" dirty="0"/>
              <a:t>випаровування залежить від вологості повітря.</a:t>
            </a:r>
          </a:p>
          <a:p>
            <a:r>
              <a:rPr lang="uk-UA" dirty="0" smtClean="0"/>
              <a:t>Швидкість </a:t>
            </a:r>
            <a:r>
              <a:rPr lang="uk-UA" dirty="0"/>
              <a:t>випаровування у різних рідин </a:t>
            </a:r>
            <a:r>
              <a:rPr lang="uk-UA" dirty="0" smtClean="0"/>
              <a:t>різна</a:t>
            </a:r>
            <a:r>
              <a:rPr lang="uk-UA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Закономірності </a:t>
            </a:r>
            <a:r>
              <a:rPr lang="uk-UA" dirty="0"/>
              <a:t>випаровування</a:t>
            </a:r>
          </a:p>
        </p:txBody>
      </p:sp>
    </p:spTree>
    <p:extLst>
      <p:ext uri="{BB962C8B-B14F-4D97-AF65-F5344CB8AC3E}">
        <p14:creationId xmlns:p14="http://schemas.microsoft.com/office/powerpoint/2010/main" val="24566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132856"/>
            <a:ext cx="4924069" cy="4209331"/>
          </a:xfrm>
        </p:spPr>
        <p:txBody>
          <a:bodyPr/>
          <a:lstStyle/>
          <a:p>
            <a:r>
              <a:rPr lang="ru-RU" b="1" dirty="0"/>
              <a:t> </a:t>
            </a:r>
            <a:r>
              <a:rPr lang="ru-RU" b="1" dirty="0" err="1">
                <a:solidFill>
                  <a:srgbClr val="7030A0"/>
                </a:solidFill>
              </a:rPr>
              <a:t>Кипіння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пароутворення</a:t>
            </a:r>
            <a:r>
              <a:rPr lang="ru-RU" dirty="0"/>
              <a:t> в </a:t>
            </a:r>
            <a:r>
              <a:rPr lang="ru-RU" dirty="0" err="1"/>
              <a:t>об'ємі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uk-UA" dirty="0"/>
              <a:t>- Кипіння відбувається лише за певної для даної рідини та даних умов температури.</a:t>
            </a:r>
          </a:p>
          <a:p>
            <a:pPr marL="0" indent="0">
              <a:buNone/>
            </a:pPr>
            <a:r>
              <a:rPr lang="uk-UA" dirty="0"/>
              <a:t>- Під час кипіння рідини її температура не змінюється.</a:t>
            </a:r>
          </a:p>
          <a:p>
            <a:pPr marL="0" indent="0">
              <a:buNone/>
            </a:pPr>
            <a:r>
              <a:rPr lang="uk-UA" dirty="0"/>
              <a:t>- Температура кипіння суттєво залежить від зовнішнього </a:t>
            </a:r>
            <a:r>
              <a:rPr lang="uk-UA" dirty="0" smtClean="0"/>
              <a:t>тиску.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Кипіння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204862"/>
            <a:ext cx="3744416" cy="395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79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496944" cy="4896544"/>
          </a:xfrm>
        </p:spPr>
        <p:txBody>
          <a:bodyPr>
            <a:normAutofit/>
          </a:bodyPr>
          <a:lstStyle/>
          <a:p>
            <a:endParaRPr lang="uk-UA" dirty="0"/>
          </a:p>
          <a:p>
            <a:endParaRPr lang="uk-UA" dirty="0"/>
          </a:p>
          <a:p>
            <a:r>
              <a:rPr lang="uk-UA" dirty="0"/>
              <a:t>    Механізм кипіння пов'язаний із утворенням всередині об'єму рідини </a:t>
            </a:r>
            <a:r>
              <a:rPr lang="uk-UA" dirty="0" smtClean="0"/>
              <a:t>повітряних </a:t>
            </a:r>
            <a:r>
              <a:rPr lang="uk-UA" dirty="0"/>
              <a:t>бульбашок, заповненням цих бульбашок парою під час внутрішнього випаровування, їх спливанням на поверхню рідини під дією </a:t>
            </a:r>
            <a:r>
              <a:rPr lang="uk-UA" dirty="0" err="1"/>
              <a:t>архімедової</a:t>
            </a:r>
            <a:r>
              <a:rPr lang="uk-UA" dirty="0"/>
              <a:t> сили, шумним руйнуванням бульбашок та виходом із них пари при досягненні поверхні рідини. В цілому, процес кипіння відрізняється від процесу випаровування саме великою інтенсивністю пароутворення: рідина при кипінні значно швидше (за менший проміжок часу) перетворюється у пару.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Механізм кипіння</a:t>
            </a:r>
          </a:p>
        </p:txBody>
      </p:sp>
    </p:spTree>
    <p:extLst>
      <p:ext uri="{BB962C8B-B14F-4D97-AF65-F5344CB8AC3E}">
        <p14:creationId xmlns:p14="http://schemas.microsoft.com/office/powerpoint/2010/main" val="18568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276872"/>
            <a:ext cx="8496944" cy="3849291"/>
          </a:xfrm>
        </p:spPr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dirty="0"/>
              <a:t>умовою початку кипіння є нагрівання рідини до певної температури;</a:t>
            </a:r>
          </a:p>
          <a:p>
            <a:r>
              <a:rPr lang="uk-UA" dirty="0" smtClean="0"/>
              <a:t> </a:t>
            </a:r>
            <a:r>
              <a:rPr lang="uk-UA" dirty="0"/>
              <a:t>умовою здійснення кипіння є неперервне надання рідині великої кількості теплоти;</a:t>
            </a:r>
          </a:p>
          <a:p>
            <a:r>
              <a:rPr lang="uk-UA" dirty="0" smtClean="0"/>
              <a:t> </a:t>
            </a:r>
            <a:r>
              <a:rPr lang="uk-UA" dirty="0"/>
              <a:t>температура кипіння є різною для різних рідин;</a:t>
            </a:r>
          </a:p>
          <a:p>
            <a:r>
              <a:rPr lang="uk-UA" dirty="0" smtClean="0"/>
              <a:t> </a:t>
            </a:r>
            <a:r>
              <a:rPr lang="uk-UA" dirty="0"/>
              <a:t>для даної рідини температура кипіння залежить від зовнішнього тиску: із зменшенням тиску температура кипіння зменшується і навпаки;</a:t>
            </a:r>
          </a:p>
          <a:p>
            <a:r>
              <a:rPr lang="uk-UA" dirty="0" smtClean="0"/>
              <a:t>кипіння </a:t>
            </a:r>
            <a:r>
              <a:rPr lang="uk-UA" dirty="0"/>
              <a:t>зажди відбувається у декілька окремих </a:t>
            </a:r>
            <a:r>
              <a:rPr lang="uk-UA" dirty="0" smtClean="0"/>
              <a:t>стадій.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Загальні </a:t>
            </a:r>
            <a:r>
              <a:rPr lang="uk-UA" dirty="0"/>
              <a:t>закономірності </a:t>
            </a:r>
            <a:r>
              <a:rPr lang="uk-UA" dirty="0" smtClean="0"/>
              <a:t>кипіння.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844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 початку </a:t>
            </a:r>
            <a:r>
              <a:rPr lang="ru-RU" dirty="0" err="1"/>
              <a:t>кипіння</a:t>
            </a:r>
            <a:r>
              <a:rPr lang="ru-RU" dirty="0"/>
              <a:t> є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бульбашок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564904"/>
            <a:ext cx="4752528" cy="352839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64904"/>
            <a:ext cx="3960440" cy="3600400"/>
          </a:xfrm>
        </p:spPr>
      </p:pic>
    </p:spTree>
    <p:extLst>
      <p:ext uri="{BB962C8B-B14F-4D97-AF65-F5344CB8AC3E}">
        <p14:creationId xmlns:p14="http://schemas.microsoft.com/office/powerpoint/2010/main" val="33466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</TotalTime>
  <Words>519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Пароутворення та конденсація</vt:lpstr>
      <vt:lpstr>Пароутворення</vt:lpstr>
      <vt:lpstr>Випаровування</vt:lpstr>
      <vt:lpstr>Механізм випаровування</vt:lpstr>
      <vt:lpstr>Закономірності випаровування</vt:lpstr>
      <vt:lpstr>Кипіння </vt:lpstr>
      <vt:lpstr>Механізм кипіння</vt:lpstr>
      <vt:lpstr>Загальні закономірності кипіння.</vt:lpstr>
      <vt:lpstr> Основним механізмом початку кипіння є утворення бульбашок із повітря.</vt:lpstr>
      <vt:lpstr>Основні стадії кипіння рідини.</vt:lpstr>
      <vt:lpstr>Конденсація</vt:lpstr>
      <vt:lpstr>Закономірності конденсації.</vt:lpstr>
      <vt:lpstr>Презентация PowerPoint</vt:lpstr>
      <vt:lpstr>Випаровування та конденсація в природі.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Пароутворення та конденсація</dc:title>
  <dc:creator>Людмила</dc:creator>
  <cp:lastModifiedBy>Люлмила</cp:lastModifiedBy>
  <cp:revision>8</cp:revision>
  <dcterms:created xsi:type="dcterms:W3CDTF">2013-02-27T16:06:04Z</dcterms:created>
  <dcterms:modified xsi:type="dcterms:W3CDTF">2013-02-27T17:25:00Z</dcterms:modified>
</cp:coreProperties>
</file>