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02" autoAdjust="0"/>
  </p:normalViewPr>
  <p:slideViewPr>
    <p:cSldViewPr>
      <p:cViewPr varScale="1">
        <p:scale>
          <a:sx n="66" d="100"/>
          <a:sy n="66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4057-5E02-4355-811C-D51E70B39F49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4057-5E02-4355-811C-D51E70B39F49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4057-5E02-4355-811C-D51E70B39F49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4057-5E02-4355-811C-D51E70B39F49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4057-5E02-4355-811C-D51E70B39F49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4057-5E02-4355-811C-D51E70B39F49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4057-5E02-4355-811C-D51E70B39F49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4057-5E02-4355-811C-D51E70B39F49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4057-5E02-4355-811C-D51E70B39F49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4057-5E02-4355-811C-D51E70B39F49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4057-5E02-4355-811C-D51E70B39F49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B34057-5E02-4355-811C-D51E70B39F49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32AAF1-F3F9-41F0-8902-2D52DB6F660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2581053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rgbClr val="92D050"/>
                </a:solidFill>
              </a:rPr>
              <a:t>          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uk-UA" dirty="0" smtClean="0">
                <a:solidFill>
                  <a:srgbClr val="92D050"/>
                </a:solidFill>
              </a:rPr>
              <a:t>Альберт </a:t>
            </a:r>
            <a:r>
              <a:rPr lang="uk-UA" dirty="0" err="1" smtClean="0">
                <a:solidFill>
                  <a:srgbClr val="92D050"/>
                </a:solidFill>
              </a:rPr>
              <a:t>Енштейн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12560" y="2564904"/>
            <a:ext cx="7854696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Sasha\Desktop\Фотки\0a184690082952a87a169f781e35b4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81053"/>
            <a:ext cx="4874815" cy="413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953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6536" y="11663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sans-serif"/>
              </a:rPr>
              <a:t>У</a:t>
            </a:r>
            <a:r>
              <a:rPr lang="ru-RU" sz="1800" dirty="0">
                <a:latin typeface="sans-serif"/>
              </a:rPr>
              <a:t> 1924 </a:t>
            </a:r>
            <a:r>
              <a:rPr lang="ru-RU" sz="1800" dirty="0" err="1">
                <a:latin typeface="sans-serif"/>
              </a:rPr>
              <a:t>молодий</a:t>
            </a:r>
            <a:r>
              <a:rPr lang="ru-RU" sz="1800" dirty="0">
                <a:latin typeface="sans-serif"/>
              </a:rPr>
              <a:t> </a:t>
            </a:r>
            <a:r>
              <a:rPr lang="ru-RU" sz="1800" dirty="0" err="1" smtClean="0">
                <a:latin typeface="sans-serif"/>
              </a:rPr>
              <a:t>індійський</a:t>
            </a:r>
            <a:r>
              <a:rPr lang="ru-RU" sz="1800" dirty="0">
                <a:latin typeface="sans-serif"/>
              </a:rPr>
              <a:t> </a:t>
            </a:r>
            <a:r>
              <a:rPr lang="ru-RU" sz="1800" dirty="0" err="1">
                <a:latin typeface="sans-serif"/>
              </a:rPr>
              <a:t>фізик</a:t>
            </a:r>
            <a:r>
              <a:rPr lang="ru-RU" sz="1800" dirty="0">
                <a:latin typeface="sans-serif"/>
              </a:rPr>
              <a:t> </a:t>
            </a:r>
            <a:r>
              <a:rPr lang="ru-RU" sz="1800" dirty="0" err="1">
                <a:latin typeface="sans-serif"/>
              </a:rPr>
              <a:t>Шатьєндранат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Бозе</a:t>
            </a:r>
            <a:r>
              <a:rPr lang="ru-RU" sz="1800" dirty="0">
                <a:latin typeface="sans-serif"/>
              </a:rPr>
              <a:t> в короткому </a:t>
            </a:r>
            <a:r>
              <a:rPr lang="ru-RU" sz="1800" dirty="0" err="1">
                <a:latin typeface="sans-serif"/>
              </a:rPr>
              <a:t>листі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звернувся</a:t>
            </a:r>
            <a:r>
              <a:rPr lang="ru-RU" sz="1800" dirty="0">
                <a:latin typeface="sans-serif"/>
              </a:rPr>
              <a:t> до </a:t>
            </a:r>
            <a:r>
              <a:rPr lang="ru-RU" sz="1800" dirty="0" err="1">
                <a:latin typeface="sans-serif"/>
              </a:rPr>
              <a:t>Ейнштейна</a:t>
            </a:r>
            <a:r>
              <a:rPr lang="ru-RU" sz="1800" dirty="0">
                <a:latin typeface="sans-serif"/>
              </a:rPr>
              <a:t> з </a:t>
            </a:r>
            <a:r>
              <a:rPr lang="ru-RU" sz="1800" dirty="0" err="1">
                <a:latin typeface="sans-serif"/>
              </a:rPr>
              <a:t>проханням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допомогти</a:t>
            </a:r>
            <a:r>
              <a:rPr lang="ru-RU" sz="1800" dirty="0">
                <a:latin typeface="sans-serif"/>
              </a:rPr>
              <a:t> в </a:t>
            </a:r>
            <a:r>
              <a:rPr lang="ru-RU" sz="1800" dirty="0" err="1">
                <a:latin typeface="sans-serif"/>
              </a:rPr>
              <a:t>публікації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статті</a:t>
            </a:r>
            <a:r>
              <a:rPr lang="ru-RU" sz="1800" dirty="0">
                <a:latin typeface="sans-serif"/>
              </a:rPr>
              <a:t>, в </a:t>
            </a:r>
            <a:r>
              <a:rPr lang="ru-RU" sz="1800" dirty="0" err="1">
                <a:latin typeface="sans-serif"/>
              </a:rPr>
              <a:t>якій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висував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припущення</a:t>
            </a:r>
            <a:r>
              <a:rPr lang="ru-RU" sz="1800" dirty="0">
                <a:latin typeface="sans-serif"/>
              </a:rPr>
              <a:t> про те, </a:t>
            </a:r>
            <a:r>
              <a:rPr lang="ru-RU" sz="1800" dirty="0" err="1">
                <a:latin typeface="sans-serif"/>
              </a:rPr>
              <a:t>що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кванти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світла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суттєво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нерозрізнимі</a:t>
            </a:r>
            <a:r>
              <a:rPr lang="ru-RU" sz="1800" dirty="0">
                <a:latin typeface="sans-serif"/>
              </a:rPr>
              <a:t>, а, </a:t>
            </a:r>
            <a:r>
              <a:rPr lang="ru-RU" sz="1800" dirty="0" err="1">
                <a:latin typeface="sans-serif"/>
              </a:rPr>
              <a:t>отже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підкоряються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іншій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статистиці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ніж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класичні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частинки</a:t>
            </a:r>
            <a:r>
              <a:rPr lang="ru-RU" sz="1800" dirty="0">
                <a:latin typeface="sans-serif"/>
              </a:rPr>
              <a:t>. </a:t>
            </a:r>
            <a:r>
              <a:rPr lang="ru-RU" sz="1800" dirty="0" err="1">
                <a:latin typeface="sans-serif"/>
              </a:rPr>
              <a:t>Ейнштейн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прийшов</a:t>
            </a:r>
            <a:r>
              <a:rPr lang="ru-RU" sz="1800" dirty="0">
                <a:latin typeface="sans-serif"/>
              </a:rPr>
              <a:t> до </a:t>
            </a:r>
            <a:r>
              <a:rPr lang="ru-RU" sz="1800" dirty="0" err="1">
                <a:latin typeface="sans-serif"/>
              </a:rPr>
              <a:t>висновку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що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цю</a:t>
            </a:r>
            <a:r>
              <a:rPr lang="ru-RU" sz="1800" dirty="0">
                <a:latin typeface="sans-serif"/>
              </a:rPr>
              <a:t> ж статистику </a:t>
            </a:r>
            <a:r>
              <a:rPr lang="ru-RU" sz="1800" dirty="0" err="1">
                <a:latin typeface="sans-serif"/>
              </a:rPr>
              <a:t>можна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використовувати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також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щодо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атомів</a:t>
            </a:r>
            <a:r>
              <a:rPr lang="ru-RU" sz="1800" dirty="0">
                <a:latin typeface="sans-serif"/>
              </a:rPr>
              <a:t> і молекул. У 1925 </a:t>
            </a:r>
            <a:r>
              <a:rPr lang="ru-RU" sz="1800" dirty="0" err="1">
                <a:latin typeface="sans-serif"/>
              </a:rPr>
              <a:t>Ейнштейн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опублікував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статтю</a:t>
            </a:r>
            <a:r>
              <a:rPr lang="ru-RU" sz="1800" dirty="0">
                <a:latin typeface="sans-serif"/>
              </a:rPr>
              <a:t> </a:t>
            </a:r>
            <a:r>
              <a:rPr lang="ru-RU" sz="1800" dirty="0" err="1">
                <a:latin typeface="sans-serif"/>
              </a:rPr>
              <a:t>німецькою</a:t>
            </a:r>
            <a:r>
              <a:rPr lang="ru-RU" sz="1800" dirty="0">
                <a:latin typeface="sans-serif"/>
              </a:rPr>
              <a:t>, в </a:t>
            </a:r>
            <a:r>
              <a:rPr lang="ru-RU" sz="1800" dirty="0" err="1">
                <a:latin typeface="sans-serif"/>
              </a:rPr>
              <a:t>якій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викладав</a:t>
            </a:r>
            <a:r>
              <a:rPr lang="ru-RU" sz="1800" dirty="0">
                <a:latin typeface="sans-serif"/>
              </a:rPr>
              <a:t> модель </a:t>
            </a:r>
            <a:r>
              <a:rPr lang="ru-RU" sz="1800" dirty="0" err="1">
                <a:latin typeface="sans-serif"/>
              </a:rPr>
              <a:t>Бозе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застосовну</a:t>
            </a:r>
            <a:r>
              <a:rPr lang="ru-RU" sz="1800" dirty="0">
                <a:latin typeface="sans-serif"/>
              </a:rPr>
              <a:t> до систем </a:t>
            </a:r>
            <a:r>
              <a:rPr lang="ru-RU" sz="1800" dirty="0" err="1">
                <a:latin typeface="sans-serif"/>
              </a:rPr>
              <a:t>тотожних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часток</a:t>
            </a:r>
            <a:r>
              <a:rPr lang="ru-RU" sz="1800" dirty="0">
                <a:latin typeface="sans-serif"/>
              </a:rPr>
              <a:t> з </a:t>
            </a:r>
            <a:r>
              <a:rPr lang="ru-RU" sz="1800" dirty="0" err="1">
                <a:latin typeface="sans-serif"/>
              </a:rPr>
              <a:t>цілим</a:t>
            </a:r>
            <a:r>
              <a:rPr lang="ru-RU" sz="1800" dirty="0">
                <a:latin typeface="sans-serif"/>
              </a:rPr>
              <a:t> </a:t>
            </a:r>
            <a:r>
              <a:rPr lang="ru-RU" sz="1800" dirty="0" err="1">
                <a:latin typeface="sans-serif"/>
              </a:rPr>
              <a:t>спіном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 smtClean="0">
                <a:latin typeface="sans-serif"/>
              </a:rPr>
              <a:t>званих</a:t>
            </a:r>
            <a:r>
              <a:rPr lang="ru-RU" sz="1800" dirty="0" smtClean="0">
                <a:latin typeface="sans-serif"/>
              </a:rPr>
              <a:t> </a:t>
            </a:r>
            <a:r>
              <a:rPr lang="ru-RU" sz="1800" dirty="0" err="1" smtClean="0">
                <a:latin typeface="sans-serif"/>
              </a:rPr>
              <a:t>бозонами.На</a:t>
            </a:r>
            <a:r>
              <a:rPr lang="ru-RU" sz="1800" dirty="0" smtClean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підставі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даної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квантової</a:t>
            </a:r>
            <a:r>
              <a:rPr lang="ru-RU" sz="1800" dirty="0">
                <a:latin typeface="sans-serif"/>
              </a:rPr>
              <a:t> статистики, </a:t>
            </a:r>
            <a:r>
              <a:rPr lang="ru-RU" sz="1800" dirty="0" err="1">
                <a:latin typeface="sans-serif"/>
              </a:rPr>
              <a:t>відомої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нині</a:t>
            </a:r>
            <a:r>
              <a:rPr lang="ru-RU" sz="1800" dirty="0">
                <a:latin typeface="sans-serif"/>
              </a:rPr>
              <a:t> як статистика </a:t>
            </a:r>
            <a:r>
              <a:rPr lang="ru-RU" sz="1800" dirty="0" err="1">
                <a:latin typeface="sans-serif"/>
              </a:rPr>
              <a:t>Бозе-Ейнштейна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двоє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фізиків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ще</a:t>
            </a:r>
            <a:r>
              <a:rPr lang="ru-RU" sz="1800" dirty="0">
                <a:latin typeface="sans-serif"/>
              </a:rPr>
              <a:t> в </a:t>
            </a:r>
            <a:r>
              <a:rPr lang="ru-RU" sz="1800" dirty="0" err="1">
                <a:latin typeface="sans-serif"/>
              </a:rPr>
              <a:t>середині</a:t>
            </a:r>
            <a:r>
              <a:rPr lang="ru-RU" sz="1800" dirty="0">
                <a:latin typeface="sans-serif"/>
              </a:rPr>
              <a:t> 20-их </a:t>
            </a:r>
            <a:r>
              <a:rPr lang="ru-RU" sz="1800" dirty="0" err="1">
                <a:latin typeface="sans-serif"/>
              </a:rPr>
              <a:t>років</a:t>
            </a:r>
            <a:r>
              <a:rPr lang="ru-RU" sz="1800" dirty="0">
                <a:latin typeface="sans-serif"/>
              </a:rPr>
              <a:t> теоретично </a:t>
            </a:r>
            <a:r>
              <a:rPr lang="ru-RU" sz="1800" dirty="0" err="1">
                <a:latin typeface="sans-serif"/>
              </a:rPr>
              <a:t>обґрунтували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існування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принципово</a:t>
            </a:r>
            <a:r>
              <a:rPr lang="ru-RU" sz="1800" dirty="0">
                <a:latin typeface="sans-serif"/>
              </a:rPr>
              <a:t> нового агрегатного стану </a:t>
            </a:r>
            <a:r>
              <a:rPr lang="ru-RU" sz="1800" dirty="0" err="1">
                <a:latin typeface="sans-serif"/>
              </a:rPr>
              <a:t>речовини</a:t>
            </a:r>
            <a:r>
              <a:rPr lang="ru-RU" sz="1800" dirty="0">
                <a:latin typeface="sans-serif"/>
              </a:rPr>
              <a:t> —конденсату </a:t>
            </a:r>
            <a:r>
              <a:rPr lang="ru-RU" sz="1800" dirty="0" err="1" smtClean="0">
                <a:latin typeface="sans-serif"/>
              </a:rPr>
              <a:t>Бозе-Ейнштейна</a:t>
            </a:r>
            <a:r>
              <a:rPr lang="ru-RU" sz="1800" dirty="0">
                <a:latin typeface="sans-serif"/>
              </a:rPr>
              <a:t>.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C:\Users\Sasha\Desktop\Фотки\Альберт-Энштей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3174493" cy="338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asha\Desktop\Фотки\Nddffff02dd2ffd6g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2655301"/>
            <a:ext cx="2905125" cy="401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9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4528" y="18864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sans-serif"/>
              </a:rPr>
              <a:t>Суть </a:t>
            </a:r>
            <a:r>
              <a:rPr lang="ru-RU" sz="1600" dirty="0">
                <a:latin typeface="sans-serif"/>
              </a:rPr>
              <a:t>«конденсату» </a:t>
            </a:r>
            <a:r>
              <a:rPr lang="ru-RU" sz="1600" dirty="0" err="1">
                <a:latin typeface="sans-serif"/>
              </a:rPr>
              <a:t>Бозе</a:t>
            </a:r>
            <a:r>
              <a:rPr lang="ru-RU" sz="1600" dirty="0">
                <a:latin typeface="sans-serif"/>
              </a:rPr>
              <a:t>—</a:t>
            </a:r>
            <a:r>
              <a:rPr lang="ru-RU" sz="1600" dirty="0" err="1">
                <a:latin typeface="sans-serif"/>
              </a:rPr>
              <a:t>Ейнштейна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полягає</a:t>
            </a:r>
            <a:r>
              <a:rPr lang="ru-RU" sz="1600" dirty="0">
                <a:latin typeface="sans-serif"/>
              </a:rPr>
              <a:t> в </a:t>
            </a:r>
            <a:r>
              <a:rPr lang="ru-RU" sz="1600" dirty="0" err="1">
                <a:latin typeface="sans-serif"/>
              </a:rPr>
              <a:t>переході</a:t>
            </a:r>
            <a:r>
              <a:rPr lang="ru-RU" sz="1600" dirty="0">
                <a:latin typeface="sans-serif"/>
              </a:rPr>
              <a:t> великого числа </a:t>
            </a:r>
            <a:r>
              <a:rPr lang="ru-RU" sz="1600" dirty="0" err="1" smtClean="0">
                <a:latin typeface="sans-serif"/>
              </a:rPr>
              <a:t>часток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 err="1" smtClean="0">
                <a:latin typeface="sans-serif"/>
              </a:rPr>
              <a:t>ідеального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бозе</a:t>
            </a:r>
            <a:r>
              <a:rPr lang="ru-RU" sz="1600" dirty="0">
                <a:latin typeface="sans-serif"/>
              </a:rPr>
              <a:t>-газу в стан з </a:t>
            </a:r>
            <a:r>
              <a:rPr lang="ru-RU" sz="1600" dirty="0" err="1">
                <a:latin typeface="sans-serif"/>
              </a:rPr>
              <a:t>нульовим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імпульсом</a:t>
            </a:r>
            <a:r>
              <a:rPr lang="ru-RU" sz="1600" dirty="0">
                <a:latin typeface="sans-serif"/>
              </a:rPr>
              <a:t> при температурах, </a:t>
            </a:r>
            <a:r>
              <a:rPr lang="ru-RU" sz="1600" dirty="0" err="1">
                <a:latin typeface="sans-serif"/>
              </a:rPr>
              <a:t>що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наближаються</a:t>
            </a:r>
            <a:r>
              <a:rPr lang="ru-RU" sz="1600" dirty="0">
                <a:latin typeface="sans-serif"/>
              </a:rPr>
              <a:t> до абсолютного нуля, коли </a:t>
            </a:r>
            <a:r>
              <a:rPr lang="ru-RU" sz="1600" dirty="0" err="1">
                <a:latin typeface="sans-serif"/>
              </a:rPr>
              <a:t>довжина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хвилі</a:t>
            </a:r>
            <a:r>
              <a:rPr lang="ru-RU" sz="1600" dirty="0">
                <a:latin typeface="sans-serif"/>
              </a:rPr>
              <a:t> де Бройля теплового </a:t>
            </a:r>
            <a:r>
              <a:rPr lang="ru-RU" sz="1600" dirty="0" err="1">
                <a:latin typeface="sans-serif"/>
              </a:rPr>
              <a:t>руху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часток</a:t>
            </a:r>
            <a:r>
              <a:rPr lang="ru-RU" sz="1600" dirty="0">
                <a:latin typeface="sans-serif"/>
              </a:rPr>
              <a:t> і </a:t>
            </a:r>
            <a:r>
              <a:rPr lang="ru-RU" sz="1600" dirty="0" err="1">
                <a:latin typeface="sans-serif"/>
              </a:rPr>
              <a:t>середня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відстань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між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цими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частками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зводяться</a:t>
            </a:r>
            <a:r>
              <a:rPr lang="ru-RU" sz="1600" dirty="0">
                <a:latin typeface="sans-serif"/>
              </a:rPr>
              <a:t> до одного порядку. </a:t>
            </a:r>
            <a:r>
              <a:rPr lang="ru-RU" sz="1600" dirty="0" err="1">
                <a:latin typeface="sans-serif"/>
              </a:rPr>
              <a:t>Починаючи</a:t>
            </a:r>
            <a:r>
              <a:rPr lang="ru-RU" sz="1600" dirty="0">
                <a:latin typeface="sans-serif"/>
              </a:rPr>
              <a:t> з 1995, коли перший </a:t>
            </a:r>
            <a:r>
              <a:rPr lang="ru-RU" sz="1600" dirty="0" err="1">
                <a:latin typeface="sans-serif"/>
              </a:rPr>
              <a:t>подібний</a:t>
            </a:r>
            <a:r>
              <a:rPr lang="ru-RU" sz="1600" dirty="0">
                <a:latin typeface="sans-serif"/>
              </a:rPr>
              <a:t> конденсат </a:t>
            </a:r>
            <a:r>
              <a:rPr lang="ru-RU" sz="1600" dirty="0" err="1">
                <a:latin typeface="sans-serif"/>
              </a:rPr>
              <a:t>був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отриманий</a:t>
            </a:r>
            <a:r>
              <a:rPr lang="ru-RU" sz="1600" dirty="0">
                <a:latin typeface="sans-serif"/>
              </a:rPr>
              <a:t> в </a:t>
            </a:r>
            <a:r>
              <a:rPr lang="ru-RU" sz="1600" dirty="0" err="1">
                <a:latin typeface="sans-serif"/>
              </a:rPr>
              <a:t>університеті</a:t>
            </a:r>
            <a:r>
              <a:rPr lang="ru-RU" sz="1600" dirty="0">
                <a:latin typeface="sans-serif"/>
              </a:rPr>
              <a:t> Колорадо, </a:t>
            </a:r>
            <a:r>
              <a:rPr lang="ru-RU" sz="1600" dirty="0" err="1">
                <a:latin typeface="sans-serif"/>
              </a:rPr>
              <a:t>учені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експериментально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підтвердили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можливість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існування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конденсатів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Бозе</a:t>
            </a:r>
            <a:r>
              <a:rPr lang="ru-RU" sz="1600" dirty="0">
                <a:latin typeface="sans-serif"/>
              </a:rPr>
              <a:t>—</a:t>
            </a:r>
            <a:r>
              <a:rPr lang="ru-RU" sz="1600" dirty="0" err="1">
                <a:latin typeface="sans-serif"/>
              </a:rPr>
              <a:t>Ейнштейна</a:t>
            </a:r>
            <a:r>
              <a:rPr lang="ru-RU" sz="1600" dirty="0">
                <a:latin typeface="sans-serif"/>
              </a:rPr>
              <a:t> для систем </a:t>
            </a:r>
            <a:r>
              <a:rPr lang="ru-RU" sz="1600" dirty="0" err="1">
                <a:latin typeface="sans-serif"/>
              </a:rPr>
              <a:t>із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водню</a:t>
            </a:r>
            <a:r>
              <a:rPr lang="ru-RU" sz="1600" dirty="0">
                <a:latin typeface="sans-serif"/>
              </a:rPr>
              <a:t>, </a:t>
            </a:r>
            <a:r>
              <a:rPr lang="ru-RU" sz="1600" dirty="0" err="1">
                <a:latin typeface="sans-serif"/>
              </a:rPr>
              <a:t>літію</a:t>
            </a:r>
            <a:r>
              <a:rPr lang="ru-RU" sz="1600" dirty="0">
                <a:latin typeface="sans-serif"/>
              </a:rPr>
              <a:t>, </a:t>
            </a:r>
            <a:r>
              <a:rPr lang="ru-RU" sz="1600" dirty="0" err="1">
                <a:latin typeface="sans-serif"/>
              </a:rPr>
              <a:t>натрію,рубідію</a:t>
            </a:r>
            <a:r>
              <a:rPr lang="ru-RU" sz="1600" dirty="0">
                <a:latin typeface="sans-serif"/>
              </a:rPr>
              <a:t> і </a:t>
            </a:r>
            <a:r>
              <a:rPr lang="ru-RU" sz="1600" dirty="0" err="1">
                <a:latin typeface="sans-serif"/>
              </a:rPr>
              <a:t>гелію</a:t>
            </a:r>
            <a:r>
              <a:rPr lang="ru-RU" sz="1600" dirty="0">
                <a:latin typeface="sans-serif"/>
              </a:rPr>
              <a:t>. </a:t>
            </a:r>
            <a:r>
              <a:rPr lang="ru-RU" sz="1600" dirty="0" err="1">
                <a:latin typeface="sans-serif"/>
              </a:rPr>
              <a:t>Автентичні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начерки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даної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теорії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виконані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Ейнштейном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були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виявлені</a:t>
            </a:r>
            <a:r>
              <a:rPr lang="ru-RU" sz="1600" dirty="0">
                <a:latin typeface="sans-serif"/>
              </a:rPr>
              <a:t> в </a:t>
            </a:r>
            <a:r>
              <a:rPr lang="ru-RU" sz="1600" dirty="0" err="1">
                <a:latin typeface="sans-serif"/>
              </a:rPr>
              <a:t>бібліотеці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Лейденського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університету</a:t>
            </a:r>
            <a:r>
              <a:rPr lang="ru-RU" sz="1600" dirty="0">
                <a:latin typeface="sans-serif"/>
              </a:rPr>
              <a:t> в </a:t>
            </a:r>
            <a:r>
              <a:rPr lang="ru-RU" sz="1600" dirty="0" err="1">
                <a:latin typeface="sans-serif"/>
              </a:rPr>
              <a:t>серпні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smtClean="0">
                <a:latin typeface="sans-serif"/>
              </a:rPr>
              <a:t>2005.Займаючись </a:t>
            </a:r>
            <a:r>
              <a:rPr lang="ru-RU" sz="1600" dirty="0" err="1">
                <a:latin typeface="sans-serif"/>
              </a:rPr>
              <a:t>розробкою</a:t>
            </a:r>
            <a:r>
              <a:rPr lang="ru-RU" sz="1600" dirty="0">
                <a:latin typeface="sans-serif"/>
              </a:rPr>
              <a:t> статистики </a:t>
            </a:r>
            <a:r>
              <a:rPr lang="ru-RU" sz="1600" dirty="0" err="1">
                <a:latin typeface="sans-serif"/>
              </a:rPr>
              <a:t>Бозе-Ейнштейна</a:t>
            </a:r>
            <a:r>
              <a:rPr lang="ru-RU" sz="1600" dirty="0">
                <a:latin typeface="sans-serif"/>
              </a:rPr>
              <a:t>, Альберт </a:t>
            </a:r>
            <a:r>
              <a:rPr lang="ru-RU" sz="1600" dirty="0" err="1">
                <a:latin typeface="sans-serif"/>
              </a:rPr>
              <a:t>Ейнштейн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одночасно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сприяв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Ервіну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 smtClean="0">
                <a:latin typeface="sans-serif"/>
              </a:rPr>
              <a:t>Шредінгеру</a:t>
            </a:r>
            <a:r>
              <a:rPr lang="ru-RU" sz="1600" dirty="0">
                <a:latin typeface="sans-serif"/>
              </a:rPr>
              <a:t> в </a:t>
            </a:r>
            <a:r>
              <a:rPr lang="ru-RU" sz="1600" dirty="0" err="1">
                <a:latin typeface="sans-serif"/>
              </a:rPr>
              <a:t>розробці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теорії</a:t>
            </a:r>
            <a:r>
              <a:rPr lang="ru-RU" sz="1600" dirty="0">
                <a:latin typeface="sans-serif"/>
              </a:rPr>
              <a:t>, яка </a:t>
            </a:r>
            <a:r>
              <a:rPr lang="ru-RU" sz="1600" dirty="0" err="1">
                <a:latin typeface="sans-serif"/>
              </a:rPr>
              <a:t>пояснювала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властивості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хвиль</a:t>
            </a:r>
            <a:r>
              <a:rPr lang="ru-RU" sz="1600" dirty="0">
                <a:latin typeface="sans-serif"/>
              </a:rPr>
              <a:t> де Бройля з </a:t>
            </a:r>
            <a:r>
              <a:rPr lang="ru-RU" sz="1600" dirty="0" err="1">
                <a:latin typeface="sans-serif"/>
              </a:rPr>
              <a:t>позицій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класичної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механіки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що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відповідало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статистиці</a:t>
            </a:r>
            <a:r>
              <a:rPr lang="ru-RU" sz="1600" dirty="0">
                <a:latin typeface="sans-serif"/>
              </a:rPr>
              <a:t> Больцмана. В той же час, </a:t>
            </a:r>
            <a:r>
              <a:rPr lang="ru-RU" sz="1600" dirty="0" err="1">
                <a:latin typeface="sans-serif"/>
              </a:rPr>
              <a:t>Ейнштейн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вважав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що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дослідження</a:t>
            </a:r>
            <a:r>
              <a:rPr lang="ru-RU" sz="1600" dirty="0">
                <a:latin typeface="sans-serif"/>
              </a:rPr>
              <a:t> в </a:t>
            </a:r>
            <a:r>
              <a:rPr lang="ru-RU" sz="1600" dirty="0" err="1">
                <a:latin typeface="sans-serif"/>
              </a:rPr>
              <a:t>даному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напрямі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поєднання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класичної</a:t>
            </a:r>
            <a:r>
              <a:rPr lang="ru-RU" sz="1600" dirty="0">
                <a:latin typeface="sans-serif"/>
              </a:rPr>
              <a:t> і </a:t>
            </a:r>
            <a:r>
              <a:rPr lang="ru-RU" sz="1600" dirty="0" err="1">
                <a:latin typeface="sans-serif"/>
              </a:rPr>
              <a:t>квантової</a:t>
            </a:r>
            <a:r>
              <a:rPr lang="ru-RU" sz="1600" dirty="0">
                <a:latin typeface="sans-serif"/>
              </a:rPr>
              <a:t> моделей </a:t>
            </a:r>
            <a:r>
              <a:rPr lang="ru-RU" sz="1600" dirty="0" err="1">
                <a:latin typeface="sans-serif"/>
              </a:rPr>
              <a:t>ідеального</a:t>
            </a:r>
            <a:r>
              <a:rPr lang="ru-RU" sz="1600" dirty="0">
                <a:latin typeface="sans-serif"/>
              </a:rPr>
              <a:t> газу </a:t>
            </a:r>
            <a:r>
              <a:rPr lang="ru-RU" sz="1600" dirty="0" err="1">
                <a:latin typeface="sans-serif"/>
              </a:rPr>
              <a:t>менш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перспективні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ніж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подальший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розвиток</a:t>
            </a:r>
            <a:r>
              <a:rPr lang="ru-RU" sz="1600" dirty="0">
                <a:latin typeface="sans-serif"/>
              </a:rPr>
              <a:t> статистики </a:t>
            </a:r>
            <a:r>
              <a:rPr lang="ru-RU" sz="1600" dirty="0" err="1">
                <a:latin typeface="sans-serif"/>
              </a:rPr>
              <a:t>Бозе</a:t>
            </a:r>
            <a:r>
              <a:rPr lang="ru-RU" sz="1600" dirty="0">
                <a:latin typeface="sans-serif"/>
              </a:rPr>
              <a:t>—</a:t>
            </a:r>
            <a:r>
              <a:rPr lang="ru-RU" sz="1600" dirty="0" err="1">
                <a:latin typeface="sans-serif"/>
              </a:rPr>
              <a:t>Ейнштейна</a:t>
            </a:r>
            <a:r>
              <a:rPr lang="ru-RU" sz="1600" dirty="0">
                <a:latin typeface="sans-serif"/>
              </a:rPr>
              <a:t>, тому </a:t>
            </a:r>
            <a:r>
              <a:rPr lang="ru-RU" sz="1600" dirty="0" err="1">
                <a:latin typeface="sans-serif"/>
              </a:rPr>
              <a:t>відмовився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від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співавторства</a:t>
            </a:r>
            <a:r>
              <a:rPr lang="ru-RU" sz="1600" dirty="0">
                <a:latin typeface="sans-serif"/>
              </a:rPr>
              <a:t>.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C:\Users\Sasha\Desktop\Фотки\250px-Ei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7"/>
            <a:ext cx="2828754" cy="30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sha\Desktop\Фотки\7OYBVYfldl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95349"/>
            <a:ext cx="3243461" cy="345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2501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sans-serif"/>
              </a:rPr>
              <a:t>У </a:t>
            </a:r>
            <a:r>
              <a:rPr lang="ru-RU" sz="1600" dirty="0" err="1">
                <a:latin typeface="sans-serif"/>
              </a:rPr>
              <a:t>міру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наростання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економічної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кризи</a:t>
            </a:r>
            <a:r>
              <a:rPr lang="ru-RU" sz="1600" dirty="0">
                <a:latin typeface="sans-serif"/>
              </a:rPr>
              <a:t> у </a:t>
            </a:r>
            <a:r>
              <a:rPr lang="ru-RU" sz="1600" dirty="0" err="1">
                <a:latin typeface="sans-serif"/>
              </a:rPr>
              <a:t>Веймарській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 smtClean="0">
                <a:latin typeface="sans-serif"/>
              </a:rPr>
              <a:t>Німеччині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 err="1" smtClean="0">
                <a:latin typeface="sans-serif"/>
              </a:rPr>
              <a:t>посилювалася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політична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нестабільність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що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сприяла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посиленню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 smtClean="0">
                <a:latin typeface="sans-serif"/>
              </a:rPr>
              <a:t>антисемітських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інаціоналістичних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настроїв</a:t>
            </a:r>
            <a:r>
              <a:rPr lang="ru-RU" sz="1600" dirty="0">
                <a:latin typeface="sans-serif"/>
              </a:rPr>
              <a:t>. В </a:t>
            </a:r>
            <a:r>
              <a:rPr lang="ru-RU" sz="1600" dirty="0" err="1">
                <a:latin typeface="sans-serif"/>
              </a:rPr>
              <a:t>результаті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посилилося</a:t>
            </a:r>
            <a:r>
              <a:rPr lang="ru-RU" sz="1600" dirty="0">
                <a:latin typeface="sans-serif"/>
              </a:rPr>
              <a:t> і </a:t>
            </a:r>
            <a:r>
              <a:rPr lang="ru-RU" sz="1600" dirty="0" err="1">
                <a:latin typeface="sans-serif"/>
              </a:rPr>
              <a:t>цькування</a:t>
            </a:r>
            <a:r>
              <a:rPr lang="ru-RU" sz="1600" dirty="0">
                <a:latin typeface="sans-serif"/>
              </a:rPr>
              <a:t> одного з </a:t>
            </a:r>
            <a:r>
              <a:rPr lang="ru-RU" sz="1600" dirty="0" err="1">
                <a:latin typeface="sans-serif"/>
              </a:rPr>
              <a:t>найбільших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учених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сучасності</a:t>
            </a:r>
            <a:r>
              <a:rPr lang="ru-RU" sz="1600" dirty="0">
                <a:latin typeface="sans-serif"/>
              </a:rPr>
              <a:t> з боку </a:t>
            </a:r>
            <a:r>
              <a:rPr lang="ru-RU" sz="1600" dirty="0" err="1">
                <a:latin typeface="sans-serif"/>
              </a:rPr>
              <a:t>антисемітських</a:t>
            </a:r>
            <a:r>
              <a:rPr lang="ru-RU" sz="1600" dirty="0">
                <a:latin typeface="sans-serif"/>
              </a:rPr>
              <a:t> і </a:t>
            </a:r>
            <a:r>
              <a:rPr lang="ru-RU" sz="1600" dirty="0" err="1">
                <a:latin typeface="sans-serif"/>
              </a:rPr>
              <a:t>консервативних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кругів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званих</a:t>
            </a:r>
            <a:r>
              <a:rPr lang="ru-RU" sz="1600" dirty="0">
                <a:latin typeface="sans-serif"/>
              </a:rPr>
              <a:t> самим </a:t>
            </a:r>
            <a:r>
              <a:rPr lang="ru-RU" sz="1600" dirty="0" err="1">
                <a:latin typeface="sans-serif"/>
              </a:rPr>
              <a:t>Ейнштейном</a:t>
            </a:r>
            <a:r>
              <a:rPr lang="ru-RU" sz="1600" dirty="0">
                <a:latin typeface="sans-serif"/>
              </a:rPr>
              <a:t> «</a:t>
            </a:r>
            <a:r>
              <a:rPr lang="ru-RU" sz="1600" dirty="0" err="1">
                <a:latin typeface="sans-serif"/>
              </a:rPr>
              <a:t>Компанією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теорії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антивідносності</a:t>
            </a:r>
            <a:r>
              <a:rPr lang="ru-RU" sz="1600" dirty="0">
                <a:latin typeface="sans-serif"/>
              </a:rPr>
              <a:t> </a:t>
            </a:r>
            <a:r>
              <a:rPr lang="en-US" sz="1600" dirty="0">
                <a:latin typeface="sans-serif"/>
              </a:rPr>
              <a:t>ltd». </a:t>
            </a:r>
            <a:r>
              <a:rPr lang="ru-RU" sz="1600" dirty="0" err="1">
                <a:latin typeface="sans-serif"/>
              </a:rPr>
              <a:t>Після</a:t>
            </a:r>
            <a:r>
              <a:rPr lang="ru-RU" sz="1600" dirty="0">
                <a:latin typeface="sans-serif"/>
              </a:rPr>
              <a:t> приходу до </a:t>
            </a:r>
            <a:r>
              <a:rPr lang="ru-RU" sz="1600" dirty="0" err="1">
                <a:latin typeface="sans-serif"/>
              </a:rPr>
              <a:t>влади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нацистів</a:t>
            </a:r>
            <a:r>
              <a:rPr lang="ru-RU" sz="1600" dirty="0">
                <a:latin typeface="sans-serif"/>
              </a:rPr>
              <a:t> у 1933 </a:t>
            </a:r>
            <a:r>
              <a:rPr lang="ru-RU" sz="1600" dirty="0" err="1">
                <a:latin typeface="sans-serif"/>
              </a:rPr>
              <a:t>фізик</a:t>
            </a:r>
            <a:r>
              <a:rPr lang="ru-RU" sz="1600" dirty="0">
                <a:latin typeface="sans-serif"/>
              </a:rPr>
              <a:t> покинув </a:t>
            </a:r>
            <a:r>
              <a:rPr lang="ru-RU" sz="1600" dirty="0" err="1">
                <a:latin typeface="sans-serif"/>
              </a:rPr>
              <a:t>Німеччину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назавжди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виїхавши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smtClean="0">
                <a:latin typeface="sans-serif"/>
              </a:rPr>
              <a:t>в </a:t>
            </a:r>
            <a:r>
              <a:rPr lang="ru-RU" sz="1600" dirty="0" err="1" smtClean="0">
                <a:latin typeface="sans-serif"/>
              </a:rPr>
              <a:t>Сполучені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Штати</a:t>
            </a:r>
            <a:r>
              <a:rPr lang="ru-RU" sz="1600" dirty="0">
                <a:latin typeface="sans-serif"/>
              </a:rPr>
              <a:t> Америки. </a:t>
            </a:r>
            <a:r>
              <a:rPr lang="ru-RU" sz="1600" dirty="0" err="1">
                <a:latin typeface="sans-serif"/>
              </a:rPr>
              <a:t>Незабаром</a:t>
            </a:r>
            <a:r>
              <a:rPr lang="ru-RU" sz="1600" dirty="0">
                <a:latin typeface="sans-serif"/>
              </a:rPr>
              <a:t> на знак протесту </a:t>
            </a:r>
            <a:r>
              <a:rPr lang="ru-RU" sz="1600" dirty="0" err="1">
                <a:latin typeface="sans-serif"/>
              </a:rPr>
              <a:t>проти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злочинів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smtClean="0">
                <a:latin typeface="sans-serif"/>
              </a:rPr>
              <a:t>фашизму </a:t>
            </a:r>
            <a:r>
              <a:rPr lang="ru-RU" sz="1600" dirty="0" err="1" smtClean="0">
                <a:latin typeface="sans-serif"/>
              </a:rPr>
              <a:t>він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відмовився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від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німецького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громадянства</a:t>
            </a:r>
            <a:r>
              <a:rPr lang="ru-RU" sz="1600" dirty="0">
                <a:latin typeface="sans-serif"/>
              </a:rPr>
              <a:t> і членства в </a:t>
            </a:r>
            <a:r>
              <a:rPr lang="ru-RU" sz="1600" dirty="0" err="1">
                <a:latin typeface="sans-serif"/>
              </a:rPr>
              <a:t>Прусській</a:t>
            </a:r>
            <a:r>
              <a:rPr lang="ru-RU" sz="1600" dirty="0">
                <a:latin typeface="sans-serif"/>
              </a:rPr>
              <a:t> і </a:t>
            </a:r>
            <a:r>
              <a:rPr lang="ru-RU" sz="1600" dirty="0" err="1">
                <a:latin typeface="sans-serif"/>
              </a:rPr>
              <a:t>Баварській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Академіях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 smtClean="0">
                <a:latin typeface="sans-serif"/>
              </a:rPr>
              <a:t>наук.Після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переїзду</a:t>
            </a:r>
            <a:r>
              <a:rPr lang="ru-RU" sz="1600" dirty="0">
                <a:latin typeface="sans-serif"/>
              </a:rPr>
              <a:t> в США Альберт </a:t>
            </a:r>
            <a:r>
              <a:rPr lang="ru-RU" sz="1600" dirty="0" err="1">
                <a:latin typeface="sans-serif"/>
              </a:rPr>
              <a:t>Ейнштейн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отримав</a:t>
            </a:r>
            <a:r>
              <a:rPr lang="ru-RU" sz="1600" dirty="0">
                <a:latin typeface="sans-serif"/>
              </a:rPr>
              <a:t> посаду </a:t>
            </a:r>
            <a:r>
              <a:rPr lang="ru-RU" sz="1600" dirty="0" err="1">
                <a:latin typeface="sans-serif"/>
              </a:rPr>
              <a:t>професора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фізики</a:t>
            </a:r>
            <a:r>
              <a:rPr lang="ru-RU" sz="1600" dirty="0">
                <a:latin typeface="sans-serif"/>
              </a:rPr>
              <a:t> у недавно </a:t>
            </a:r>
            <a:r>
              <a:rPr lang="ru-RU" sz="1600" dirty="0" err="1">
                <a:latin typeface="sans-serif"/>
              </a:rPr>
              <a:t>створеному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інституті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фундаментальних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досліджень</a:t>
            </a:r>
            <a:r>
              <a:rPr lang="ru-RU" sz="1600" dirty="0">
                <a:latin typeface="sans-serif"/>
              </a:rPr>
              <a:t> в </a:t>
            </a:r>
            <a:r>
              <a:rPr lang="ru-RU" sz="1600" dirty="0" err="1">
                <a:latin typeface="sans-serif"/>
              </a:rPr>
              <a:t>Прінстоні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smtClean="0">
                <a:latin typeface="sans-serif"/>
              </a:rPr>
              <a:t>штат Нью-</a:t>
            </a:r>
            <a:r>
              <a:rPr lang="ru-RU" sz="1600" dirty="0" err="1" smtClean="0">
                <a:latin typeface="sans-serif"/>
              </a:rPr>
              <a:t>Джерсі</a:t>
            </a:r>
            <a:r>
              <a:rPr lang="ru-RU" sz="1600" dirty="0">
                <a:latin typeface="sans-serif"/>
              </a:rPr>
              <a:t>. У </a:t>
            </a:r>
            <a:r>
              <a:rPr lang="ru-RU" sz="1600" dirty="0" err="1">
                <a:latin typeface="sans-serif"/>
              </a:rPr>
              <a:t>Прінстоні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він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продовжував</a:t>
            </a:r>
            <a:r>
              <a:rPr lang="ru-RU" sz="1600" dirty="0">
                <a:latin typeface="sans-serif"/>
              </a:rPr>
              <a:t> роботу над </a:t>
            </a:r>
            <a:r>
              <a:rPr lang="ru-RU" sz="1600" dirty="0" err="1">
                <a:latin typeface="sans-serif"/>
              </a:rPr>
              <a:t>дослідженням</a:t>
            </a:r>
            <a:r>
              <a:rPr lang="ru-RU" sz="1600" dirty="0">
                <a:latin typeface="sans-serif"/>
              </a:rPr>
              <a:t> проблем </a:t>
            </a:r>
            <a:r>
              <a:rPr lang="ru-RU" sz="1600" dirty="0" err="1">
                <a:latin typeface="sans-serif"/>
              </a:rPr>
              <a:t>космології</a:t>
            </a:r>
            <a:r>
              <a:rPr lang="ru-RU" sz="1600" dirty="0">
                <a:latin typeface="sans-serif"/>
              </a:rPr>
              <a:t> і </a:t>
            </a:r>
            <a:r>
              <a:rPr lang="ru-RU" sz="1600" dirty="0" err="1">
                <a:latin typeface="sans-serif"/>
              </a:rPr>
              <a:t>створенням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єдиної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теорії</a:t>
            </a:r>
            <a:r>
              <a:rPr lang="ru-RU" sz="1600" dirty="0">
                <a:latin typeface="sans-serif"/>
              </a:rPr>
              <a:t> поля, </a:t>
            </a:r>
            <a:r>
              <a:rPr lang="ru-RU" sz="1600" dirty="0" err="1">
                <a:latin typeface="sans-serif"/>
              </a:rPr>
              <a:t>покликаною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об'єднати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теорію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гравітації</a:t>
            </a:r>
            <a:r>
              <a:rPr lang="ru-RU" sz="1600" dirty="0">
                <a:latin typeface="sans-serif"/>
              </a:rPr>
              <a:t> та </a:t>
            </a:r>
            <a:r>
              <a:rPr lang="ru-RU" sz="1600" dirty="0" err="1" smtClean="0">
                <a:latin typeface="sans-serif"/>
              </a:rPr>
              <a:t>електромагнетизм</a:t>
            </a:r>
            <a:r>
              <a:rPr lang="ru-RU" sz="1600" dirty="0">
                <a:latin typeface="sans-serif"/>
              </a:rPr>
              <a:t>.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 descr="C:\Users\Sasha\Desktop\Фотки\albert_einstein_by_RobertoBiz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71377"/>
            <a:ext cx="2952327" cy="36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asha\Desktop\b81fa18a842838fe318c13547dc3a6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11865"/>
            <a:ext cx="3818783" cy="254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2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26064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sans-serif"/>
              </a:rPr>
              <a:t>У </a:t>
            </a:r>
            <a:r>
              <a:rPr lang="ru-RU" sz="1600" dirty="0">
                <a:latin typeface="sans-serif"/>
              </a:rPr>
              <a:t>США </a:t>
            </a:r>
            <a:r>
              <a:rPr lang="ru-RU" sz="1600" dirty="0" err="1">
                <a:latin typeface="sans-serif"/>
              </a:rPr>
              <a:t>Ейнштейн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миттєво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перетворився</a:t>
            </a:r>
            <a:r>
              <a:rPr lang="ru-RU" sz="1600" dirty="0">
                <a:latin typeface="sans-serif"/>
              </a:rPr>
              <a:t> на одну з </a:t>
            </a:r>
            <a:r>
              <a:rPr lang="ru-RU" sz="1600" dirty="0" err="1">
                <a:latin typeface="sans-serif"/>
              </a:rPr>
              <a:t>найвідоміших</a:t>
            </a:r>
            <a:r>
              <a:rPr lang="ru-RU" sz="1600" dirty="0">
                <a:latin typeface="sans-serif"/>
              </a:rPr>
              <a:t> і </a:t>
            </a:r>
            <a:r>
              <a:rPr lang="ru-RU" sz="1600" dirty="0" err="1">
                <a:latin typeface="sans-serif"/>
              </a:rPr>
              <a:t>шанованих</a:t>
            </a:r>
            <a:r>
              <a:rPr lang="ru-RU" sz="1600" dirty="0">
                <a:latin typeface="sans-serif"/>
              </a:rPr>
              <a:t> людей </a:t>
            </a:r>
            <a:r>
              <a:rPr lang="ru-RU" sz="1600" dirty="0" err="1">
                <a:latin typeface="sans-serif"/>
              </a:rPr>
              <a:t>країни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отримавши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репутацію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геніального</a:t>
            </a:r>
            <a:r>
              <a:rPr lang="ru-RU" sz="1600" dirty="0">
                <a:latin typeface="sans-serif"/>
              </a:rPr>
              <a:t> ученого в </a:t>
            </a:r>
            <a:r>
              <a:rPr lang="ru-RU" sz="1600" dirty="0" err="1">
                <a:latin typeface="sans-serif"/>
              </a:rPr>
              <a:t>історії</a:t>
            </a:r>
            <a:r>
              <a:rPr lang="ru-RU" sz="1600" dirty="0">
                <a:latin typeface="sans-serif"/>
              </a:rPr>
              <a:t>, а </a:t>
            </a:r>
            <a:r>
              <a:rPr lang="ru-RU" sz="1600" dirty="0" err="1">
                <a:latin typeface="sans-serif"/>
              </a:rPr>
              <a:t>також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уособлення</a:t>
            </a:r>
            <a:r>
              <a:rPr lang="ru-RU" sz="1600" dirty="0">
                <a:latin typeface="sans-serif"/>
              </a:rPr>
              <a:t> образу «</a:t>
            </a:r>
            <a:r>
              <a:rPr lang="ru-RU" sz="1600" dirty="0" err="1">
                <a:latin typeface="sans-serif"/>
              </a:rPr>
              <a:t>розсіяного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професора</a:t>
            </a:r>
            <a:r>
              <a:rPr lang="ru-RU" sz="1600" dirty="0">
                <a:latin typeface="sans-serif"/>
              </a:rPr>
              <a:t>» і </a:t>
            </a:r>
            <a:r>
              <a:rPr lang="ru-RU" sz="1600" dirty="0" err="1">
                <a:latin typeface="sans-serif"/>
              </a:rPr>
              <a:t>інтелектуальних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можливостей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людини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взагалі</a:t>
            </a:r>
            <a:r>
              <a:rPr lang="ru-RU" sz="1600" dirty="0">
                <a:latin typeface="sans-serif"/>
              </a:rPr>
              <a:t>. </a:t>
            </a:r>
            <a:r>
              <a:rPr lang="ru-RU" sz="1600" dirty="0" err="1">
                <a:latin typeface="sans-serif"/>
              </a:rPr>
              <a:t>Щодня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він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отримував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безліч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листів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всілякого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вмісту</a:t>
            </a:r>
            <a:r>
              <a:rPr lang="ru-RU" sz="1600" dirty="0">
                <a:latin typeface="sans-serif"/>
              </a:rPr>
              <a:t>. Будучи </a:t>
            </a:r>
            <a:r>
              <a:rPr lang="ru-RU" sz="1600" dirty="0" err="1">
                <a:latin typeface="sans-serif"/>
              </a:rPr>
              <a:t>дослідником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природи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зі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світовим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ім'ям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він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залишався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доступним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скромним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невимогливим</a:t>
            </a:r>
            <a:r>
              <a:rPr lang="ru-RU" sz="1600" dirty="0">
                <a:latin typeface="sans-serif"/>
              </a:rPr>
              <a:t> і </a:t>
            </a:r>
            <a:r>
              <a:rPr lang="ru-RU" sz="1600" dirty="0" err="1">
                <a:latin typeface="sans-serif"/>
              </a:rPr>
              <a:t>привітною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 smtClean="0">
                <a:latin typeface="sans-serif"/>
              </a:rPr>
              <a:t>людиною.Фізик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що</a:t>
            </a:r>
            <a:r>
              <a:rPr lang="ru-RU" sz="1600" dirty="0">
                <a:latin typeface="sans-serif"/>
              </a:rPr>
              <a:t> перевернув </a:t>
            </a:r>
            <a:r>
              <a:rPr lang="ru-RU" sz="1600" dirty="0" err="1">
                <a:latin typeface="sans-serif"/>
              </a:rPr>
              <a:t>уявлення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людства</a:t>
            </a:r>
            <a:r>
              <a:rPr lang="ru-RU" sz="1600" dirty="0">
                <a:latin typeface="sans-serif"/>
              </a:rPr>
              <a:t> про </a:t>
            </a:r>
            <a:r>
              <a:rPr lang="ru-RU" sz="1600" dirty="0" err="1">
                <a:latin typeface="sans-serif"/>
              </a:rPr>
              <a:t>Всесвіт</a:t>
            </a:r>
            <a:r>
              <a:rPr lang="ru-RU" sz="1600" dirty="0">
                <a:latin typeface="sans-serif"/>
              </a:rPr>
              <a:t>, Альберт </a:t>
            </a:r>
            <a:r>
              <a:rPr lang="ru-RU" sz="1600" dirty="0" err="1">
                <a:latin typeface="sans-serif"/>
              </a:rPr>
              <a:t>Ейнштейн</a:t>
            </a:r>
            <a:r>
              <a:rPr lang="ru-RU" sz="1600" dirty="0">
                <a:latin typeface="sans-serif"/>
              </a:rPr>
              <a:t> помер18 </a:t>
            </a:r>
            <a:r>
              <a:rPr lang="ru-RU" sz="1600" dirty="0" err="1">
                <a:latin typeface="sans-serif"/>
              </a:rPr>
              <a:t>квітня</a:t>
            </a:r>
            <a:r>
              <a:rPr lang="ru-RU" sz="1600" dirty="0">
                <a:latin typeface="sans-serif"/>
              </a:rPr>
              <a:t> 1955 о 1 </a:t>
            </a:r>
            <a:r>
              <a:rPr lang="ru-RU" sz="1600" dirty="0" err="1">
                <a:latin typeface="sans-serif"/>
              </a:rPr>
              <a:t>годині</a:t>
            </a:r>
            <a:r>
              <a:rPr lang="ru-RU" sz="1600" dirty="0">
                <a:latin typeface="sans-serif"/>
              </a:rPr>
              <a:t> 25 </a:t>
            </a:r>
            <a:r>
              <a:rPr lang="ru-RU" sz="1600" dirty="0" err="1">
                <a:latin typeface="sans-serif"/>
              </a:rPr>
              <a:t>хв</a:t>
            </a:r>
            <a:r>
              <a:rPr lang="ru-RU" sz="1600" dirty="0">
                <a:latin typeface="sans-serif"/>
              </a:rPr>
              <a:t>. в </a:t>
            </a:r>
            <a:r>
              <a:rPr lang="ru-RU" sz="1600" dirty="0" err="1">
                <a:latin typeface="sans-serif"/>
              </a:rPr>
              <a:t>Прінстоні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від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аневризми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аорти</a:t>
            </a:r>
            <a:r>
              <a:rPr lang="ru-RU" sz="1600" dirty="0">
                <a:latin typeface="sans-serif"/>
              </a:rPr>
              <a:t>. Не </a:t>
            </a:r>
            <a:r>
              <a:rPr lang="ru-RU" sz="1600" dirty="0" err="1">
                <a:latin typeface="sans-serif"/>
              </a:rPr>
              <a:t>сприймаючи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жодних</a:t>
            </a:r>
            <a:r>
              <a:rPr lang="ru-RU" sz="1600" dirty="0">
                <a:latin typeface="sans-serif"/>
              </a:rPr>
              <a:t> форм культу особи, </a:t>
            </a:r>
            <a:r>
              <a:rPr lang="ru-RU" sz="1600" dirty="0" err="1">
                <a:latin typeface="sans-serif"/>
              </a:rPr>
              <a:t>він</a:t>
            </a:r>
            <a:r>
              <a:rPr lang="ru-RU" sz="1600" dirty="0">
                <a:latin typeface="sans-serif"/>
              </a:rPr>
              <a:t> заборонив </a:t>
            </a:r>
            <a:r>
              <a:rPr lang="ru-RU" sz="1600" dirty="0" err="1">
                <a:latin typeface="sans-serif"/>
              </a:rPr>
              <a:t>пишне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поховання</a:t>
            </a:r>
            <a:r>
              <a:rPr lang="ru-RU" sz="1600" dirty="0">
                <a:latin typeface="sans-serif"/>
              </a:rPr>
              <a:t> з </a:t>
            </a:r>
            <a:r>
              <a:rPr lang="ru-RU" sz="1600" dirty="0" err="1">
                <a:latin typeface="sans-serif"/>
              </a:rPr>
              <a:t>гучними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церемоніями</a:t>
            </a:r>
            <a:r>
              <a:rPr lang="ru-RU" sz="1600" dirty="0">
                <a:latin typeface="sans-serif"/>
              </a:rPr>
              <a:t>, для </a:t>
            </a:r>
            <a:r>
              <a:rPr lang="ru-RU" sz="1600" dirty="0" err="1">
                <a:latin typeface="sans-serif"/>
              </a:rPr>
              <a:t>чого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побажав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щоб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місце</a:t>
            </a:r>
            <a:r>
              <a:rPr lang="ru-RU" sz="1600" dirty="0">
                <a:latin typeface="sans-serif"/>
              </a:rPr>
              <a:t> і час </a:t>
            </a:r>
            <a:r>
              <a:rPr lang="ru-RU" sz="1600" dirty="0" err="1">
                <a:latin typeface="sans-serif"/>
              </a:rPr>
              <a:t>поховання</a:t>
            </a:r>
            <a:r>
              <a:rPr lang="ru-RU" sz="1600" dirty="0">
                <a:latin typeface="sans-serif"/>
              </a:rPr>
              <a:t> не розголошувалися.19 </a:t>
            </a:r>
            <a:r>
              <a:rPr lang="ru-RU" sz="1600" dirty="0" err="1">
                <a:latin typeface="sans-serif"/>
              </a:rPr>
              <a:t>квітня</a:t>
            </a:r>
            <a:r>
              <a:rPr lang="ru-RU" sz="1600" dirty="0">
                <a:latin typeface="sans-serif"/>
              </a:rPr>
              <a:t> 1955 без широкого </a:t>
            </a:r>
            <a:r>
              <a:rPr lang="ru-RU" sz="1600" dirty="0" err="1">
                <a:latin typeface="sans-serif"/>
              </a:rPr>
              <a:t>розголосу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відбулися</a:t>
            </a:r>
            <a:r>
              <a:rPr lang="ru-RU" sz="1600" dirty="0">
                <a:latin typeface="sans-serif"/>
              </a:rPr>
              <a:t> похорони великого ученого, на </a:t>
            </a:r>
            <a:r>
              <a:rPr lang="ru-RU" sz="1600" dirty="0" err="1">
                <a:latin typeface="sans-serif"/>
              </a:rPr>
              <a:t>яких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були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присутніми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всього</a:t>
            </a:r>
            <a:r>
              <a:rPr lang="ru-RU" sz="1600" dirty="0">
                <a:latin typeface="sans-serif"/>
              </a:rPr>
              <a:t> 12 </a:t>
            </a:r>
            <a:r>
              <a:rPr lang="ru-RU" sz="1600" dirty="0" err="1">
                <a:latin typeface="sans-serif"/>
              </a:rPr>
              <a:t>найближчих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друзів</a:t>
            </a:r>
            <a:r>
              <a:rPr lang="ru-RU" sz="1600" dirty="0">
                <a:latin typeface="sans-serif"/>
              </a:rPr>
              <a:t>. </a:t>
            </a:r>
            <a:r>
              <a:rPr lang="ru-RU" sz="1600" dirty="0" err="1">
                <a:latin typeface="sans-serif"/>
              </a:rPr>
              <a:t>Його</a:t>
            </a:r>
            <a:r>
              <a:rPr lang="ru-RU" sz="1600" dirty="0">
                <a:latin typeface="sans-serif"/>
              </a:rPr>
              <a:t> прах </a:t>
            </a:r>
            <a:r>
              <a:rPr lang="ru-RU" sz="1600" dirty="0" err="1">
                <a:latin typeface="sans-serif"/>
              </a:rPr>
              <a:t>був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спалений</a:t>
            </a:r>
            <a:r>
              <a:rPr lang="ru-RU" sz="1600" dirty="0">
                <a:latin typeface="sans-serif"/>
              </a:rPr>
              <a:t> в </a:t>
            </a:r>
            <a:r>
              <a:rPr lang="ru-RU" sz="1600" dirty="0" err="1">
                <a:latin typeface="sans-serif"/>
              </a:rPr>
              <a:t>крематорії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Юїнг-Симтері</a:t>
            </a:r>
            <a:r>
              <a:rPr lang="ru-RU" sz="1600" dirty="0">
                <a:latin typeface="sans-serif"/>
              </a:rPr>
              <a:t>, а </a:t>
            </a:r>
            <a:r>
              <a:rPr lang="ru-RU" sz="1600" dirty="0" err="1">
                <a:latin typeface="sans-serif"/>
              </a:rPr>
              <a:t>попіл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розвіяний</a:t>
            </a:r>
            <a:r>
              <a:rPr lang="ru-RU" sz="1600" dirty="0">
                <a:latin typeface="sans-serif"/>
              </a:rPr>
              <a:t> за </a:t>
            </a:r>
            <a:r>
              <a:rPr lang="ru-RU" sz="1600" dirty="0" err="1">
                <a:latin typeface="sans-serif"/>
              </a:rPr>
              <a:t>вітром</a:t>
            </a:r>
            <a:r>
              <a:rPr lang="ru-RU" sz="1600" dirty="0">
                <a:latin typeface="sans-serif"/>
              </a:rPr>
              <a:t>.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 descr="C:\Users\Sasha\Desktop\Фотки\407506_albert_yenshtyejn_fizik_uchenyj_1920x1200_(www.GdeFon.ru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7920880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939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3326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sans-serif"/>
              </a:rPr>
              <a:t>У </a:t>
            </a:r>
            <a:r>
              <a:rPr lang="ru-RU" sz="1800" dirty="0" err="1">
                <a:latin typeface="sans-serif"/>
              </a:rPr>
              <a:t>архівах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Нобелівського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комітету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збереглося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близько</a:t>
            </a:r>
            <a:r>
              <a:rPr lang="ru-RU" sz="1800" dirty="0">
                <a:latin typeface="sans-serif"/>
              </a:rPr>
              <a:t> 60 </a:t>
            </a:r>
            <a:r>
              <a:rPr lang="ru-RU" sz="1800" dirty="0" err="1">
                <a:latin typeface="sans-serif"/>
              </a:rPr>
              <a:t>номінацій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Ейнштейна</a:t>
            </a:r>
            <a:r>
              <a:rPr lang="ru-RU" sz="1800" dirty="0">
                <a:latin typeface="sans-serif"/>
              </a:rPr>
              <a:t> у </a:t>
            </a:r>
            <a:r>
              <a:rPr lang="ru-RU" sz="1800" dirty="0" err="1">
                <a:latin typeface="sans-serif"/>
              </a:rPr>
              <a:t>зв'язку</a:t>
            </a:r>
            <a:r>
              <a:rPr lang="ru-RU" sz="1800" dirty="0">
                <a:latin typeface="sans-serif"/>
              </a:rPr>
              <a:t> з </a:t>
            </a:r>
            <a:r>
              <a:rPr lang="ru-RU" sz="1800" dirty="0" err="1">
                <a:latin typeface="sans-serif"/>
              </a:rPr>
              <a:t>формулюванням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теорії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відносності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проте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премія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була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присуджена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лише</a:t>
            </a:r>
            <a:r>
              <a:rPr lang="ru-RU" sz="1800" dirty="0">
                <a:latin typeface="sans-serif"/>
              </a:rPr>
              <a:t> в </a:t>
            </a:r>
            <a:r>
              <a:rPr lang="ru-RU" sz="1800" dirty="0" err="1">
                <a:latin typeface="sans-serif"/>
              </a:rPr>
              <a:t>результаті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номінації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шведського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фізика</a:t>
            </a:r>
            <a:r>
              <a:rPr lang="ru-RU" sz="1800" dirty="0">
                <a:latin typeface="sans-serif"/>
              </a:rPr>
              <a:t> Карла </a:t>
            </a:r>
            <a:r>
              <a:rPr lang="ru-RU" sz="1800" dirty="0" err="1">
                <a:latin typeface="sans-serif"/>
              </a:rPr>
              <a:t>Вільгельма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Озеєна</a:t>
            </a:r>
            <a:r>
              <a:rPr lang="ru-RU" sz="1800" dirty="0">
                <a:latin typeface="sans-serif"/>
              </a:rPr>
              <a:t>, у </a:t>
            </a:r>
            <a:r>
              <a:rPr lang="ru-RU" sz="1800" dirty="0" err="1">
                <a:latin typeface="sans-serif"/>
              </a:rPr>
              <a:t>зв'язку</a:t>
            </a:r>
            <a:r>
              <a:rPr lang="ru-RU" sz="1800" dirty="0">
                <a:latin typeface="sans-serif"/>
              </a:rPr>
              <a:t> з </a:t>
            </a:r>
            <a:r>
              <a:rPr lang="ru-RU" sz="1800" dirty="0" err="1">
                <a:latin typeface="sans-serif"/>
              </a:rPr>
              <a:t>поясненням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фотоелектричного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ефекту</a:t>
            </a:r>
            <a:r>
              <a:rPr lang="ru-RU" sz="1800" dirty="0">
                <a:latin typeface="sans-serif"/>
              </a:rPr>
              <a:t>. </a:t>
            </a:r>
            <a:r>
              <a:rPr lang="ru-RU" sz="1800" dirty="0" err="1">
                <a:latin typeface="sans-serif"/>
              </a:rPr>
              <a:t>Озеєн</a:t>
            </a:r>
            <a:r>
              <a:rPr lang="ru-RU" sz="1800" dirty="0">
                <a:latin typeface="sans-serif"/>
              </a:rPr>
              <a:t> особливо </a:t>
            </a:r>
            <a:r>
              <a:rPr lang="ru-RU" sz="1800" dirty="0" err="1">
                <a:latin typeface="sans-serif"/>
              </a:rPr>
              <a:t>підкреслював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що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цього</a:t>
            </a:r>
            <a:r>
              <a:rPr lang="ru-RU" sz="1800" dirty="0">
                <a:latin typeface="sans-serif"/>
              </a:rPr>
              <a:t> разу </a:t>
            </a:r>
            <a:r>
              <a:rPr lang="ru-RU" sz="1800" dirty="0" err="1">
                <a:latin typeface="sans-serif"/>
              </a:rPr>
              <a:t>він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номінує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Ейнштейна</a:t>
            </a:r>
            <a:r>
              <a:rPr lang="ru-RU" sz="1800" dirty="0">
                <a:latin typeface="sans-serif"/>
              </a:rPr>
              <a:t> не у </a:t>
            </a:r>
            <a:r>
              <a:rPr lang="ru-RU" sz="1800" dirty="0" err="1">
                <a:latin typeface="sans-serif"/>
              </a:rPr>
              <a:t>зв'язку</a:t>
            </a:r>
            <a:r>
              <a:rPr lang="ru-RU" sz="1800" dirty="0">
                <a:latin typeface="sans-serif"/>
              </a:rPr>
              <a:t> з </a:t>
            </a:r>
            <a:r>
              <a:rPr lang="ru-RU" sz="1800" dirty="0" err="1">
                <a:latin typeface="sans-serif"/>
              </a:rPr>
              <a:t>теорією</a:t>
            </a:r>
            <a:r>
              <a:rPr lang="ru-RU" sz="1800" dirty="0">
                <a:latin typeface="sans-serif"/>
              </a:rPr>
              <a:t>, яка </a:t>
            </a:r>
            <a:r>
              <a:rPr lang="ru-RU" sz="1800" dirty="0" err="1">
                <a:latin typeface="sans-serif"/>
              </a:rPr>
              <a:t>представлялася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спірною</a:t>
            </a:r>
            <a:r>
              <a:rPr lang="ru-RU" sz="1800" dirty="0">
                <a:latin typeface="sans-serif"/>
              </a:rPr>
              <a:t> членам </a:t>
            </a:r>
            <a:r>
              <a:rPr lang="ru-RU" sz="1800" dirty="0" err="1">
                <a:latin typeface="sans-serif"/>
              </a:rPr>
              <a:t>Нобелівського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комітету</a:t>
            </a:r>
            <a:r>
              <a:rPr lang="ru-RU" sz="1800" dirty="0">
                <a:latin typeface="sans-serif"/>
              </a:rPr>
              <a:t>, а у </a:t>
            </a:r>
            <a:r>
              <a:rPr lang="ru-RU" sz="1800" dirty="0" err="1">
                <a:latin typeface="sans-serif"/>
              </a:rPr>
              <a:t>зв'язку</a:t>
            </a:r>
            <a:r>
              <a:rPr lang="ru-RU" sz="1800" dirty="0">
                <a:latin typeface="sans-serif"/>
              </a:rPr>
              <a:t> з </a:t>
            </a:r>
            <a:r>
              <a:rPr lang="ru-RU" sz="1800" dirty="0" err="1">
                <a:latin typeface="sans-serif"/>
              </a:rPr>
              <a:t>поясненням</a:t>
            </a:r>
            <a:r>
              <a:rPr lang="ru-RU" sz="1800" dirty="0">
                <a:latin typeface="sans-serif"/>
              </a:rPr>
              <a:t> природного </a:t>
            </a:r>
            <a:r>
              <a:rPr lang="ru-RU" sz="1800" dirty="0" err="1">
                <a:latin typeface="sans-serif"/>
              </a:rPr>
              <a:t>явища</a:t>
            </a:r>
            <a:r>
              <a:rPr lang="ru-RU" sz="1800" dirty="0">
                <a:latin typeface="sans-serif"/>
              </a:rPr>
              <a:t>, поза </a:t>
            </a:r>
            <a:r>
              <a:rPr lang="ru-RU" sz="1800" dirty="0" err="1">
                <a:latin typeface="sans-serif"/>
              </a:rPr>
              <a:t>сумнівом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спостережуваного</a:t>
            </a:r>
            <a:r>
              <a:rPr lang="ru-RU" sz="1800" dirty="0">
                <a:latin typeface="sans-serif"/>
              </a:rPr>
              <a:t> в </a:t>
            </a:r>
            <a:r>
              <a:rPr lang="ru-RU" sz="1800" dirty="0" err="1">
                <a:latin typeface="sans-serif"/>
              </a:rPr>
              <a:t>експерименті</a:t>
            </a:r>
            <a:r>
              <a:rPr lang="ru-RU" sz="1800" dirty="0">
                <a:latin typeface="sans-serif"/>
              </a:rPr>
              <a:t>. В </a:t>
            </a:r>
            <a:r>
              <a:rPr lang="ru-RU" sz="1800" dirty="0" err="1">
                <a:latin typeface="sans-serif"/>
              </a:rPr>
              <a:t>результаті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цієї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номінації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Ейнштейн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отримав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премію</a:t>
            </a:r>
            <a:r>
              <a:rPr lang="ru-RU" sz="1800" dirty="0">
                <a:latin typeface="sans-serif"/>
              </a:rPr>
              <a:t> за 1921 р. </a:t>
            </a:r>
            <a:r>
              <a:rPr lang="ru-RU" sz="1800" dirty="0" err="1">
                <a:latin typeface="sans-serif"/>
              </a:rPr>
              <a:t>заднім</a:t>
            </a:r>
            <a:r>
              <a:rPr lang="ru-RU" sz="1800" dirty="0">
                <a:latin typeface="sans-serif"/>
              </a:rPr>
              <a:t> числом </a:t>
            </a:r>
            <a:r>
              <a:rPr lang="ru-RU" sz="1800" dirty="0" err="1">
                <a:latin typeface="sans-serif"/>
              </a:rPr>
              <a:t>одночасно</a:t>
            </a:r>
            <a:r>
              <a:rPr lang="ru-RU" sz="1800" dirty="0">
                <a:latin typeface="sans-serif"/>
              </a:rPr>
              <a:t> з </a:t>
            </a:r>
            <a:r>
              <a:rPr lang="ru-RU" sz="1800" dirty="0" err="1">
                <a:latin typeface="sans-serif"/>
              </a:rPr>
              <a:t>Нільсом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smtClean="0">
                <a:latin typeface="sans-serif"/>
              </a:rPr>
              <a:t>Бором </a:t>
            </a:r>
            <a:r>
              <a:rPr lang="ru-RU" sz="1800" dirty="0" err="1" smtClean="0">
                <a:latin typeface="sans-serif"/>
              </a:rPr>
              <a:t>восени</a:t>
            </a:r>
            <a:r>
              <a:rPr lang="ru-RU" sz="1800" dirty="0" smtClean="0">
                <a:latin typeface="sans-serif"/>
              </a:rPr>
              <a:t> </a:t>
            </a:r>
            <a:r>
              <a:rPr lang="ru-RU" sz="1800" dirty="0">
                <a:latin typeface="sans-serif"/>
              </a:rPr>
              <a:t>1922 р.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 descr="C:\Users\Sasha\Desktop\Фотки\220px-Albert_Einstein_vio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564904"/>
            <a:ext cx="2808312" cy="395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asha\Desktop\Фотки\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00318"/>
            <a:ext cx="3333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0" y="26064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err="1" smtClean="0">
                <a:latin typeface="sans-serif"/>
              </a:rPr>
              <a:t>Ейнштейн</a:t>
            </a:r>
            <a:r>
              <a:rPr lang="ru-RU" sz="1800" dirty="0" smtClean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був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також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закордонним</a:t>
            </a:r>
            <a:r>
              <a:rPr lang="ru-RU" sz="1800" dirty="0">
                <a:latin typeface="sans-serif"/>
              </a:rPr>
              <a:t> членом </a:t>
            </a:r>
            <a:r>
              <a:rPr lang="ru-RU" sz="1800" dirty="0" err="1">
                <a:latin typeface="sans-serif"/>
              </a:rPr>
              <a:t>Наукового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товариства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імені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Шевченка</a:t>
            </a:r>
            <a:r>
              <a:rPr lang="ru-RU" sz="1800" dirty="0" smtClean="0">
                <a:latin typeface="sans-serif"/>
              </a:rPr>
              <a:t>,</a:t>
            </a:r>
            <a:r>
              <a:rPr lang="ru-RU" sz="1800" dirty="0">
                <a:latin typeface="sans-serif"/>
              </a:rPr>
              <a:t> </a:t>
            </a:r>
            <a:r>
              <a:rPr lang="ru-RU" sz="1800" dirty="0" err="1">
                <a:latin typeface="sans-serif"/>
              </a:rPr>
              <a:t>документи</a:t>
            </a:r>
            <a:r>
              <a:rPr lang="ru-RU" sz="1800" dirty="0">
                <a:latin typeface="sans-serif"/>
              </a:rPr>
              <a:t> про </a:t>
            </a:r>
            <a:r>
              <a:rPr lang="ru-RU" sz="1800" dirty="0" err="1">
                <a:latin typeface="sans-serif"/>
              </a:rPr>
              <a:t>його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обрання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підписав</a:t>
            </a:r>
            <a:r>
              <a:rPr lang="ru-RU" sz="1800" dirty="0">
                <a:latin typeface="sans-serif"/>
              </a:rPr>
              <a:t> </a:t>
            </a:r>
            <a:r>
              <a:rPr lang="ru-RU" sz="1800" dirty="0" err="1">
                <a:latin typeface="sans-serif"/>
              </a:rPr>
              <a:t>Кирило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Студинський</a:t>
            </a:r>
            <a:r>
              <a:rPr lang="ru-RU" sz="1800" dirty="0" smtClean="0">
                <a:latin typeface="sans-serif"/>
              </a:rPr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>
                <a:latin typeface="sans-serif"/>
              </a:rPr>
              <a:t>Посмертно Альберт </a:t>
            </a:r>
            <a:r>
              <a:rPr lang="ru-RU" sz="1800" dirty="0" err="1">
                <a:latin typeface="sans-serif"/>
              </a:rPr>
              <a:t>Ейнштейн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був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нагороджений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цілим</a:t>
            </a:r>
            <a:r>
              <a:rPr lang="ru-RU" sz="1800" dirty="0">
                <a:latin typeface="sans-serif"/>
              </a:rPr>
              <a:t> рядом </a:t>
            </a:r>
            <a:r>
              <a:rPr lang="ru-RU" sz="1800" dirty="0" err="1">
                <a:latin typeface="sans-serif"/>
              </a:rPr>
              <a:t>відзнак</a:t>
            </a:r>
            <a:r>
              <a:rPr lang="ru-RU" sz="1800" dirty="0">
                <a:latin typeface="sans-serif"/>
              </a:rPr>
              <a:t>: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>
                <a:latin typeface="sans-serif"/>
              </a:rPr>
              <a:t>-У</a:t>
            </a:r>
            <a:r>
              <a:rPr lang="ru-RU" sz="1800" dirty="0">
                <a:latin typeface="sans-serif"/>
              </a:rPr>
              <a:t> 1992 </a:t>
            </a:r>
            <a:r>
              <a:rPr lang="ru-RU" sz="1800" dirty="0" err="1">
                <a:latin typeface="sans-serif"/>
              </a:rPr>
              <a:t>він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був</a:t>
            </a:r>
            <a:r>
              <a:rPr lang="ru-RU" sz="1800" dirty="0">
                <a:latin typeface="sans-serif"/>
              </a:rPr>
              <a:t> названий № 10 в </a:t>
            </a:r>
            <a:r>
              <a:rPr lang="ru-RU" sz="1800" dirty="0" err="1">
                <a:latin typeface="sans-serif"/>
              </a:rPr>
              <a:t>підготовленому</a:t>
            </a:r>
            <a:r>
              <a:rPr lang="ru-RU" sz="1800" dirty="0">
                <a:latin typeface="sans-serif"/>
              </a:rPr>
              <a:t> Майклом </a:t>
            </a:r>
            <a:r>
              <a:rPr lang="ru-RU" sz="1800" dirty="0" err="1">
                <a:latin typeface="sans-serif"/>
              </a:rPr>
              <a:t>Хартом</a:t>
            </a:r>
            <a:r>
              <a:rPr lang="ru-RU" sz="1800" dirty="0">
                <a:latin typeface="sans-serif"/>
              </a:rPr>
              <a:t> списку </a:t>
            </a:r>
            <a:r>
              <a:rPr lang="ru-RU" sz="1800" dirty="0" err="1">
                <a:latin typeface="sans-serif"/>
              </a:rPr>
              <a:t>найвпливовіших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осіб</a:t>
            </a:r>
            <a:r>
              <a:rPr lang="ru-RU" sz="1800" dirty="0">
                <a:latin typeface="sans-serif"/>
              </a:rPr>
              <a:t> в </a:t>
            </a:r>
            <a:r>
              <a:rPr lang="ru-RU" sz="1800" dirty="0" err="1">
                <a:latin typeface="sans-serif"/>
              </a:rPr>
              <a:t>історії</a:t>
            </a:r>
            <a:r>
              <a:rPr lang="ru-RU" sz="1800" dirty="0">
                <a:latin typeface="sans-serif"/>
              </a:rPr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>
                <a:latin typeface="sans-serif"/>
              </a:rPr>
              <a:t>-У</a:t>
            </a:r>
            <a:r>
              <a:rPr lang="ru-RU" sz="1800" dirty="0">
                <a:latin typeface="sans-serif"/>
              </a:rPr>
              <a:t> 1999 журнал «Тайм» назвав </a:t>
            </a:r>
            <a:r>
              <a:rPr lang="ru-RU" sz="1800" dirty="0" err="1">
                <a:latin typeface="sans-serif"/>
              </a:rPr>
              <a:t>Ейнштейна</a:t>
            </a:r>
            <a:r>
              <a:rPr lang="ru-RU" sz="1800" dirty="0">
                <a:latin typeface="sans-serif"/>
              </a:rPr>
              <a:t> «</a:t>
            </a:r>
            <a:r>
              <a:rPr lang="ru-RU" sz="1800" dirty="0" err="1">
                <a:latin typeface="sans-serif"/>
              </a:rPr>
              <a:t>Особистістю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століття</a:t>
            </a:r>
            <a:r>
              <a:rPr lang="ru-RU" sz="1800" dirty="0">
                <a:latin typeface="sans-serif"/>
              </a:rPr>
              <a:t>».</a:t>
            </a:r>
            <a:endParaRPr lang="ru-RU" sz="1800" dirty="0"/>
          </a:p>
          <a:p>
            <a:pPr marL="0" indent="0">
              <a:buNone/>
            </a:pPr>
            <a:r>
              <a:rPr lang="ru-RU" sz="1800" dirty="0">
                <a:latin typeface="sans-serif"/>
              </a:rPr>
              <a:t>-</a:t>
            </a:r>
            <a:r>
              <a:rPr lang="ru-RU" sz="1800" dirty="0" smtClean="0">
                <a:latin typeface="sans-serif"/>
              </a:rPr>
              <a:t>У </a:t>
            </a:r>
            <a:r>
              <a:rPr lang="ru-RU" sz="1800" dirty="0">
                <a:latin typeface="sans-serif"/>
              </a:rPr>
              <a:t>1999 </a:t>
            </a:r>
            <a:r>
              <a:rPr lang="en-US" sz="1800" dirty="0">
                <a:latin typeface="sans-serif"/>
              </a:rPr>
              <a:t>Gallup Poll </a:t>
            </a:r>
            <a:r>
              <a:rPr lang="ru-RU" sz="1800" dirty="0" err="1">
                <a:latin typeface="sans-serif"/>
              </a:rPr>
              <a:t>навів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Ейнштейна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під</a:t>
            </a:r>
            <a:r>
              <a:rPr lang="ru-RU" sz="1800" dirty="0">
                <a:latin typeface="sans-serif"/>
              </a:rPr>
              <a:t> № 4 в списку </a:t>
            </a:r>
            <a:r>
              <a:rPr lang="ru-RU" sz="1800" dirty="0" err="1">
                <a:latin typeface="sans-serif"/>
              </a:rPr>
              <a:t>найшанованіших</a:t>
            </a:r>
            <a:r>
              <a:rPr lang="ru-RU" sz="1800" dirty="0">
                <a:latin typeface="sans-serif"/>
              </a:rPr>
              <a:t> у </a:t>
            </a:r>
            <a:r>
              <a:rPr lang="en-US" sz="1800" dirty="0">
                <a:latin typeface="sans-serif"/>
              </a:rPr>
              <a:t>XX </a:t>
            </a:r>
            <a:r>
              <a:rPr lang="ru-RU" sz="1800" dirty="0" err="1" smtClean="0">
                <a:latin typeface="sans-serif"/>
              </a:rPr>
              <a:t>столітті</a:t>
            </a:r>
            <a:r>
              <a:rPr lang="ru-RU" sz="1800" dirty="0">
                <a:latin typeface="sans-serif"/>
              </a:rPr>
              <a:t> людей.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>
                <a:latin typeface="sans-serif"/>
              </a:rPr>
              <a:t>-2005</a:t>
            </a:r>
            <a:r>
              <a:rPr lang="ru-RU" sz="1800" dirty="0">
                <a:latin typeface="sans-serif"/>
              </a:rPr>
              <a:t> </a:t>
            </a:r>
            <a:r>
              <a:rPr lang="ru-RU" sz="1800" dirty="0" err="1">
                <a:latin typeface="sans-serif"/>
              </a:rPr>
              <a:t>рік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був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оголошений</a:t>
            </a:r>
            <a:r>
              <a:rPr lang="ru-RU" sz="1800" dirty="0">
                <a:latin typeface="sans-serif"/>
              </a:rPr>
              <a:t> ЮНЕСКО роком </a:t>
            </a:r>
            <a:r>
              <a:rPr lang="ru-RU" sz="1800" dirty="0" err="1">
                <a:latin typeface="sans-serif"/>
              </a:rPr>
              <a:t>фізики</a:t>
            </a:r>
            <a:r>
              <a:rPr lang="ru-RU" sz="1800" dirty="0">
                <a:latin typeface="sans-serif"/>
              </a:rPr>
              <a:t> з </a:t>
            </a:r>
            <a:r>
              <a:rPr lang="ru-RU" sz="1800" dirty="0" err="1">
                <a:latin typeface="sans-serif"/>
              </a:rPr>
              <a:t>нагоди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століття</a:t>
            </a:r>
            <a:r>
              <a:rPr lang="ru-RU" sz="1800" dirty="0">
                <a:latin typeface="sans-serif"/>
              </a:rPr>
              <a:t> «року чудес», </a:t>
            </a:r>
            <a:r>
              <a:rPr lang="ru-RU" sz="1800" dirty="0" err="1">
                <a:latin typeface="sans-serif"/>
              </a:rPr>
              <a:t>що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увінчався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відкриттям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спеціальної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теорії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відносності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Ейнштейном</a:t>
            </a:r>
            <a:r>
              <a:rPr lang="ru-RU" sz="1800" dirty="0">
                <a:latin typeface="sans-serif"/>
              </a:rPr>
              <a:t>.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 descr="C:\Users\Sasha\Desktop\Фотки\98a209be98f22d5b2f7eb450f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3350767" cy="327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Sasha\Desktop\Фотки\einsht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27970"/>
            <a:ext cx="241741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86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11663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1" dirty="0" smtClean="0">
                <a:latin typeface="sans-serif"/>
              </a:rPr>
              <a:t>На </a:t>
            </a:r>
            <a:r>
              <a:rPr lang="ru-RU" sz="1200" b="1" dirty="0">
                <a:latin typeface="sans-serif"/>
              </a:rPr>
              <a:t>честь </a:t>
            </a:r>
            <a:r>
              <a:rPr lang="ru-RU" sz="1200" b="1" dirty="0" err="1">
                <a:latin typeface="sans-serif"/>
              </a:rPr>
              <a:t>Ейнштейна</a:t>
            </a:r>
            <a:r>
              <a:rPr lang="ru-RU" sz="1200" b="1" dirty="0">
                <a:latin typeface="sans-serif"/>
              </a:rPr>
              <a:t> </a:t>
            </a:r>
            <a:r>
              <a:rPr lang="ru-RU" sz="1200" b="1" dirty="0" err="1">
                <a:latin typeface="sans-serif"/>
              </a:rPr>
              <a:t>названі</a:t>
            </a:r>
            <a:r>
              <a:rPr lang="ru-RU" sz="1200" b="1" dirty="0">
                <a:latin typeface="sans-serif"/>
              </a:rPr>
              <a:t>:</a:t>
            </a:r>
            <a:endParaRPr lang="ru-RU" sz="1200" dirty="0"/>
          </a:p>
          <a:p>
            <a:pPr>
              <a:buFont typeface="Arial"/>
              <a:buChar char="•"/>
            </a:pPr>
            <a:r>
              <a:rPr lang="ru-RU" sz="1200" dirty="0" err="1">
                <a:latin typeface="sans-serif"/>
              </a:rPr>
              <a:t>Ейнштейн</a:t>
            </a:r>
            <a:r>
              <a:rPr lang="ru-RU" sz="1200" dirty="0">
                <a:latin typeface="sans-serif"/>
              </a:rPr>
              <a:t> — </a:t>
            </a:r>
            <a:r>
              <a:rPr lang="ru-RU" sz="1200" dirty="0" err="1">
                <a:latin typeface="sans-serif"/>
              </a:rPr>
              <a:t>одиниця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dirty="0" err="1">
                <a:latin typeface="sans-serif"/>
              </a:rPr>
              <a:t>енергії</a:t>
            </a:r>
            <a:r>
              <a:rPr lang="ru-RU" sz="1200" dirty="0">
                <a:latin typeface="sans-serif"/>
              </a:rPr>
              <a:t>, </a:t>
            </a:r>
            <a:r>
              <a:rPr lang="ru-RU" sz="1200" dirty="0" err="1">
                <a:latin typeface="sans-serif"/>
              </a:rPr>
              <a:t>вживана</a:t>
            </a:r>
            <a:r>
              <a:rPr lang="ru-RU" sz="1200" dirty="0">
                <a:latin typeface="sans-serif"/>
              </a:rPr>
              <a:t> у </a:t>
            </a:r>
            <a:r>
              <a:rPr lang="ru-RU" sz="1200" dirty="0" err="1">
                <a:latin typeface="sans-serif"/>
              </a:rPr>
              <a:t>фотохімії</a:t>
            </a:r>
            <a:endParaRPr lang="ru-RU" sz="1200" dirty="0"/>
          </a:p>
          <a:p>
            <a:pPr>
              <a:buFont typeface="Arial"/>
              <a:buChar char="•"/>
            </a:pPr>
            <a:r>
              <a:rPr lang="ru-RU" sz="1200" dirty="0" err="1">
                <a:latin typeface="sans-serif"/>
              </a:rPr>
              <a:t>Хімічний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елемент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dirty="0" err="1">
                <a:latin typeface="sans-serif"/>
              </a:rPr>
              <a:t>ейнштейній</a:t>
            </a:r>
            <a:r>
              <a:rPr lang="ru-RU" sz="1200" dirty="0">
                <a:latin typeface="sans-serif"/>
              </a:rPr>
              <a:t> (№ 99 в </a:t>
            </a:r>
            <a:r>
              <a:rPr lang="ru-RU" sz="1200" dirty="0" err="1">
                <a:latin typeface="sans-serif"/>
              </a:rPr>
              <a:t>періодичної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системи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елементів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Менделєєва</a:t>
            </a:r>
            <a:r>
              <a:rPr lang="ru-RU" sz="1200" dirty="0">
                <a:latin typeface="sans-serif"/>
              </a:rPr>
              <a:t>)</a:t>
            </a:r>
            <a:endParaRPr lang="ru-RU" sz="1200" dirty="0"/>
          </a:p>
          <a:p>
            <a:pPr>
              <a:buFont typeface="Arial"/>
              <a:buChar char="•"/>
            </a:pPr>
            <a:r>
              <a:rPr lang="ru-RU" sz="1200" dirty="0" err="1">
                <a:latin typeface="sans-serif"/>
              </a:rPr>
              <a:t>Астероїд</a:t>
            </a:r>
            <a:r>
              <a:rPr lang="ru-RU" sz="1200" dirty="0">
                <a:latin typeface="sans-serif"/>
              </a:rPr>
              <a:t> 2001 </a:t>
            </a:r>
            <a:r>
              <a:rPr lang="ru-RU" sz="1200" dirty="0" err="1">
                <a:latin typeface="sans-serif"/>
              </a:rPr>
              <a:t>Ейнштейн</a:t>
            </a:r>
            <a:endParaRPr lang="ru-RU" sz="1200" dirty="0"/>
          </a:p>
          <a:p>
            <a:pPr>
              <a:buFont typeface="Arial"/>
              <a:buChar char="•"/>
            </a:pPr>
            <a:r>
              <a:rPr lang="ru-RU" sz="1200" dirty="0">
                <a:latin typeface="sans-serif"/>
              </a:rPr>
              <a:t>Кратер на </a:t>
            </a:r>
            <a:r>
              <a:rPr lang="ru-RU" sz="1200" dirty="0" err="1">
                <a:latin typeface="sans-serif"/>
              </a:rPr>
              <a:t>Місяці</a:t>
            </a:r>
            <a:endParaRPr lang="ru-RU" sz="1200" dirty="0"/>
          </a:p>
          <a:p>
            <a:pPr>
              <a:buFont typeface="Arial"/>
              <a:buChar char="•"/>
            </a:pPr>
            <a:r>
              <a:rPr lang="ru-RU" sz="1200" dirty="0">
                <a:latin typeface="sans-serif"/>
              </a:rPr>
              <a:t>Квазар </a:t>
            </a:r>
            <a:r>
              <a:rPr lang="ru-RU" sz="1200" dirty="0" err="1">
                <a:latin typeface="sans-serif"/>
              </a:rPr>
              <a:t>Хрест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Ейнштейна</a:t>
            </a:r>
            <a:endParaRPr lang="ru-RU" sz="1200" dirty="0"/>
          </a:p>
          <a:p>
            <a:pPr>
              <a:buFont typeface="Arial"/>
              <a:buChar char="•"/>
            </a:pPr>
            <a:r>
              <a:rPr lang="ru-RU" sz="1200" u="sng" dirty="0" err="1"/>
              <a:t>Міжнародна</a:t>
            </a:r>
            <a:r>
              <a:rPr lang="ru-RU" sz="1200" u="sng" dirty="0"/>
              <a:t> Золота медаль ЮНЕСКО </a:t>
            </a:r>
            <a:r>
              <a:rPr lang="ru-RU" sz="1200" u="sng" dirty="0" err="1"/>
              <a:t>імені</a:t>
            </a:r>
            <a:r>
              <a:rPr lang="ru-RU" sz="1200" u="sng" dirty="0"/>
              <a:t> Альберта </a:t>
            </a:r>
            <a:r>
              <a:rPr lang="ru-RU" sz="1200" u="sng" dirty="0" err="1" smtClean="0"/>
              <a:t>Ейнштейна</a:t>
            </a:r>
            <a:endParaRPr lang="ru-RU" sz="1200" dirty="0"/>
          </a:p>
          <a:p>
            <a:pPr>
              <a:buFont typeface="Arial"/>
              <a:buChar char="•"/>
            </a:pPr>
            <a:r>
              <a:rPr lang="ru-RU" sz="1200" u="sng" dirty="0"/>
              <a:t>Медаль Альберта </a:t>
            </a:r>
            <a:r>
              <a:rPr lang="ru-RU" sz="1200" u="sng" dirty="0" err="1" smtClean="0"/>
              <a:t>Ейнштейна</a:t>
            </a:r>
            <a:endParaRPr lang="ru-RU" sz="1200" dirty="0"/>
          </a:p>
          <a:p>
            <a:pPr>
              <a:buFont typeface="Arial"/>
              <a:buChar char="•"/>
            </a:pPr>
            <a:r>
              <a:rPr lang="ru-RU" sz="1200" dirty="0" err="1">
                <a:latin typeface="sans-serif"/>
              </a:rPr>
              <a:t>Премія</a:t>
            </a:r>
            <a:r>
              <a:rPr lang="ru-RU" sz="1200" dirty="0">
                <a:latin typeface="sans-serif"/>
              </a:rPr>
              <a:t> Альберта </a:t>
            </a:r>
            <a:r>
              <a:rPr lang="ru-RU" sz="1200" dirty="0" err="1">
                <a:latin typeface="sans-serif"/>
              </a:rPr>
              <a:t>Ейнштейна</a:t>
            </a:r>
            <a:r>
              <a:rPr lang="ru-RU" sz="1200" dirty="0">
                <a:latin typeface="sans-serif"/>
              </a:rPr>
              <a:t>, </a:t>
            </a:r>
            <a:r>
              <a:rPr lang="ru-RU" sz="1200" dirty="0" err="1">
                <a:latin typeface="sans-serif"/>
              </a:rPr>
              <a:t>що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присуджується</a:t>
            </a:r>
            <a:r>
              <a:rPr lang="ru-RU" sz="1200" dirty="0">
                <a:latin typeface="sans-serif"/>
              </a:rPr>
              <a:t> </a:t>
            </a:r>
            <a:r>
              <a:rPr lang="ru-RU" sz="1200" dirty="0" err="1">
                <a:latin typeface="sans-serif"/>
              </a:rPr>
              <a:t>Світовою</a:t>
            </a:r>
            <a:r>
              <a:rPr lang="ru-RU" sz="1200" dirty="0">
                <a:latin typeface="sans-serif"/>
              </a:rPr>
              <a:t> Культурною </a:t>
            </a:r>
            <a:r>
              <a:rPr lang="ru-RU" sz="1200" dirty="0" smtClean="0">
                <a:latin typeface="sans-serif"/>
              </a:rPr>
              <a:t>Радою</a:t>
            </a:r>
            <a:endParaRPr lang="ru-RU" sz="1200" dirty="0"/>
          </a:p>
          <a:p>
            <a:pPr>
              <a:buFont typeface="Arial"/>
              <a:buChar char="•"/>
            </a:pPr>
            <a:r>
              <a:rPr lang="ru-RU" sz="1200" dirty="0" err="1">
                <a:latin typeface="sans-serif"/>
              </a:rPr>
              <a:t>Коледж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медицини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ім</a:t>
            </a:r>
            <a:r>
              <a:rPr lang="ru-RU" sz="1200" dirty="0">
                <a:latin typeface="sans-serif"/>
              </a:rPr>
              <a:t>. Альберта </a:t>
            </a:r>
            <a:r>
              <a:rPr lang="ru-RU" sz="1200" dirty="0" err="1">
                <a:latin typeface="sans-serif"/>
              </a:rPr>
              <a:t>Ейнштейна</a:t>
            </a:r>
            <a:r>
              <a:rPr lang="ru-RU" sz="1200" dirty="0">
                <a:latin typeface="sans-serif"/>
              </a:rPr>
              <a:t> при </a:t>
            </a:r>
            <a:r>
              <a:rPr lang="ru-RU" sz="1200" dirty="0" err="1">
                <a:latin typeface="sans-serif"/>
              </a:rPr>
              <a:t>університеті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Йешива</a:t>
            </a:r>
            <a:endParaRPr lang="ru-RU" sz="1200" dirty="0"/>
          </a:p>
          <a:p>
            <a:pPr>
              <a:buFont typeface="Arial"/>
              <a:buChar char="•"/>
            </a:pPr>
            <a:r>
              <a:rPr lang="ru-RU" sz="1200" dirty="0">
                <a:latin typeface="sans-serif"/>
              </a:rPr>
              <a:t>Центр </a:t>
            </a:r>
            <a:r>
              <a:rPr lang="ru-RU" sz="1200" dirty="0" err="1">
                <a:latin typeface="sans-serif"/>
              </a:rPr>
              <a:t>медицини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ім</a:t>
            </a:r>
            <a:r>
              <a:rPr lang="ru-RU" sz="1200" dirty="0">
                <a:latin typeface="sans-serif"/>
              </a:rPr>
              <a:t>. Альберта </a:t>
            </a:r>
            <a:r>
              <a:rPr lang="ru-RU" sz="1200" dirty="0" err="1">
                <a:latin typeface="sans-serif"/>
              </a:rPr>
              <a:t>Ейнштейна</a:t>
            </a:r>
            <a:r>
              <a:rPr lang="ru-RU" sz="1200" dirty="0">
                <a:latin typeface="sans-serif"/>
              </a:rPr>
              <a:t> в </a:t>
            </a:r>
            <a:r>
              <a:rPr lang="ru-RU" sz="1200" dirty="0" err="1">
                <a:latin typeface="sans-serif"/>
              </a:rPr>
              <a:t>Філадельфії</a:t>
            </a:r>
            <a:endParaRPr lang="ru-RU" sz="1200" dirty="0"/>
          </a:p>
          <a:p>
            <a:pPr>
              <a:buFont typeface="Arial"/>
              <a:buChar char="•"/>
            </a:pPr>
            <a:r>
              <a:rPr lang="ru-RU" sz="1200" dirty="0" err="1">
                <a:latin typeface="sans-serif"/>
              </a:rPr>
              <a:t>Будинок</a:t>
            </a:r>
            <a:r>
              <a:rPr lang="ru-RU" sz="1200" dirty="0">
                <a:latin typeface="sans-serif"/>
              </a:rPr>
              <a:t>-музей Альберта </a:t>
            </a:r>
            <a:r>
              <a:rPr lang="ru-RU" sz="1200" dirty="0" err="1">
                <a:latin typeface="sans-serif"/>
              </a:rPr>
              <a:t>Ейнштейна</a:t>
            </a:r>
            <a:r>
              <a:rPr lang="ru-RU" sz="1200" dirty="0">
                <a:latin typeface="sans-serif"/>
              </a:rPr>
              <a:t> на </a:t>
            </a:r>
            <a:r>
              <a:rPr lang="ru-RU" sz="1200" dirty="0" err="1">
                <a:latin typeface="sans-serif"/>
              </a:rPr>
              <a:t>Крамгассі</a:t>
            </a:r>
            <a:r>
              <a:rPr lang="ru-RU" sz="1200" dirty="0">
                <a:latin typeface="sans-serif"/>
              </a:rPr>
              <a:t> Берн</a:t>
            </a:r>
            <a:endParaRPr lang="ru-RU" sz="1200" dirty="0"/>
          </a:p>
          <a:p>
            <a:pPr>
              <a:buFont typeface="Arial"/>
              <a:buChar char="•"/>
            </a:pPr>
            <a:r>
              <a:rPr lang="ru-RU" sz="1200" dirty="0" err="1">
                <a:latin typeface="sans-serif"/>
              </a:rPr>
              <a:t>Супутник-обсерваторія</a:t>
            </a:r>
            <a:r>
              <a:rPr lang="ru-RU" sz="1200" dirty="0">
                <a:latin typeface="sans-serif"/>
              </a:rPr>
              <a:t> «</a:t>
            </a:r>
            <a:r>
              <a:rPr lang="ru-RU" sz="1200" dirty="0" err="1">
                <a:latin typeface="sans-serif"/>
              </a:rPr>
              <a:t>Ейнштейн</a:t>
            </a:r>
            <a:r>
              <a:rPr lang="ru-RU" sz="1200" dirty="0">
                <a:latin typeface="sans-serif"/>
              </a:rPr>
              <a:t>»</a:t>
            </a:r>
            <a:endParaRPr lang="ru-RU" sz="1200" dirty="0"/>
          </a:p>
          <a:p>
            <a:pPr>
              <a:buFont typeface="Arial"/>
              <a:buChar char="•"/>
            </a:pPr>
            <a:r>
              <a:rPr lang="ru-RU" sz="1200" dirty="0" err="1">
                <a:latin typeface="sans-serif"/>
              </a:rPr>
              <a:t>численні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вулиці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багатьох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міст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світу</a:t>
            </a:r>
            <a:endParaRPr lang="ru-RU" sz="1200" dirty="0"/>
          </a:p>
          <a:p>
            <a:pPr>
              <a:buFont typeface="Arial"/>
              <a:buChar char="•"/>
            </a:pPr>
            <a:r>
              <a:rPr lang="ru-RU" sz="1200" dirty="0">
                <a:latin typeface="sans-serif"/>
              </a:rPr>
              <a:t>«</a:t>
            </a:r>
            <a:r>
              <a:rPr lang="ru-RU" sz="1200" dirty="0" err="1">
                <a:latin typeface="sans-serif"/>
              </a:rPr>
              <a:t>кільця</a:t>
            </a:r>
            <a:r>
              <a:rPr lang="ru-RU" sz="1200" dirty="0">
                <a:latin typeface="sans-serif"/>
              </a:rPr>
              <a:t> </a:t>
            </a:r>
            <a:r>
              <a:rPr lang="ru-RU" sz="1200" dirty="0" err="1">
                <a:latin typeface="sans-serif"/>
              </a:rPr>
              <a:t>Ейнштейна</a:t>
            </a:r>
            <a:r>
              <a:rPr lang="ru-RU" sz="1200" dirty="0">
                <a:latin typeface="sans-serif"/>
              </a:rPr>
              <a:t>»</a:t>
            </a:r>
            <a:endParaRPr lang="ru-RU" sz="12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386" name="Picture 2" descr="C:\Users\Sasha\Desktop\Фотки\100642_albert-enshtejn_2560x1600_(www.i-prikol.ru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4741"/>
            <a:ext cx="6120680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Sasha\Desktop\Фотки\ei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863825" cy="27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Sasha\Desktop\Фотки\98a209be98f22d5b2f7eb450fc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62681"/>
            <a:ext cx="2459112" cy="302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59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12560" y="-99392"/>
            <a:ext cx="7680960" cy="10668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1800" b="1" dirty="0" smtClean="0">
                <a:latin typeface="sans-serif"/>
              </a:rPr>
              <a:t>Альбе́рт Ейнште́йн</a:t>
            </a:r>
            <a:r>
              <a:rPr lang="uk-UA" sz="1800" b="1" dirty="0" smtClean="0">
                <a:latin typeface="sans-serif"/>
              </a:rPr>
              <a:t>-</a:t>
            </a:r>
            <a:r>
              <a:rPr lang="ru-RU" sz="1800" dirty="0"/>
              <a:t> </a:t>
            </a:r>
            <a:r>
              <a:rPr lang="ru-RU" sz="1800" dirty="0" smtClean="0"/>
              <a:t>(</a:t>
            </a:r>
            <a:r>
              <a:rPr lang="ru-RU" sz="1800" dirty="0" smtClean="0">
                <a:latin typeface="sans-serif"/>
              </a:rPr>
              <a:t>*1879</a:t>
            </a:r>
            <a:r>
              <a:rPr lang="ru-RU" sz="1800" dirty="0">
                <a:latin typeface="sans-serif"/>
              </a:rPr>
              <a:t>, </a:t>
            </a:r>
            <a:r>
              <a:rPr lang="ru-RU" sz="1800" dirty="0" err="1">
                <a:latin typeface="sans-serif"/>
              </a:rPr>
              <a:t>Ульм,Німеччина</a:t>
            </a:r>
            <a:r>
              <a:rPr lang="ru-RU" sz="1800" dirty="0">
                <a:latin typeface="sans-serif"/>
              </a:rPr>
              <a:t> — † 1955, </a:t>
            </a:r>
            <a:r>
              <a:rPr lang="ru-RU" sz="1800" dirty="0" err="1">
                <a:latin typeface="sans-serif"/>
              </a:rPr>
              <a:t>Прінстон,США</a:t>
            </a:r>
            <a:r>
              <a:rPr lang="ru-RU" sz="1800" dirty="0" smtClean="0">
                <a:latin typeface="sans-serif"/>
              </a:rPr>
              <a:t>).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>
                <a:latin typeface="sans-serif"/>
              </a:rPr>
              <a:t>Один </a:t>
            </a:r>
            <a:r>
              <a:rPr lang="ru-RU" sz="1800" dirty="0">
                <a:latin typeface="sans-serif"/>
              </a:rPr>
              <a:t>з </a:t>
            </a:r>
            <a:r>
              <a:rPr lang="ru-RU" sz="1800" dirty="0" err="1" smtClean="0">
                <a:latin typeface="sans-serif"/>
              </a:rPr>
              <a:t>найвизначніших</a:t>
            </a:r>
            <a:r>
              <a:rPr lang="ru-RU" sz="1800" dirty="0" smtClean="0">
                <a:latin typeface="sans-serif"/>
              </a:rPr>
              <a:t> </a:t>
            </a:r>
            <a:r>
              <a:rPr lang="ru-RU" sz="1800" dirty="0" err="1" smtClean="0">
                <a:latin typeface="sans-serif"/>
              </a:rPr>
              <a:t>фізиків</a:t>
            </a:r>
            <a:r>
              <a:rPr lang="ru-RU" sz="1800" dirty="0">
                <a:latin typeface="sans-serif"/>
              </a:rPr>
              <a:t> </a:t>
            </a:r>
            <a:r>
              <a:rPr lang="en-US" sz="1800" dirty="0">
                <a:latin typeface="sans-serif"/>
              </a:rPr>
              <a:t>XX </a:t>
            </a:r>
            <a:r>
              <a:rPr lang="ru-RU" sz="1800" dirty="0" err="1">
                <a:latin typeface="sans-serif"/>
              </a:rPr>
              <a:t>століття</a:t>
            </a:r>
            <a:r>
              <a:rPr lang="ru-RU" sz="1800" dirty="0">
                <a:latin typeface="sans-serif"/>
              </a:rPr>
              <a:t>. </a:t>
            </a:r>
            <a:r>
              <a:rPr lang="ru-RU" sz="1800" dirty="0" smtClean="0">
                <a:latin typeface="sans-serif"/>
              </a:rPr>
              <a:t>Лауреат </a:t>
            </a:r>
            <a:r>
              <a:rPr lang="ru-RU" sz="1800" dirty="0" err="1" smtClean="0">
                <a:latin typeface="sans-serif"/>
              </a:rPr>
              <a:t>Нобелівської</a:t>
            </a:r>
            <a:r>
              <a:rPr lang="ru-RU" sz="1800" dirty="0" smtClean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премії</a:t>
            </a:r>
            <a:r>
              <a:rPr lang="ru-RU" sz="1800" dirty="0">
                <a:latin typeface="sans-serif"/>
              </a:rPr>
              <a:t> 1921 року</a:t>
            </a:r>
            <a:r>
              <a:rPr lang="ru-RU" sz="1800" dirty="0" smtClean="0">
                <a:latin typeface="sans-serif"/>
              </a:rPr>
              <a:t>.</a:t>
            </a:r>
            <a:endParaRPr lang="vi-VN" sz="1800" dirty="0"/>
          </a:p>
          <a:p>
            <a:pPr marL="0" indent="0">
              <a:buNone/>
            </a:pPr>
            <a:r>
              <a:rPr lang="ru-RU" sz="1800" dirty="0">
                <a:latin typeface="sans-serif"/>
              </a:rPr>
              <a:t>Альберт </a:t>
            </a:r>
            <a:r>
              <a:rPr lang="ru-RU" sz="1800" dirty="0" err="1">
                <a:latin typeface="sans-serif"/>
              </a:rPr>
              <a:t>Ейнштейн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народився</a:t>
            </a:r>
            <a:r>
              <a:rPr lang="ru-RU" sz="1800" dirty="0">
                <a:latin typeface="sans-serif"/>
              </a:rPr>
              <a:t> 14 </a:t>
            </a:r>
            <a:r>
              <a:rPr lang="ru-RU" sz="1800" dirty="0" err="1">
                <a:latin typeface="sans-serif"/>
              </a:rPr>
              <a:t>березня</a:t>
            </a:r>
            <a:r>
              <a:rPr lang="ru-RU" sz="1800" dirty="0">
                <a:latin typeface="sans-serif"/>
              </a:rPr>
              <a:t> 1879 </a:t>
            </a:r>
            <a:r>
              <a:rPr lang="ru-RU" sz="1800" dirty="0" smtClean="0">
                <a:latin typeface="sans-serif"/>
              </a:rPr>
              <a:t>року  в</a:t>
            </a:r>
            <a:r>
              <a:rPr lang="ru-RU" sz="1800" dirty="0">
                <a:latin typeface="sans-serif"/>
              </a:rPr>
              <a:t> </a:t>
            </a:r>
            <a:r>
              <a:rPr lang="ru-RU" sz="1800" dirty="0" err="1" smtClean="0">
                <a:latin typeface="sans-serif"/>
              </a:rPr>
              <a:t>німецькому</a:t>
            </a:r>
            <a:r>
              <a:rPr lang="ru-RU" sz="1800" dirty="0" smtClean="0">
                <a:latin typeface="sans-serif"/>
              </a:rPr>
              <a:t> </a:t>
            </a:r>
            <a:r>
              <a:rPr lang="ru-RU" sz="1800" dirty="0" err="1" smtClean="0">
                <a:latin typeface="sans-serif"/>
              </a:rPr>
              <a:t>місті</a:t>
            </a:r>
            <a:r>
              <a:rPr lang="ru-RU" sz="1800" dirty="0">
                <a:latin typeface="sans-serif"/>
              </a:rPr>
              <a:t> Ульм в </a:t>
            </a:r>
            <a:r>
              <a:rPr lang="ru-RU" sz="1800" dirty="0" err="1">
                <a:latin typeface="sans-serif"/>
              </a:rPr>
              <a:t>єврейській</a:t>
            </a:r>
            <a:r>
              <a:rPr lang="ru-RU" sz="1800" dirty="0">
                <a:latin typeface="sans-serif"/>
              </a:rPr>
              <a:t> </a:t>
            </a:r>
            <a:r>
              <a:rPr lang="ru-RU" sz="1800" dirty="0" err="1">
                <a:latin typeface="sans-serif"/>
              </a:rPr>
              <a:t>родині</a:t>
            </a:r>
            <a:r>
              <a:rPr lang="ru-RU" sz="1800" dirty="0">
                <a:latin typeface="sans-serif"/>
              </a:rPr>
              <a:t>. Мешкав у </a:t>
            </a:r>
            <a:r>
              <a:rPr lang="ru-RU" sz="1800" dirty="0" err="1" smtClean="0">
                <a:latin typeface="sans-serif"/>
              </a:rPr>
              <a:t>Швейцарії</a:t>
            </a:r>
            <a:r>
              <a:rPr lang="ru-RU" sz="1800" dirty="0" smtClean="0">
                <a:latin typeface="sans-serif"/>
              </a:rPr>
              <a:t> (з</a:t>
            </a:r>
            <a:r>
              <a:rPr lang="ru-RU" sz="1800" dirty="0">
                <a:latin typeface="sans-serif"/>
              </a:rPr>
              <a:t> 1893),</a:t>
            </a:r>
            <a:r>
              <a:rPr lang="ru-RU" sz="1800" dirty="0" err="1" smtClean="0">
                <a:latin typeface="sans-serif"/>
              </a:rPr>
              <a:t>Німеччині</a:t>
            </a:r>
            <a:r>
              <a:rPr lang="ru-RU" sz="1800" dirty="0" smtClean="0">
                <a:latin typeface="sans-serif"/>
              </a:rPr>
              <a:t> (з</a:t>
            </a:r>
            <a:r>
              <a:rPr lang="ru-RU" sz="1800" dirty="0">
                <a:latin typeface="sans-serif"/>
              </a:rPr>
              <a:t> 1914) і США (з1933). Створив </a:t>
            </a:r>
            <a:r>
              <a:rPr lang="ru-RU" sz="1800" dirty="0" err="1">
                <a:latin typeface="sans-serif"/>
              </a:rPr>
              <a:t>спеціальну</a:t>
            </a:r>
            <a:r>
              <a:rPr lang="ru-RU" sz="1800" dirty="0">
                <a:latin typeface="sans-serif"/>
              </a:rPr>
              <a:t> (1905) і </a:t>
            </a:r>
            <a:r>
              <a:rPr lang="ru-RU" sz="1800" dirty="0" err="1">
                <a:latin typeface="sans-serif"/>
              </a:rPr>
              <a:t>загальну</a:t>
            </a:r>
            <a:r>
              <a:rPr lang="ru-RU" sz="1800" dirty="0">
                <a:latin typeface="sans-serif"/>
              </a:rPr>
              <a:t> (</a:t>
            </a:r>
            <a:r>
              <a:rPr lang="ru-RU" sz="1800" dirty="0" smtClean="0">
                <a:latin typeface="sans-serif"/>
              </a:rPr>
              <a:t>1907–1916)</a:t>
            </a:r>
            <a:r>
              <a:rPr lang="ru-RU" sz="1800" dirty="0">
                <a:latin typeface="sans-serif"/>
              </a:rPr>
              <a:t> </a:t>
            </a:r>
            <a:r>
              <a:rPr lang="ru-RU" sz="1800" dirty="0" err="1">
                <a:latin typeface="sans-serif"/>
              </a:rPr>
              <a:t>теорії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відносності</a:t>
            </a:r>
            <a:r>
              <a:rPr lang="ru-RU" sz="1800" dirty="0">
                <a:latin typeface="sans-serif"/>
              </a:rPr>
              <a:t>; </a:t>
            </a:r>
            <a:r>
              <a:rPr lang="ru-RU" sz="1800" dirty="0" err="1">
                <a:latin typeface="sans-serif"/>
              </a:rPr>
              <a:t>відкрив</a:t>
            </a:r>
            <a:r>
              <a:rPr lang="ru-RU" sz="1800" dirty="0">
                <a:latin typeface="sans-serif"/>
              </a:rPr>
              <a:t> закон </a:t>
            </a:r>
            <a:r>
              <a:rPr lang="ru-RU" sz="1800" dirty="0" err="1">
                <a:latin typeface="sans-serif"/>
              </a:rPr>
              <a:t>взаємозв'язку</a:t>
            </a:r>
            <a:r>
              <a:rPr lang="ru-RU" sz="1800" dirty="0">
                <a:latin typeface="sans-serif"/>
              </a:rPr>
              <a:t> </a:t>
            </a:r>
            <a:r>
              <a:rPr lang="ru-RU" sz="1800" dirty="0" err="1">
                <a:latin typeface="sans-serif"/>
              </a:rPr>
              <a:t>маси</a:t>
            </a:r>
            <a:r>
              <a:rPr lang="ru-RU" sz="1800" dirty="0">
                <a:latin typeface="sans-serif"/>
              </a:rPr>
              <a:t> і </a:t>
            </a:r>
            <a:r>
              <a:rPr lang="ru-RU" sz="1800" dirty="0" err="1" smtClean="0">
                <a:latin typeface="sans-serif"/>
              </a:rPr>
              <a:t>енергії.Автор</a:t>
            </a:r>
            <a:r>
              <a:rPr lang="ru-RU" sz="1800" dirty="0" smtClean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основоположних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праць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smtClean="0">
                <a:latin typeface="sans-serif"/>
              </a:rPr>
              <a:t>з </a:t>
            </a:r>
            <a:r>
              <a:rPr lang="ru-RU" sz="1800" dirty="0" err="1" smtClean="0">
                <a:latin typeface="sans-serif"/>
              </a:rPr>
              <a:t>квантової</a:t>
            </a:r>
            <a:r>
              <a:rPr lang="ru-RU" sz="1800" dirty="0" smtClean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теорії</a:t>
            </a:r>
            <a:r>
              <a:rPr lang="ru-RU" sz="1800" dirty="0">
                <a:latin typeface="sans-serif"/>
              </a:rPr>
              <a:t>: </a:t>
            </a:r>
            <a:r>
              <a:rPr lang="ru-RU" sz="1800" dirty="0" err="1">
                <a:latin typeface="sans-serif"/>
              </a:rPr>
              <a:t>ввів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 smtClean="0">
                <a:latin typeface="sans-serif"/>
              </a:rPr>
              <a:t>поняття</a:t>
            </a:r>
            <a:r>
              <a:rPr lang="ru-RU" sz="1800" dirty="0" smtClean="0">
                <a:latin typeface="sans-serif"/>
              </a:rPr>
              <a:t> фотона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встановив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 smtClean="0">
                <a:latin typeface="sans-serif"/>
              </a:rPr>
              <a:t>закони</a:t>
            </a:r>
            <a:r>
              <a:rPr lang="ru-RU" sz="1800" dirty="0" smtClean="0">
                <a:latin typeface="sans-serif"/>
              </a:rPr>
              <a:t> </a:t>
            </a:r>
            <a:r>
              <a:rPr lang="ru-RU" sz="1800" dirty="0" err="1" smtClean="0">
                <a:latin typeface="sans-serif"/>
              </a:rPr>
              <a:t>фотоефекту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основний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smtClean="0">
                <a:latin typeface="sans-serif"/>
              </a:rPr>
              <a:t>закон </a:t>
            </a:r>
            <a:r>
              <a:rPr lang="ru-RU" sz="1800" dirty="0" err="1" smtClean="0">
                <a:latin typeface="sans-serif"/>
              </a:rPr>
              <a:t>фотохімії</a:t>
            </a:r>
            <a:r>
              <a:rPr lang="ru-RU" sz="1800" dirty="0">
                <a:latin typeface="sans-serif"/>
              </a:rPr>
              <a:t> (закон </a:t>
            </a:r>
            <a:r>
              <a:rPr lang="ru-RU" sz="1800" dirty="0" err="1">
                <a:latin typeface="sans-serif"/>
              </a:rPr>
              <a:t>Ейнштейна</a:t>
            </a:r>
            <a:r>
              <a:rPr lang="ru-RU" sz="1800" dirty="0">
                <a:latin typeface="sans-serif"/>
              </a:rPr>
              <a:t>), </a:t>
            </a:r>
            <a:r>
              <a:rPr lang="ru-RU" sz="1800" dirty="0" err="1">
                <a:latin typeface="sans-serif"/>
              </a:rPr>
              <a:t>передбачив</a:t>
            </a:r>
            <a:r>
              <a:rPr lang="ru-RU" sz="1800" dirty="0">
                <a:latin typeface="sans-serif"/>
              </a:rPr>
              <a:t> (1916) </a:t>
            </a:r>
            <a:r>
              <a:rPr lang="ru-RU" sz="1800" dirty="0" err="1">
                <a:latin typeface="sans-serif"/>
              </a:rPr>
              <a:t>вимушене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випромінювання</a:t>
            </a:r>
            <a:r>
              <a:rPr lang="ru-RU" sz="1800" dirty="0">
                <a:latin typeface="sans-serif"/>
              </a:rPr>
              <a:t>. </a:t>
            </a:r>
            <a:r>
              <a:rPr lang="ru-RU" sz="1800" dirty="0" err="1">
                <a:latin typeface="sans-serif"/>
              </a:rPr>
              <a:t>Розвинув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статистичну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 smtClean="0">
                <a:latin typeface="sans-serif"/>
              </a:rPr>
              <a:t>теорію</a:t>
            </a:r>
            <a:r>
              <a:rPr lang="ru-RU" sz="1800" dirty="0" smtClean="0">
                <a:latin typeface="sans-serif"/>
              </a:rPr>
              <a:t> </a:t>
            </a:r>
            <a:r>
              <a:rPr lang="ru-RU" sz="1800" dirty="0" err="1" smtClean="0">
                <a:latin typeface="sans-serif"/>
              </a:rPr>
              <a:t>броунівського</a:t>
            </a:r>
            <a:r>
              <a:rPr lang="ru-RU" sz="1800" dirty="0" smtClean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руху</a:t>
            </a:r>
            <a:r>
              <a:rPr lang="ru-RU" sz="1800" dirty="0">
                <a:latin typeface="sans-serif"/>
              </a:rPr>
              <a:t>, заклавши </a:t>
            </a:r>
            <a:r>
              <a:rPr lang="ru-RU" sz="1800" dirty="0" err="1">
                <a:latin typeface="sans-serif"/>
              </a:rPr>
              <a:t>основи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теорії</a:t>
            </a:r>
            <a:r>
              <a:rPr lang="ru-RU" sz="1800" dirty="0">
                <a:latin typeface="sans-serif"/>
              </a:rPr>
              <a:t> </a:t>
            </a:r>
            <a:r>
              <a:rPr lang="ru-RU" sz="1800" dirty="0" err="1">
                <a:latin typeface="sans-serif"/>
              </a:rPr>
              <a:t>флуктуацій</a:t>
            </a:r>
            <a:r>
              <a:rPr lang="ru-RU" sz="1800" dirty="0">
                <a:latin typeface="sans-serif"/>
              </a:rPr>
              <a:t>, створив </a:t>
            </a:r>
            <a:r>
              <a:rPr lang="ru-RU" sz="1800" dirty="0" err="1">
                <a:latin typeface="sans-serif"/>
              </a:rPr>
              <a:t>квантову</a:t>
            </a:r>
            <a:r>
              <a:rPr lang="ru-RU" sz="1800" dirty="0">
                <a:latin typeface="sans-serif"/>
              </a:rPr>
              <a:t> статистику </a:t>
            </a:r>
            <a:r>
              <a:rPr lang="ru-RU" sz="1800" dirty="0" err="1">
                <a:latin typeface="sans-serif"/>
              </a:rPr>
              <a:t>Бозе</a:t>
            </a:r>
            <a:r>
              <a:rPr lang="ru-RU" sz="1800" dirty="0">
                <a:latin typeface="sans-serif"/>
              </a:rPr>
              <a:t>—</a:t>
            </a:r>
            <a:r>
              <a:rPr lang="ru-RU" sz="1800" dirty="0" err="1">
                <a:latin typeface="sans-serif"/>
              </a:rPr>
              <a:t>Ейнштейна</a:t>
            </a:r>
            <a:r>
              <a:rPr lang="ru-RU" sz="1800" dirty="0">
                <a:latin typeface="sans-serif"/>
              </a:rPr>
              <a:t>. З 1933 року р. </a:t>
            </a:r>
            <a:r>
              <a:rPr lang="ru-RU" sz="1800" dirty="0" err="1">
                <a:latin typeface="sans-serif"/>
              </a:rPr>
              <a:t>працював</a:t>
            </a:r>
            <a:r>
              <a:rPr lang="ru-RU" sz="1800" dirty="0">
                <a:latin typeface="sans-serif"/>
              </a:rPr>
              <a:t> над проблемами </a:t>
            </a:r>
            <a:r>
              <a:rPr lang="ru-RU" sz="1800" dirty="0" err="1">
                <a:latin typeface="sans-serif"/>
              </a:rPr>
              <a:t>космології</a:t>
            </a:r>
            <a:r>
              <a:rPr lang="ru-RU" sz="1800" dirty="0">
                <a:latin typeface="sans-serif"/>
              </a:rPr>
              <a:t> і </a:t>
            </a:r>
            <a:r>
              <a:rPr lang="ru-RU" sz="1800" dirty="0" err="1">
                <a:latin typeface="sans-serif"/>
              </a:rPr>
              <a:t>єдиної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теорії</a:t>
            </a:r>
            <a:r>
              <a:rPr lang="ru-RU" sz="1800" dirty="0">
                <a:latin typeface="sans-serif"/>
              </a:rPr>
              <a:t> поля.</a:t>
            </a:r>
            <a:endParaRPr lang="ru-RU" sz="1800" dirty="0"/>
          </a:p>
          <a:p>
            <a:pPr marL="0" indent="0">
              <a:buNone/>
            </a:pPr>
            <a:endParaRPr lang="uk-UA" sz="1800" dirty="0" smtClean="0"/>
          </a:p>
        </p:txBody>
      </p:sp>
      <p:pic>
        <p:nvPicPr>
          <p:cNvPr id="2050" name="Picture 2" descr="C:\Users\Sasha\Desktop\Фотки\1539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sha\Desktop\Фотки\albert-e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38100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20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sans-serif"/>
              </a:rPr>
              <a:t>Будучи </a:t>
            </a:r>
            <a:r>
              <a:rPr lang="ru-RU" sz="1600" dirty="0" err="1">
                <a:latin typeface="sans-serif"/>
              </a:rPr>
              <a:t>дитям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нерелігійних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батьків</a:t>
            </a:r>
            <a:r>
              <a:rPr lang="ru-RU" sz="1600" dirty="0">
                <a:latin typeface="sans-serif"/>
              </a:rPr>
              <a:t>, Альберт </a:t>
            </a:r>
            <a:r>
              <a:rPr lang="ru-RU" sz="1600" dirty="0" err="1">
                <a:latin typeface="sans-serif"/>
              </a:rPr>
              <a:t>Ейнштейн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відвідував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католицьку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початкову</a:t>
            </a:r>
            <a:r>
              <a:rPr lang="ru-RU" sz="1600" dirty="0">
                <a:latin typeface="sans-serif"/>
              </a:rPr>
              <a:t> школу в </a:t>
            </a:r>
            <a:r>
              <a:rPr lang="ru-RU" sz="1600" dirty="0" err="1">
                <a:latin typeface="sans-serif"/>
              </a:rPr>
              <a:t>Мюнхені</a:t>
            </a:r>
            <a:r>
              <a:rPr lang="ru-RU" sz="1600" dirty="0">
                <a:latin typeface="sans-serif"/>
              </a:rPr>
              <a:t> і до 12-ти </a:t>
            </a:r>
            <a:r>
              <a:rPr lang="ru-RU" sz="1600" dirty="0" err="1">
                <a:latin typeface="sans-serif"/>
              </a:rPr>
              <a:t>років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був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досить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глибоко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віруючим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підлітком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хоча</a:t>
            </a:r>
            <a:r>
              <a:rPr lang="ru-RU" sz="1600" dirty="0">
                <a:latin typeface="sans-serif"/>
              </a:rPr>
              <a:t> і не </a:t>
            </a:r>
            <a:r>
              <a:rPr lang="ru-RU" sz="1600" dirty="0" err="1">
                <a:latin typeface="sans-serif"/>
              </a:rPr>
              <a:t>розмежовував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християнське</a:t>
            </a:r>
            <a:r>
              <a:rPr lang="ru-RU" sz="1600" dirty="0">
                <a:latin typeface="sans-serif"/>
              </a:rPr>
              <a:t> й </a:t>
            </a:r>
            <a:r>
              <a:rPr lang="ru-RU" sz="1600" dirty="0" err="1" smtClean="0">
                <a:latin typeface="sans-serif"/>
              </a:rPr>
              <a:t>іудейське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 err="1" smtClean="0">
                <a:latin typeface="sans-serif"/>
              </a:rPr>
              <a:t>віровчення</a:t>
            </a:r>
            <a:r>
              <a:rPr lang="ru-RU" sz="1600" dirty="0" smtClean="0">
                <a:latin typeface="sans-serif"/>
              </a:rPr>
              <a:t>. </a:t>
            </a:r>
            <a:r>
              <a:rPr lang="ru-RU" sz="1600" dirty="0" err="1">
                <a:latin typeface="sans-serif"/>
              </a:rPr>
              <a:t>Однак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читання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науково-популярних</a:t>
            </a:r>
            <a:r>
              <a:rPr lang="ru-RU" sz="1600" dirty="0">
                <a:latin typeface="sans-serif"/>
              </a:rPr>
              <a:t> книг </a:t>
            </a:r>
            <a:r>
              <a:rPr lang="ru-RU" sz="1600" dirty="0" err="1">
                <a:latin typeface="sans-serif"/>
              </a:rPr>
              <a:t>незабаром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зробило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його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вільнодумцем</a:t>
            </a:r>
            <a:r>
              <a:rPr lang="ru-RU" sz="1600" dirty="0">
                <a:latin typeface="sans-serif"/>
              </a:rPr>
              <a:t> і </a:t>
            </a:r>
            <a:r>
              <a:rPr lang="ru-RU" sz="1600" dirty="0" err="1">
                <a:latin typeface="sans-serif"/>
              </a:rPr>
              <a:t>назавжди</a:t>
            </a:r>
            <a:r>
              <a:rPr lang="ru-RU" sz="1600" dirty="0">
                <a:latin typeface="sans-serif"/>
              </a:rPr>
              <a:t> породило в </a:t>
            </a:r>
            <a:r>
              <a:rPr lang="ru-RU" sz="1600" dirty="0" err="1">
                <a:latin typeface="sans-serif"/>
              </a:rPr>
              <a:t>ньому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недовіру</a:t>
            </a:r>
            <a:r>
              <a:rPr lang="ru-RU" sz="1600" dirty="0">
                <a:latin typeface="sans-serif"/>
              </a:rPr>
              <a:t> до </a:t>
            </a:r>
            <a:r>
              <a:rPr lang="ru-RU" sz="1600" dirty="0" err="1" smtClean="0">
                <a:latin typeface="sans-serif"/>
              </a:rPr>
              <a:t>авторитетів.Хлопчик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зростав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замкнутим</a:t>
            </a:r>
            <a:r>
              <a:rPr lang="ru-RU" sz="1600" dirty="0">
                <a:latin typeface="sans-serif"/>
              </a:rPr>
              <a:t> і </a:t>
            </a:r>
            <a:r>
              <a:rPr lang="ru-RU" sz="1600" dirty="0" err="1">
                <a:latin typeface="sans-serif"/>
              </a:rPr>
              <a:t>нетовариським</a:t>
            </a:r>
            <a:r>
              <a:rPr lang="ru-RU" sz="1600" dirty="0">
                <a:latin typeface="sans-serif"/>
              </a:rPr>
              <a:t> і не </a:t>
            </a:r>
            <a:r>
              <a:rPr lang="ru-RU" sz="1600" dirty="0" err="1">
                <a:latin typeface="sans-serif"/>
              </a:rPr>
              <a:t>демонстрував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яких-небудь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значних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успіхів</a:t>
            </a:r>
            <a:r>
              <a:rPr lang="ru-RU" sz="1600" dirty="0">
                <a:latin typeface="sans-serif"/>
              </a:rPr>
              <a:t> в </a:t>
            </a:r>
            <a:r>
              <a:rPr lang="ru-RU" sz="1600" dirty="0" err="1">
                <a:latin typeface="sans-serif"/>
              </a:rPr>
              <a:t>школі</a:t>
            </a:r>
            <a:r>
              <a:rPr lang="ru-RU" sz="1600" dirty="0">
                <a:latin typeface="sans-serif"/>
              </a:rPr>
              <a:t>. </a:t>
            </a:r>
            <a:r>
              <a:rPr lang="ru-RU" sz="1600" dirty="0" err="1">
                <a:latin typeface="sans-serif"/>
              </a:rPr>
              <a:t>Поширеною</a:t>
            </a:r>
            <a:r>
              <a:rPr lang="ru-RU" sz="1600" dirty="0">
                <a:latin typeface="sans-serif"/>
              </a:rPr>
              <a:t> є думка, </a:t>
            </a:r>
            <a:r>
              <a:rPr lang="ru-RU" sz="1600" dirty="0" err="1">
                <a:latin typeface="sans-serif"/>
              </a:rPr>
              <a:t>що</a:t>
            </a:r>
            <a:r>
              <a:rPr lang="ru-RU" sz="1600" dirty="0">
                <a:latin typeface="sans-serif"/>
              </a:rPr>
              <a:t> в </a:t>
            </a:r>
            <a:r>
              <a:rPr lang="ru-RU" sz="1600" dirty="0" err="1">
                <a:latin typeface="sans-serif"/>
              </a:rPr>
              <a:t>дитинстві</a:t>
            </a:r>
            <a:r>
              <a:rPr lang="ru-RU" sz="1600" dirty="0">
                <a:latin typeface="sans-serif"/>
              </a:rPr>
              <a:t> Альберт </a:t>
            </a:r>
            <a:r>
              <a:rPr lang="ru-RU" sz="1600" dirty="0" err="1">
                <a:latin typeface="sans-serif"/>
              </a:rPr>
              <a:t>Ейнштейн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був</a:t>
            </a:r>
            <a:r>
              <a:rPr lang="ru-RU" sz="1600" dirty="0">
                <a:latin typeface="sans-serif"/>
              </a:rPr>
              <a:t> не </a:t>
            </a:r>
            <a:r>
              <a:rPr lang="ru-RU" sz="1600" dirty="0" err="1">
                <a:latin typeface="sans-serif"/>
              </a:rPr>
              <a:t>здібний</a:t>
            </a:r>
            <a:r>
              <a:rPr lang="ru-RU" sz="1600" dirty="0">
                <a:latin typeface="sans-serif"/>
              </a:rPr>
              <a:t> до </a:t>
            </a:r>
            <a:r>
              <a:rPr lang="ru-RU" sz="1600" dirty="0" err="1">
                <a:latin typeface="sans-serif"/>
              </a:rPr>
              <a:t>навчання</a:t>
            </a:r>
            <a:r>
              <a:rPr lang="ru-RU" sz="1600" dirty="0">
                <a:latin typeface="sans-serif"/>
              </a:rPr>
              <a:t>. Як </a:t>
            </a:r>
            <a:r>
              <a:rPr lang="ru-RU" sz="1600" dirty="0" err="1">
                <a:latin typeface="sans-serif"/>
              </a:rPr>
              <a:t>докази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наводяться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низькі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показники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які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він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демонстрував</a:t>
            </a:r>
            <a:r>
              <a:rPr lang="ru-RU" sz="1600" dirty="0">
                <a:latin typeface="sans-serif"/>
              </a:rPr>
              <a:t> у </a:t>
            </a:r>
            <a:r>
              <a:rPr lang="ru-RU" sz="1600" dirty="0" err="1">
                <a:latin typeface="sans-serif"/>
              </a:rPr>
              <a:t>школі</a:t>
            </a:r>
            <a:r>
              <a:rPr lang="ru-RU" sz="1600" dirty="0">
                <a:latin typeface="sans-serif"/>
              </a:rPr>
              <a:t>, а </a:t>
            </a:r>
            <a:r>
              <a:rPr lang="ru-RU" sz="1600" dirty="0" err="1">
                <a:latin typeface="sans-serif"/>
              </a:rPr>
              <a:t>також</a:t>
            </a:r>
            <a:r>
              <a:rPr lang="ru-RU" sz="1600" dirty="0">
                <a:latin typeface="sans-serif"/>
              </a:rPr>
              <a:t> той факт, </a:t>
            </a:r>
            <a:r>
              <a:rPr lang="ru-RU" sz="1600" dirty="0" err="1">
                <a:latin typeface="sans-serif"/>
              </a:rPr>
              <a:t>що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майбутній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геній</a:t>
            </a:r>
            <a:r>
              <a:rPr lang="ru-RU" sz="1600" dirty="0">
                <a:latin typeface="sans-serif"/>
              </a:rPr>
              <a:t> вельми </a:t>
            </a:r>
            <a:r>
              <a:rPr lang="ru-RU" sz="1600" dirty="0" err="1">
                <a:latin typeface="sans-serif"/>
              </a:rPr>
              <a:t>пізно</a:t>
            </a:r>
            <a:r>
              <a:rPr lang="ru-RU" sz="1600" dirty="0">
                <a:latin typeface="sans-serif"/>
              </a:rPr>
              <a:t> почав </a:t>
            </a:r>
            <a:r>
              <a:rPr lang="ru-RU" sz="1600" dirty="0" err="1">
                <a:latin typeface="sans-serif"/>
              </a:rPr>
              <a:t>ходити</a:t>
            </a:r>
            <a:r>
              <a:rPr lang="ru-RU" sz="1600" dirty="0">
                <a:latin typeface="sans-serif"/>
              </a:rPr>
              <a:t> і </a:t>
            </a:r>
            <a:r>
              <a:rPr lang="ru-RU" sz="1600" dirty="0" err="1">
                <a:latin typeface="sans-serif"/>
              </a:rPr>
              <a:t>говорити</a:t>
            </a:r>
            <a:r>
              <a:rPr lang="ru-RU" sz="1600" dirty="0">
                <a:latin typeface="sans-serif"/>
              </a:rPr>
              <a:t>. </a:t>
            </a:r>
            <a:r>
              <a:rPr lang="ru-RU" sz="1600" dirty="0" err="1">
                <a:latin typeface="sans-serif"/>
              </a:rPr>
              <a:t>Проте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така</a:t>
            </a:r>
            <a:r>
              <a:rPr lang="ru-RU" sz="1600" dirty="0">
                <a:latin typeface="sans-serif"/>
              </a:rPr>
              <a:t> точка </a:t>
            </a:r>
            <a:r>
              <a:rPr lang="ru-RU" sz="1600" dirty="0" err="1">
                <a:latin typeface="sans-serif"/>
              </a:rPr>
              <a:t>зору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заперечується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багатьма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дослідниками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біографії</a:t>
            </a:r>
            <a:r>
              <a:rPr lang="ru-RU" sz="1600" dirty="0">
                <a:latin typeface="sans-serif"/>
              </a:rPr>
              <a:t> Альберта </a:t>
            </a:r>
            <a:r>
              <a:rPr lang="ru-RU" sz="1600" dirty="0" err="1">
                <a:latin typeface="sans-serif"/>
              </a:rPr>
              <a:t>Ейнштейна</a:t>
            </a:r>
            <a:r>
              <a:rPr lang="ru-RU" sz="1600" dirty="0">
                <a:latin typeface="sans-serif"/>
              </a:rPr>
              <a:t>. </a:t>
            </a:r>
            <a:r>
              <a:rPr lang="ru-RU" sz="1600" dirty="0" err="1">
                <a:latin typeface="sans-serif"/>
              </a:rPr>
              <a:t>Дійсно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вчителі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критикували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Ейнштейна</a:t>
            </a:r>
            <a:r>
              <a:rPr lang="ru-RU" sz="1600" dirty="0">
                <a:latin typeface="sans-serif"/>
              </a:rPr>
              <a:t> за </a:t>
            </a:r>
            <a:r>
              <a:rPr lang="ru-RU" sz="1600" dirty="0" err="1">
                <a:latin typeface="sans-serif"/>
              </a:rPr>
              <a:t>повільність</a:t>
            </a:r>
            <a:r>
              <a:rPr lang="ru-RU" sz="1600" dirty="0">
                <a:latin typeface="sans-serif"/>
              </a:rPr>
              <a:t> і </a:t>
            </a:r>
            <a:r>
              <a:rPr lang="ru-RU" sz="1600" dirty="0" err="1">
                <a:latin typeface="sans-serif"/>
              </a:rPr>
              <a:t>погану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успішність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проте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пояснення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низької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успішності</a:t>
            </a:r>
            <a:r>
              <a:rPr lang="ru-RU" sz="1600" dirty="0">
                <a:latin typeface="sans-serif"/>
              </a:rPr>
              <a:t> і </a:t>
            </a:r>
            <a:r>
              <a:rPr lang="ru-RU" sz="1600" dirty="0" err="1">
                <a:latin typeface="sans-serif"/>
              </a:rPr>
              <a:t>труднощам</a:t>
            </a:r>
            <a:r>
              <a:rPr lang="ru-RU" sz="1600" dirty="0">
                <a:latin typeface="sans-serif"/>
              </a:rPr>
              <a:t> в </a:t>
            </a:r>
            <a:r>
              <a:rPr lang="ru-RU" sz="1600" dirty="0" err="1">
                <a:latin typeface="sans-serif"/>
              </a:rPr>
              <a:t>навчанні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Ейнштейна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слід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шукати</a:t>
            </a:r>
            <a:r>
              <a:rPr lang="ru-RU" sz="1600" dirty="0">
                <a:latin typeface="sans-serif"/>
              </a:rPr>
              <a:t> не в </a:t>
            </a:r>
            <a:r>
              <a:rPr lang="ru-RU" sz="1600" dirty="0" err="1">
                <a:latin typeface="sans-serif"/>
              </a:rPr>
              <a:t>лінощі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або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поганих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здібностях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учня</a:t>
            </a:r>
            <a:r>
              <a:rPr lang="ru-RU" sz="1600" dirty="0">
                <a:latin typeface="sans-serif"/>
              </a:rPr>
              <a:t>, а в </a:t>
            </a:r>
            <a:r>
              <a:rPr lang="ru-RU" sz="1600" dirty="0" err="1">
                <a:latin typeface="sans-serif"/>
              </a:rPr>
              <a:t>елементарній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скромності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несприйнятті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застарілих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педагогічних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методів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що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застосовувалися</a:t>
            </a:r>
            <a:r>
              <a:rPr lang="ru-RU" sz="1600" dirty="0">
                <a:latin typeface="sans-serif"/>
              </a:rPr>
              <a:t> в </a:t>
            </a:r>
            <a:r>
              <a:rPr lang="ru-RU" sz="1600" dirty="0" err="1">
                <a:latin typeface="sans-serif"/>
              </a:rPr>
              <a:t>німецьких</a:t>
            </a:r>
            <a:r>
              <a:rPr lang="ru-RU" sz="1600" dirty="0">
                <a:latin typeface="sans-serif"/>
              </a:rPr>
              <a:t> школах </a:t>
            </a:r>
            <a:r>
              <a:rPr lang="ru-RU" sz="1600" dirty="0" err="1">
                <a:latin typeface="sans-serif"/>
              </a:rPr>
              <a:t>кінця</a:t>
            </a:r>
            <a:r>
              <a:rPr lang="ru-RU" sz="1600" dirty="0">
                <a:latin typeface="sans-serif"/>
              </a:rPr>
              <a:t> </a:t>
            </a:r>
            <a:r>
              <a:rPr lang="en-US" sz="1600" dirty="0">
                <a:latin typeface="sans-serif"/>
              </a:rPr>
              <a:t>XIX-</a:t>
            </a:r>
            <a:r>
              <a:rPr lang="ru-RU" sz="1600" dirty="0">
                <a:latin typeface="sans-serif"/>
              </a:rPr>
              <a:t>початку </a:t>
            </a:r>
            <a:r>
              <a:rPr lang="en-US" sz="1600" dirty="0">
                <a:latin typeface="sans-serif"/>
              </a:rPr>
              <a:t>XX </a:t>
            </a:r>
            <a:r>
              <a:rPr lang="ru-RU" sz="1600" dirty="0" err="1">
                <a:latin typeface="sans-serif"/>
              </a:rPr>
              <a:t>століть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 smtClean="0">
                <a:latin typeface="sans-serif"/>
              </a:rPr>
              <a:t>можливій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 err="1" smtClean="0">
                <a:latin typeface="sans-serif"/>
              </a:rPr>
              <a:t>дислексії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 err="1" smtClean="0">
                <a:latin typeface="sans-serif"/>
              </a:rPr>
              <a:t>або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специфічній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структурі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мозку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Ейнштейна</a:t>
            </a:r>
            <a:r>
              <a:rPr lang="ru-RU" sz="1600" dirty="0">
                <a:latin typeface="sans-serif"/>
              </a:rPr>
              <a:t>.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Sasha\Desktop\Albert_Einstein_as_a_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85367"/>
            <a:ext cx="3024336" cy="31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sha\Desktop\118068874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85367"/>
            <a:ext cx="2808312" cy="31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4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6536" y="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1700" dirty="0" smtClean="0">
                <a:latin typeface="sans-serif"/>
              </a:rPr>
              <a:t>У</a:t>
            </a:r>
            <a:r>
              <a:rPr lang="ru-RU" sz="1700" dirty="0">
                <a:latin typeface="sans-serif"/>
              </a:rPr>
              <a:t> </a:t>
            </a:r>
            <a:r>
              <a:rPr lang="ru-RU" sz="1700" dirty="0" err="1">
                <a:latin typeface="sans-serif"/>
              </a:rPr>
              <a:t>Аарау</a:t>
            </a:r>
            <a:r>
              <a:rPr lang="ru-RU" sz="1700" dirty="0">
                <a:latin typeface="sans-serif"/>
              </a:rPr>
              <a:t> Альберт </a:t>
            </a:r>
            <a:r>
              <a:rPr lang="ru-RU" sz="1700" dirty="0" err="1">
                <a:latin typeface="sans-serif"/>
              </a:rPr>
              <a:t>Ейнштейн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присвячував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свій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вільний</a:t>
            </a:r>
            <a:r>
              <a:rPr lang="ru-RU" sz="1700" dirty="0">
                <a:latin typeface="sans-serif"/>
              </a:rPr>
              <a:t> час </a:t>
            </a:r>
            <a:r>
              <a:rPr lang="ru-RU" sz="1700" dirty="0" err="1">
                <a:latin typeface="sans-serif"/>
              </a:rPr>
              <a:t>вивченню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електромагнітної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теорії</a:t>
            </a:r>
            <a:r>
              <a:rPr lang="ru-RU" sz="1700" dirty="0">
                <a:latin typeface="sans-serif"/>
              </a:rPr>
              <a:t> </a:t>
            </a:r>
            <a:r>
              <a:rPr lang="ru-RU" sz="1700" dirty="0" err="1" smtClean="0">
                <a:latin typeface="sans-serif"/>
              </a:rPr>
              <a:t>Максвелпа</a:t>
            </a:r>
            <a:r>
              <a:rPr lang="ru-RU" sz="1700" dirty="0">
                <a:latin typeface="sans-serif"/>
              </a:rPr>
              <a:t>. У </a:t>
            </a:r>
            <a:r>
              <a:rPr lang="ru-RU" sz="1700" dirty="0" err="1">
                <a:latin typeface="sans-serif"/>
              </a:rPr>
              <a:t>вересні</a:t>
            </a:r>
            <a:r>
              <a:rPr lang="ru-RU" sz="1700" dirty="0">
                <a:latin typeface="sans-serif"/>
              </a:rPr>
              <a:t> 1896 р. </a:t>
            </a:r>
            <a:r>
              <a:rPr lang="ru-RU" sz="1700" dirty="0" err="1">
                <a:latin typeface="sans-serif"/>
              </a:rPr>
              <a:t>він</a:t>
            </a:r>
            <a:r>
              <a:rPr lang="ru-RU" sz="1700" dirty="0">
                <a:latin typeface="sans-serif"/>
              </a:rPr>
              <a:t> вельми </a:t>
            </a:r>
            <a:r>
              <a:rPr lang="ru-RU" sz="1700" dirty="0" err="1">
                <a:latin typeface="sans-serif"/>
              </a:rPr>
              <a:t>успішно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здав</a:t>
            </a:r>
            <a:r>
              <a:rPr lang="ru-RU" sz="1700" dirty="0">
                <a:latin typeface="sans-serif"/>
              </a:rPr>
              <a:t> все, за </a:t>
            </a:r>
            <a:r>
              <a:rPr lang="ru-RU" sz="1700" dirty="0" err="1">
                <a:latin typeface="sans-serif"/>
              </a:rPr>
              <a:t>винятком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екзамену</a:t>
            </a:r>
            <a:r>
              <a:rPr lang="ru-RU" sz="1700" dirty="0">
                <a:latin typeface="sans-serif"/>
              </a:rPr>
              <a:t> з </a:t>
            </a:r>
            <a:r>
              <a:rPr lang="ru-RU" sz="1700" dirty="0" err="1">
                <a:latin typeface="sans-serif"/>
              </a:rPr>
              <a:t>французької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мови</a:t>
            </a:r>
            <a:r>
              <a:rPr lang="ru-RU" sz="1700" dirty="0">
                <a:latin typeface="sans-serif"/>
              </a:rPr>
              <a:t>, </a:t>
            </a:r>
            <a:r>
              <a:rPr lang="ru-RU" sz="1700" dirty="0" err="1">
                <a:latin typeface="sans-serif"/>
              </a:rPr>
              <a:t>випускні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іспити</a:t>
            </a:r>
            <a:r>
              <a:rPr lang="ru-RU" sz="1700" dirty="0">
                <a:latin typeface="sans-serif"/>
              </a:rPr>
              <a:t> в </a:t>
            </a:r>
            <a:r>
              <a:rPr lang="ru-RU" sz="1700" dirty="0" err="1">
                <a:latin typeface="sans-serif"/>
              </a:rPr>
              <a:t>кантональній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школі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Аарау</a:t>
            </a:r>
            <a:r>
              <a:rPr lang="ru-RU" sz="1700" dirty="0">
                <a:latin typeface="sans-serif"/>
              </a:rPr>
              <a:t> і </a:t>
            </a:r>
            <a:r>
              <a:rPr lang="ru-RU" sz="1700" dirty="0" err="1">
                <a:latin typeface="sans-serif"/>
              </a:rPr>
              <a:t>отримав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атестат</a:t>
            </a:r>
            <a:r>
              <a:rPr lang="ru-RU" sz="1700" dirty="0">
                <a:latin typeface="sans-serif"/>
              </a:rPr>
              <a:t>, а в </a:t>
            </a:r>
            <a:r>
              <a:rPr lang="ru-RU" sz="1700" dirty="0" err="1">
                <a:latin typeface="sans-serif"/>
              </a:rPr>
              <a:t>жовтні</a:t>
            </a:r>
            <a:r>
              <a:rPr lang="ru-RU" sz="1700" dirty="0">
                <a:latin typeface="sans-serif"/>
              </a:rPr>
              <a:t> 1896 року </a:t>
            </a:r>
            <a:r>
              <a:rPr lang="ru-RU" sz="1700" dirty="0" err="1">
                <a:latin typeface="sans-serif"/>
              </a:rPr>
              <a:t>був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прийнятий</a:t>
            </a:r>
            <a:r>
              <a:rPr lang="ru-RU" sz="1700" dirty="0">
                <a:latin typeface="sans-serif"/>
              </a:rPr>
              <a:t> у </a:t>
            </a:r>
            <a:r>
              <a:rPr lang="ru-RU" sz="1700" dirty="0" err="1">
                <a:latin typeface="sans-serif"/>
              </a:rPr>
              <a:t>Вище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технічне</a:t>
            </a:r>
            <a:r>
              <a:rPr lang="ru-RU" sz="1700" dirty="0">
                <a:latin typeface="sans-serif"/>
              </a:rPr>
              <a:t> училище (так званий </a:t>
            </a:r>
            <a:r>
              <a:rPr lang="ru-RU" sz="1700" dirty="0" err="1">
                <a:latin typeface="sans-serif"/>
              </a:rPr>
              <a:t>Політехнікум</a:t>
            </a:r>
            <a:r>
              <a:rPr lang="ru-RU" sz="1700" dirty="0">
                <a:latin typeface="sans-serif"/>
              </a:rPr>
              <a:t>; </a:t>
            </a:r>
            <a:r>
              <a:rPr lang="ru-RU" sz="1700" dirty="0" err="1" smtClean="0">
                <a:latin typeface="sans-serif"/>
              </a:rPr>
              <a:t>нім</a:t>
            </a:r>
            <a:r>
              <a:rPr lang="ru-RU" sz="1700" dirty="0" smtClean="0">
                <a:latin typeface="sans-serif"/>
              </a:rPr>
              <a:t>.</a:t>
            </a:r>
            <a:r>
              <a:rPr lang="ru-RU" sz="1700" dirty="0">
                <a:latin typeface="sans-serif"/>
              </a:rPr>
              <a:t> </a:t>
            </a:r>
            <a:r>
              <a:rPr lang="en-US" sz="1700" i="1" dirty="0" err="1">
                <a:latin typeface="sans-serif"/>
              </a:rPr>
              <a:t>eidgenössische</a:t>
            </a:r>
            <a:r>
              <a:rPr lang="en-US" sz="1700" i="1" dirty="0">
                <a:latin typeface="sans-serif"/>
              </a:rPr>
              <a:t> </a:t>
            </a:r>
            <a:r>
              <a:rPr lang="en-US" sz="1700" i="1" dirty="0" err="1">
                <a:latin typeface="sans-serif"/>
              </a:rPr>
              <a:t>Technische</a:t>
            </a:r>
            <a:r>
              <a:rPr lang="en-US" sz="1700" i="1" dirty="0">
                <a:latin typeface="sans-serif"/>
              </a:rPr>
              <a:t> </a:t>
            </a:r>
            <a:r>
              <a:rPr lang="en-US" sz="1700" i="1" dirty="0" err="1">
                <a:latin typeface="sans-serif"/>
              </a:rPr>
              <a:t>Hochschule</a:t>
            </a:r>
            <a:r>
              <a:rPr lang="en-US" sz="1700" dirty="0">
                <a:latin typeface="sans-serif"/>
              </a:rPr>
              <a:t>) </a:t>
            </a:r>
            <a:r>
              <a:rPr lang="ru-RU" sz="1700" dirty="0">
                <a:latin typeface="sans-serif"/>
              </a:rPr>
              <a:t>в </a:t>
            </a:r>
            <a:r>
              <a:rPr lang="ru-RU" sz="1700" dirty="0" err="1">
                <a:latin typeface="sans-serif"/>
              </a:rPr>
              <a:t>Цюріху</a:t>
            </a:r>
            <a:r>
              <a:rPr lang="ru-RU" sz="1700" dirty="0">
                <a:latin typeface="sans-serif"/>
              </a:rPr>
              <a:t> на </a:t>
            </a:r>
            <a:r>
              <a:rPr lang="ru-RU" sz="1700" dirty="0" err="1">
                <a:latin typeface="sans-serif"/>
              </a:rPr>
              <a:t>педагогічний</a:t>
            </a:r>
            <a:r>
              <a:rPr lang="ru-RU" sz="1700" dirty="0">
                <a:latin typeface="sans-serif"/>
              </a:rPr>
              <a:t> факультет. Тут </a:t>
            </a:r>
            <a:r>
              <a:rPr lang="ru-RU" sz="1700" dirty="0" err="1">
                <a:latin typeface="sans-serif"/>
              </a:rPr>
              <a:t>він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познайомився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зі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своєю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майбутньою</a:t>
            </a:r>
            <a:r>
              <a:rPr lang="ru-RU" sz="1700" dirty="0">
                <a:latin typeface="sans-serif"/>
              </a:rPr>
              <a:t> дружиною, </a:t>
            </a:r>
            <a:r>
              <a:rPr lang="ru-RU" sz="1700" dirty="0" err="1">
                <a:latin typeface="sans-serif"/>
              </a:rPr>
              <a:t>сербською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студенткою</a:t>
            </a:r>
            <a:r>
              <a:rPr lang="ru-RU" sz="1700" dirty="0">
                <a:latin typeface="sans-serif"/>
              </a:rPr>
              <a:t> факультету </a:t>
            </a:r>
            <a:r>
              <a:rPr lang="ru-RU" sz="1700" dirty="0" err="1">
                <a:latin typeface="sans-serif"/>
              </a:rPr>
              <a:t>медицини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Мільовою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Маріч</a:t>
            </a:r>
            <a:r>
              <a:rPr lang="ru-RU" sz="1700" dirty="0">
                <a:latin typeface="sans-serif"/>
              </a:rPr>
              <a:t>. У </a:t>
            </a:r>
            <a:r>
              <a:rPr lang="ru-RU" sz="1700" dirty="0" err="1">
                <a:latin typeface="sans-serif"/>
              </a:rPr>
              <a:t>цьому</a:t>
            </a:r>
            <a:r>
              <a:rPr lang="ru-RU" sz="1700" dirty="0">
                <a:latin typeface="sans-serif"/>
              </a:rPr>
              <a:t> ж </a:t>
            </a:r>
            <a:r>
              <a:rPr lang="ru-RU" sz="1700" dirty="0" err="1">
                <a:latin typeface="sans-serif"/>
              </a:rPr>
              <a:t>році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Ейнштейн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відмовився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від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свого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громадянства</a:t>
            </a:r>
            <a:r>
              <a:rPr lang="ru-RU" sz="1700" dirty="0">
                <a:latin typeface="sans-serif"/>
              </a:rPr>
              <a:t> і став апатридом. </a:t>
            </a:r>
            <a:r>
              <a:rPr lang="ru-RU" sz="1700" dirty="0" err="1">
                <a:latin typeface="sans-serif"/>
              </a:rPr>
              <a:t>Щоб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отримати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швейцарське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громадянство</a:t>
            </a:r>
            <a:r>
              <a:rPr lang="ru-RU" sz="1700" dirty="0">
                <a:latin typeface="sans-serif"/>
              </a:rPr>
              <a:t>, </a:t>
            </a:r>
            <a:r>
              <a:rPr lang="ru-RU" sz="1700" dirty="0" err="1">
                <a:latin typeface="sans-serif"/>
              </a:rPr>
              <a:t>йому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потрібно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було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сплатити</a:t>
            </a:r>
            <a:r>
              <a:rPr lang="ru-RU" sz="1700" dirty="0">
                <a:latin typeface="sans-serif"/>
              </a:rPr>
              <a:t> 1000 </a:t>
            </a:r>
            <a:r>
              <a:rPr lang="ru-RU" sz="1700" dirty="0" err="1">
                <a:latin typeface="sans-serif"/>
              </a:rPr>
              <a:t>швейцарських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франків</a:t>
            </a:r>
            <a:r>
              <a:rPr lang="ru-RU" sz="1700" dirty="0">
                <a:latin typeface="sans-serif"/>
              </a:rPr>
              <a:t>, </a:t>
            </a:r>
            <a:r>
              <a:rPr lang="ru-RU" sz="1700" dirty="0" err="1">
                <a:latin typeface="sans-serif"/>
              </a:rPr>
              <a:t>проте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тяжке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матеріальне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положення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його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сім'ї</a:t>
            </a:r>
            <a:r>
              <a:rPr lang="ru-RU" sz="1700" dirty="0">
                <a:latin typeface="sans-serif"/>
              </a:rPr>
              <a:t> не дозволило </a:t>
            </a:r>
            <a:r>
              <a:rPr lang="ru-RU" sz="1700" dirty="0" err="1">
                <a:latin typeface="sans-serif"/>
              </a:rPr>
              <a:t>йому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зробити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це</a:t>
            </a:r>
            <a:r>
              <a:rPr lang="ru-RU" sz="1700" dirty="0">
                <a:latin typeface="sans-serif"/>
              </a:rPr>
              <a:t> </a:t>
            </a:r>
            <a:r>
              <a:rPr lang="ru-RU" sz="1700" dirty="0" err="1">
                <a:latin typeface="sans-serif"/>
              </a:rPr>
              <a:t>під</a:t>
            </a:r>
            <a:r>
              <a:rPr lang="ru-RU" sz="1700" dirty="0">
                <a:latin typeface="sans-serif"/>
              </a:rPr>
              <a:t> час </a:t>
            </a:r>
            <a:r>
              <a:rPr lang="ru-RU" sz="1700" dirty="0" err="1">
                <a:latin typeface="sans-serif"/>
              </a:rPr>
              <a:t>навчання</a:t>
            </a:r>
            <a:r>
              <a:rPr lang="ru-RU" sz="1700" dirty="0">
                <a:latin typeface="sans-serif"/>
              </a:rPr>
              <a:t>.</a:t>
            </a:r>
            <a:endParaRPr lang="ru-RU" sz="17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Sasha\Desktop\Albert_Einstein_as_a_child_14Jah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309634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sha\Desktop\Einstein_1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03554"/>
            <a:ext cx="3183299" cy="379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18864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sans-serif"/>
              </a:rPr>
              <a:t>У</a:t>
            </a:r>
            <a:r>
              <a:rPr lang="ru-RU" sz="1800" dirty="0">
                <a:latin typeface="sans-serif"/>
              </a:rPr>
              <a:t> 1900 </a:t>
            </a:r>
            <a:r>
              <a:rPr lang="ru-RU" sz="1800" dirty="0" err="1">
                <a:latin typeface="sans-serif"/>
              </a:rPr>
              <a:t>Ейнштейн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закінчив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Політехнікум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отримавши</a:t>
            </a:r>
            <a:r>
              <a:rPr lang="ru-RU" sz="1800" dirty="0">
                <a:latin typeface="sans-serif"/>
              </a:rPr>
              <a:t> диплом </a:t>
            </a:r>
            <a:r>
              <a:rPr lang="ru-RU" sz="1800" dirty="0" err="1">
                <a:latin typeface="sans-serif"/>
              </a:rPr>
              <a:t>викладача</a:t>
            </a:r>
            <a:r>
              <a:rPr lang="ru-RU" sz="1800" dirty="0">
                <a:latin typeface="sans-serif"/>
              </a:rPr>
              <a:t> математики і </a:t>
            </a:r>
            <a:r>
              <a:rPr lang="ru-RU" sz="1800" dirty="0" err="1">
                <a:latin typeface="sans-serif"/>
              </a:rPr>
              <a:t>фізики</a:t>
            </a:r>
            <a:r>
              <a:rPr lang="ru-RU" sz="1800" dirty="0">
                <a:latin typeface="sans-serif"/>
              </a:rPr>
              <a:t>. </a:t>
            </a:r>
            <a:r>
              <a:rPr lang="ru-RU" sz="1800" dirty="0" err="1">
                <a:latin typeface="sans-serif"/>
              </a:rPr>
              <a:t>Хоча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його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успішність</a:t>
            </a:r>
            <a:r>
              <a:rPr lang="ru-RU" sz="1800" dirty="0">
                <a:latin typeface="sans-serif"/>
              </a:rPr>
              <a:t> не </a:t>
            </a:r>
            <a:r>
              <a:rPr lang="ru-RU" sz="1800" dirty="0" err="1">
                <a:latin typeface="sans-serif"/>
              </a:rPr>
              <a:t>була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зразковою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проте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він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серйозно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зацікавився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цілим</a:t>
            </a:r>
            <a:r>
              <a:rPr lang="ru-RU" sz="1800" dirty="0">
                <a:latin typeface="sans-serif"/>
              </a:rPr>
              <a:t> рядом наук, у тому </a:t>
            </a:r>
            <a:r>
              <a:rPr lang="ru-RU" sz="1800" dirty="0" err="1">
                <a:latin typeface="sans-serif"/>
              </a:rPr>
              <a:t>числі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геологією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біологією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історією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культури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літературознавством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політичною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економією</a:t>
            </a:r>
            <a:r>
              <a:rPr lang="ru-RU" sz="1800" dirty="0">
                <a:latin typeface="sans-serif"/>
              </a:rPr>
              <a:t>. </a:t>
            </a:r>
            <a:r>
              <a:rPr lang="ru-RU" sz="1800" dirty="0" err="1">
                <a:latin typeface="sans-serif"/>
              </a:rPr>
              <a:t>Хоча</a:t>
            </a:r>
            <a:r>
              <a:rPr lang="ru-RU" sz="1800" dirty="0">
                <a:latin typeface="sans-serif"/>
              </a:rPr>
              <a:t> в </a:t>
            </a:r>
            <a:r>
              <a:rPr lang="ru-RU" sz="1800" dirty="0" err="1">
                <a:latin typeface="sans-serif"/>
              </a:rPr>
              <a:t>наступному</a:t>
            </a:r>
            <a:r>
              <a:rPr lang="ru-RU" sz="1800" dirty="0">
                <a:latin typeface="sans-serif"/>
              </a:rPr>
              <a:t>, 1901 року </a:t>
            </a:r>
            <a:r>
              <a:rPr lang="ru-RU" sz="1800" dirty="0" err="1">
                <a:latin typeface="sans-serif"/>
              </a:rPr>
              <a:t>Ейнштейн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отримав</a:t>
            </a:r>
            <a:r>
              <a:rPr lang="ru-RU" sz="1800" dirty="0">
                <a:latin typeface="sans-serif"/>
              </a:rPr>
              <a:t> і </a:t>
            </a:r>
            <a:r>
              <a:rPr lang="ru-RU" sz="1800" dirty="0" err="1">
                <a:latin typeface="sans-serif"/>
              </a:rPr>
              <a:t>громадянство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Швейцарії</a:t>
            </a:r>
            <a:r>
              <a:rPr lang="ru-RU" sz="1800" dirty="0">
                <a:latin typeface="sans-serif"/>
              </a:rPr>
              <a:t>, але аж до </a:t>
            </a:r>
            <a:r>
              <a:rPr lang="ru-RU" sz="1800" dirty="0" err="1">
                <a:latin typeface="sans-serif"/>
              </a:rPr>
              <a:t>весни</a:t>
            </a:r>
            <a:r>
              <a:rPr lang="ru-RU" sz="1800" dirty="0">
                <a:latin typeface="sans-serif"/>
              </a:rPr>
              <a:t> 1902 не </a:t>
            </a:r>
            <a:r>
              <a:rPr lang="ru-RU" sz="1800" dirty="0" err="1">
                <a:latin typeface="sans-serif"/>
              </a:rPr>
              <a:t>міг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знайти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постійне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місце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роботи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лише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підробляв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замінюючи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вчителя</a:t>
            </a:r>
            <a:r>
              <a:rPr lang="ru-RU" sz="1800" dirty="0">
                <a:latin typeface="sans-serif"/>
              </a:rPr>
              <a:t> у </a:t>
            </a:r>
            <a:r>
              <a:rPr lang="ru-RU" sz="1800" dirty="0" err="1">
                <a:latin typeface="sans-serif"/>
              </a:rPr>
              <a:t>Вінтерурі</a:t>
            </a:r>
            <a:r>
              <a:rPr lang="ru-RU" sz="1800" dirty="0">
                <a:latin typeface="sans-serif"/>
              </a:rPr>
              <a:t>. У </a:t>
            </a:r>
            <a:r>
              <a:rPr lang="ru-RU" sz="1800" dirty="0" err="1">
                <a:latin typeface="sans-serif"/>
              </a:rPr>
              <a:t>армію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він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покликаний</a:t>
            </a:r>
            <a:r>
              <a:rPr lang="ru-RU" sz="1800" dirty="0">
                <a:latin typeface="sans-serif"/>
              </a:rPr>
              <a:t> не </a:t>
            </a:r>
            <a:r>
              <a:rPr lang="ru-RU" sz="1800" dirty="0" err="1">
                <a:latin typeface="sans-serif"/>
              </a:rPr>
              <a:t>був</a:t>
            </a:r>
            <a:r>
              <a:rPr lang="ru-RU" sz="1800" dirty="0">
                <a:latin typeface="sans-serif"/>
              </a:rPr>
              <a:t> через </a:t>
            </a:r>
            <a:r>
              <a:rPr lang="ru-RU" sz="1800" dirty="0" err="1">
                <a:latin typeface="sans-serif"/>
              </a:rPr>
              <a:t>плоскостопість</a:t>
            </a:r>
            <a:r>
              <a:rPr lang="ru-RU" sz="1800" dirty="0">
                <a:latin typeface="sans-serif"/>
              </a:rPr>
              <a:t> і </a:t>
            </a:r>
            <a:r>
              <a:rPr lang="ru-RU" sz="1800" dirty="0" err="1">
                <a:latin typeface="sans-serif"/>
              </a:rPr>
              <a:t>розширення</a:t>
            </a:r>
            <a:r>
              <a:rPr lang="ru-RU" sz="1800" dirty="0">
                <a:latin typeface="sans-serif"/>
              </a:rPr>
              <a:t> вен. </a:t>
            </a:r>
            <a:r>
              <a:rPr lang="ru-RU" sz="1800" dirty="0" err="1">
                <a:latin typeface="sans-serif"/>
              </a:rPr>
              <a:t>Унаслідок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відсутності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заробітку</a:t>
            </a:r>
            <a:r>
              <a:rPr lang="ru-RU" sz="1800" dirty="0">
                <a:latin typeface="sans-serif"/>
              </a:rPr>
              <a:t> Альберт </a:t>
            </a:r>
            <a:r>
              <a:rPr lang="ru-RU" sz="1800" dirty="0" err="1">
                <a:latin typeface="sans-serif"/>
              </a:rPr>
              <a:t>Ейнштейн</a:t>
            </a:r>
            <a:r>
              <a:rPr lang="ru-RU" sz="1800" dirty="0">
                <a:latin typeface="sans-serif"/>
              </a:rPr>
              <a:t> буквально </a:t>
            </a:r>
            <a:r>
              <a:rPr lang="ru-RU" sz="1800" dirty="0" err="1">
                <a:latin typeface="sans-serif"/>
              </a:rPr>
              <a:t>голодував</a:t>
            </a:r>
            <a:r>
              <a:rPr lang="ru-RU" sz="1800" dirty="0">
                <a:latin typeface="sans-serif"/>
              </a:rPr>
              <a:t>, не </a:t>
            </a:r>
            <a:r>
              <a:rPr lang="ru-RU" sz="1800" dirty="0" err="1">
                <a:latin typeface="sans-serif"/>
              </a:rPr>
              <a:t>приймаючи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їжу</a:t>
            </a:r>
            <a:r>
              <a:rPr lang="ru-RU" sz="1800" dirty="0">
                <a:latin typeface="sans-serif"/>
              </a:rPr>
              <a:t> по </a:t>
            </a:r>
            <a:r>
              <a:rPr lang="ru-RU" sz="1800" dirty="0" err="1">
                <a:latin typeface="sans-serif"/>
              </a:rPr>
              <a:t>декілька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днів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поспіль</a:t>
            </a:r>
            <a:r>
              <a:rPr lang="ru-RU" sz="1800" dirty="0">
                <a:latin typeface="sans-serif"/>
              </a:rPr>
              <a:t>. </a:t>
            </a:r>
            <a:r>
              <a:rPr lang="ru-RU" sz="1800" dirty="0" err="1">
                <a:latin typeface="sans-serif"/>
              </a:rPr>
              <a:t>Згодом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це</a:t>
            </a:r>
            <a:r>
              <a:rPr lang="ru-RU" sz="1800" dirty="0">
                <a:latin typeface="sans-serif"/>
              </a:rPr>
              <a:t> стало причиною </a:t>
            </a:r>
            <a:r>
              <a:rPr lang="ru-RU" sz="1800" dirty="0" err="1">
                <a:latin typeface="sans-serif"/>
              </a:rPr>
              <a:t>хвороби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печінки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що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нагадувала</a:t>
            </a:r>
            <a:r>
              <a:rPr lang="ru-RU" sz="1800" dirty="0">
                <a:latin typeface="sans-serif"/>
              </a:rPr>
              <a:t> про себе до </a:t>
            </a:r>
            <a:r>
              <a:rPr lang="ru-RU" sz="1800" dirty="0" err="1">
                <a:latin typeface="sans-serif"/>
              </a:rPr>
              <a:t>кінця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життя</a:t>
            </a:r>
            <a:r>
              <a:rPr lang="ru-RU" sz="1800" dirty="0">
                <a:latin typeface="sans-serif"/>
              </a:rPr>
              <a:t>.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Sasha\Desktop\Фотки\albert-einste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518457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76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11663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sans-serif"/>
              </a:rPr>
              <a:t>Не </a:t>
            </a:r>
            <a:r>
              <a:rPr lang="ru-RU" sz="1600" dirty="0" err="1">
                <a:latin typeface="sans-serif"/>
              </a:rPr>
              <a:t>зважаючи</a:t>
            </a:r>
            <a:r>
              <a:rPr lang="ru-RU" sz="1600" dirty="0">
                <a:latin typeface="sans-serif"/>
              </a:rPr>
              <a:t> на </a:t>
            </a:r>
            <a:r>
              <a:rPr lang="ru-RU" sz="1600" dirty="0" err="1">
                <a:latin typeface="sans-serif"/>
              </a:rPr>
              <a:t>проблеми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що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переслідували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його</a:t>
            </a:r>
            <a:r>
              <a:rPr lang="ru-RU" sz="1600" dirty="0">
                <a:latin typeface="sans-serif"/>
              </a:rPr>
              <a:t> в 1900–1902 </a:t>
            </a:r>
            <a:r>
              <a:rPr lang="ru-RU" sz="1600" dirty="0" err="1">
                <a:latin typeface="sans-serif"/>
              </a:rPr>
              <a:t>рр</a:t>
            </a:r>
            <a:r>
              <a:rPr lang="ru-RU" sz="1600" dirty="0">
                <a:latin typeface="sans-serif"/>
              </a:rPr>
              <a:t>., </a:t>
            </a:r>
            <a:r>
              <a:rPr lang="ru-RU" sz="1600" dirty="0" err="1">
                <a:latin typeface="sans-serif"/>
              </a:rPr>
              <a:t>Ейнштейн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знаходив</a:t>
            </a:r>
            <a:r>
              <a:rPr lang="ru-RU" sz="1600" dirty="0">
                <a:latin typeface="sans-serif"/>
              </a:rPr>
              <a:t> час для </a:t>
            </a:r>
            <a:r>
              <a:rPr lang="ru-RU" sz="1600" dirty="0" err="1">
                <a:latin typeface="sans-serif"/>
              </a:rPr>
              <a:t>подальшого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вивчення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фізики</a:t>
            </a:r>
            <a:r>
              <a:rPr lang="ru-RU" sz="1600" dirty="0">
                <a:latin typeface="sans-serif"/>
              </a:rPr>
              <a:t>. У 1901 р. </a:t>
            </a:r>
            <a:r>
              <a:rPr lang="ru-RU" sz="1600" dirty="0" err="1">
                <a:latin typeface="sans-serif"/>
              </a:rPr>
              <a:t>берлінські</a:t>
            </a:r>
            <a:r>
              <a:rPr lang="ru-RU" sz="1600" dirty="0">
                <a:latin typeface="sans-serif"/>
              </a:rPr>
              <a:t> «</a:t>
            </a:r>
            <a:r>
              <a:rPr lang="ru-RU" sz="1600" dirty="0" err="1">
                <a:latin typeface="sans-serif"/>
              </a:rPr>
              <a:t>Аннали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фізики</a:t>
            </a:r>
            <a:r>
              <a:rPr lang="ru-RU" sz="1600" dirty="0">
                <a:latin typeface="sans-serif"/>
              </a:rPr>
              <a:t>» </a:t>
            </a:r>
            <a:r>
              <a:rPr lang="ru-RU" sz="1600" dirty="0" err="1">
                <a:latin typeface="sans-serif"/>
              </a:rPr>
              <a:t>опублікували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його</a:t>
            </a:r>
            <a:r>
              <a:rPr lang="ru-RU" sz="1600" dirty="0">
                <a:latin typeface="sans-serif"/>
              </a:rPr>
              <a:t> першу </a:t>
            </a:r>
            <a:r>
              <a:rPr lang="ru-RU" sz="1600" dirty="0" err="1">
                <a:latin typeface="sans-serif"/>
              </a:rPr>
              <a:t>статтю</a:t>
            </a:r>
            <a:r>
              <a:rPr lang="ru-RU" sz="1600" dirty="0">
                <a:latin typeface="sans-serif"/>
              </a:rPr>
              <a:t> «</a:t>
            </a:r>
            <a:r>
              <a:rPr lang="ru-RU" sz="1600" dirty="0" err="1">
                <a:latin typeface="sans-serif"/>
              </a:rPr>
              <a:t>Наслідки</a:t>
            </a:r>
            <a:r>
              <a:rPr lang="ru-RU" sz="1600" dirty="0">
                <a:latin typeface="sans-serif"/>
              </a:rPr>
              <a:t> з </a:t>
            </a:r>
            <a:r>
              <a:rPr lang="ru-RU" sz="1600" dirty="0" err="1">
                <a:latin typeface="sans-serif"/>
              </a:rPr>
              <a:t>явища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капілярності</a:t>
            </a:r>
            <a:r>
              <a:rPr lang="ru-RU" sz="1600" dirty="0">
                <a:latin typeface="sans-serif"/>
              </a:rPr>
              <a:t>» (</a:t>
            </a:r>
            <a:r>
              <a:rPr lang="en-US" sz="1600" i="1" dirty="0" err="1">
                <a:latin typeface="sans-serif"/>
              </a:rPr>
              <a:t>Folgerungen</a:t>
            </a:r>
            <a:r>
              <a:rPr lang="en-US" sz="1600" i="1" dirty="0">
                <a:latin typeface="sans-serif"/>
              </a:rPr>
              <a:t> </a:t>
            </a:r>
            <a:r>
              <a:rPr lang="en-US" sz="1600" i="1" dirty="0" err="1">
                <a:latin typeface="sans-serif"/>
              </a:rPr>
              <a:t>aus</a:t>
            </a:r>
            <a:r>
              <a:rPr lang="en-US" sz="1600" i="1" dirty="0">
                <a:latin typeface="sans-serif"/>
              </a:rPr>
              <a:t> den </a:t>
            </a:r>
            <a:r>
              <a:rPr lang="en-US" sz="1600" i="1" dirty="0" err="1">
                <a:latin typeface="sans-serif"/>
              </a:rPr>
              <a:t>Capillaritatserscheinungen</a:t>
            </a:r>
            <a:r>
              <a:rPr lang="en-US" sz="1600" dirty="0">
                <a:latin typeface="sans-serif"/>
              </a:rPr>
              <a:t>), </a:t>
            </a:r>
            <a:r>
              <a:rPr lang="ru-RU" sz="1600" dirty="0" err="1">
                <a:latin typeface="sans-serif"/>
              </a:rPr>
              <a:t>присвячену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аналізу</a:t>
            </a:r>
            <a:r>
              <a:rPr lang="ru-RU" sz="1600" dirty="0">
                <a:latin typeface="sans-serif"/>
              </a:rPr>
              <a:t> сил </a:t>
            </a:r>
            <a:r>
              <a:rPr lang="ru-RU" sz="1600" dirty="0" err="1">
                <a:latin typeface="sans-serif"/>
              </a:rPr>
              <a:t>притягання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між</a:t>
            </a:r>
            <a:r>
              <a:rPr lang="ru-RU" sz="1600" dirty="0">
                <a:latin typeface="sans-serif"/>
              </a:rPr>
              <a:t> атомами </a:t>
            </a:r>
            <a:r>
              <a:rPr lang="ru-RU" sz="1600" dirty="0" err="1">
                <a:latin typeface="sans-serif"/>
              </a:rPr>
              <a:t>рідин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проведеному</a:t>
            </a:r>
            <a:r>
              <a:rPr lang="ru-RU" sz="1600" dirty="0">
                <a:latin typeface="sans-serif"/>
              </a:rPr>
              <a:t> на </a:t>
            </a:r>
            <a:r>
              <a:rPr lang="ru-RU" sz="1600" dirty="0" err="1">
                <a:latin typeface="sans-serif"/>
              </a:rPr>
              <a:t>основі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вивчення</a:t>
            </a:r>
            <a:r>
              <a:rPr lang="ru-RU" sz="1600" dirty="0">
                <a:latin typeface="sans-serif"/>
              </a:rPr>
              <a:t> </a:t>
            </a:r>
            <a:r>
              <a:rPr lang="ru-RU" sz="1600" dirty="0" err="1">
                <a:latin typeface="sans-serif"/>
              </a:rPr>
              <a:t>капілярного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 smtClean="0">
                <a:latin typeface="sans-serif"/>
              </a:rPr>
              <a:t>ефекту.На</a:t>
            </a:r>
            <a:r>
              <a:rPr lang="ru-RU" sz="1600" dirty="0" smtClean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деякий</a:t>
            </a:r>
            <a:r>
              <a:rPr lang="ru-RU" sz="1600" dirty="0">
                <a:latin typeface="sans-serif"/>
              </a:rPr>
              <a:t> час </a:t>
            </a:r>
            <a:r>
              <a:rPr lang="ru-RU" sz="1600" dirty="0" err="1">
                <a:latin typeface="sans-serif"/>
              </a:rPr>
              <a:t>Ейнштейнові</a:t>
            </a:r>
            <a:r>
              <a:rPr lang="ru-RU" sz="1600" dirty="0">
                <a:latin typeface="sans-serif"/>
              </a:rPr>
              <a:t> удалось </a:t>
            </a:r>
            <a:r>
              <a:rPr lang="ru-RU" sz="1600" dirty="0" err="1">
                <a:latin typeface="sans-serif"/>
              </a:rPr>
              <a:t>влаштуватися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вчителем</a:t>
            </a:r>
            <a:r>
              <a:rPr lang="ru-RU" sz="1600" dirty="0">
                <a:latin typeface="sans-serif"/>
              </a:rPr>
              <a:t> математики і </a:t>
            </a:r>
            <a:r>
              <a:rPr lang="ru-RU" sz="1600" dirty="0" err="1">
                <a:latin typeface="sans-serif"/>
              </a:rPr>
              <a:t>фізики</a:t>
            </a:r>
            <a:r>
              <a:rPr lang="ru-RU" sz="1600" dirty="0">
                <a:latin typeface="sans-serif"/>
              </a:rPr>
              <a:t> в </a:t>
            </a:r>
            <a:r>
              <a:rPr lang="ru-RU" sz="1600" dirty="0" err="1">
                <a:latin typeface="sans-serif"/>
              </a:rPr>
              <a:t>Шафхаузені</a:t>
            </a:r>
            <a:r>
              <a:rPr lang="ru-RU" sz="1600" dirty="0">
                <a:latin typeface="sans-serif"/>
              </a:rPr>
              <a:t>, в </a:t>
            </a:r>
            <a:r>
              <a:rPr lang="ru-RU" sz="1600" dirty="0" err="1">
                <a:latin typeface="sans-serif"/>
              </a:rPr>
              <a:t>пансіонаті</a:t>
            </a:r>
            <a:r>
              <a:rPr lang="ru-RU" sz="1600" dirty="0">
                <a:latin typeface="sans-serif"/>
              </a:rPr>
              <a:t> для </a:t>
            </a:r>
            <a:r>
              <a:rPr lang="ru-RU" sz="1600" dirty="0" err="1">
                <a:latin typeface="sans-serif"/>
              </a:rPr>
              <a:t>іноземців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що</a:t>
            </a:r>
            <a:r>
              <a:rPr lang="ru-RU" sz="1600" dirty="0">
                <a:latin typeface="sans-serif"/>
              </a:rPr>
              <a:t> поступали у </a:t>
            </a:r>
            <a:r>
              <a:rPr lang="ru-RU" sz="1600" dirty="0" err="1">
                <a:latin typeface="sans-serif"/>
              </a:rPr>
              <a:t>вищі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навчальні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заклади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Швейцарії</a:t>
            </a:r>
            <a:r>
              <a:rPr lang="ru-RU" sz="1600" dirty="0">
                <a:latin typeface="sans-serif"/>
              </a:rPr>
              <a:t>. Один з </a:t>
            </a:r>
            <a:r>
              <a:rPr lang="ru-RU" sz="1600" dirty="0" err="1">
                <a:latin typeface="sans-serif"/>
              </a:rPr>
              <a:t>друзів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Ейнштейна</a:t>
            </a:r>
            <a:r>
              <a:rPr lang="ru-RU" sz="1600" dirty="0">
                <a:latin typeface="sans-serif"/>
              </a:rPr>
              <a:t>, математик Марсель </a:t>
            </a:r>
            <a:r>
              <a:rPr lang="ru-RU" sz="1600" dirty="0" err="1">
                <a:latin typeface="sans-serif"/>
              </a:rPr>
              <a:t>Гроссман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що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був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одночасно</a:t>
            </a:r>
            <a:r>
              <a:rPr lang="ru-RU" sz="1600" dirty="0">
                <a:latin typeface="sans-serif"/>
              </a:rPr>
              <a:t> і </a:t>
            </a:r>
            <a:r>
              <a:rPr lang="ru-RU" sz="1600" dirty="0" err="1">
                <a:latin typeface="sans-serif"/>
              </a:rPr>
              <a:t>батьком</a:t>
            </a:r>
            <a:r>
              <a:rPr lang="ru-RU" sz="1600" dirty="0">
                <a:latin typeface="sans-serif"/>
              </a:rPr>
              <a:t> одного з </a:t>
            </a:r>
            <a:r>
              <a:rPr lang="ru-RU" sz="1600" dirty="0" err="1">
                <a:latin typeface="sans-serif"/>
              </a:rPr>
              <a:t>його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учнів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рекомендував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Ейнштейна</a:t>
            </a:r>
            <a:r>
              <a:rPr lang="ru-RU" sz="1600" dirty="0">
                <a:latin typeface="sans-serif"/>
              </a:rPr>
              <a:t> на посаду </a:t>
            </a:r>
            <a:r>
              <a:rPr lang="ru-RU" sz="1600" dirty="0" err="1">
                <a:latin typeface="sans-serif"/>
              </a:rPr>
              <a:t>експерта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третього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класу</a:t>
            </a:r>
            <a:r>
              <a:rPr lang="ru-RU" sz="1600" dirty="0">
                <a:latin typeface="sans-serif"/>
              </a:rPr>
              <a:t> у </a:t>
            </a:r>
            <a:r>
              <a:rPr lang="ru-RU" sz="1600" dirty="0" err="1">
                <a:latin typeface="sans-serif"/>
              </a:rPr>
              <a:t>федеральне</a:t>
            </a:r>
            <a:r>
              <a:rPr lang="ru-RU" sz="1600" dirty="0">
                <a:latin typeface="sans-serif"/>
              </a:rPr>
              <a:t> Бюро </a:t>
            </a:r>
            <a:r>
              <a:rPr lang="ru-RU" sz="1600" dirty="0" err="1">
                <a:latin typeface="sans-serif"/>
              </a:rPr>
              <a:t>патентування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винаходів</a:t>
            </a:r>
            <a:r>
              <a:rPr lang="ru-RU" sz="1600" dirty="0">
                <a:latin typeface="sans-serif"/>
              </a:rPr>
              <a:t> з окладом 3500 </a:t>
            </a:r>
            <a:r>
              <a:rPr lang="ru-RU" sz="1600" dirty="0" err="1">
                <a:latin typeface="sans-serif"/>
              </a:rPr>
              <a:t>франків</a:t>
            </a:r>
            <a:r>
              <a:rPr lang="ru-RU" sz="1600" dirty="0">
                <a:latin typeface="sans-serif"/>
              </a:rPr>
              <a:t> в </a:t>
            </a:r>
            <a:r>
              <a:rPr lang="ru-RU" sz="1600" dirty="0" err="1">
                <a:latin typeface="sans-serif"/>
              </a:rPr>
              <a:t>рік</a:t>
            </a:r>
            <a:r>
              <a:rPr lang="ru-RU" sz="1600" dirty="0">
                <a:latin typeface="sans-serif"/>
              </a:rPr>
              <a:t>. Великий </a:t>
            </a:r>
            <a:r>
              <a:rPr lang="ru-RU" sz="1600" dirty="0" err="1">
                <a:latin typeface="sans-serif"/>
              </a:rPr>
              <a:t>фізик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працював</a:t>
            </a:r>
            <a:r>
              <a:rPr lang="ru-RU" sz="1600" dirty="0">
                <a:latin typeface="sans-serif"/>
              </a:rPr>
              <a:t> в Бюро </a:t>
            </a:r>
            <a:r>
              <a:rPr lang="ru-RU" sz="1600" dirty="0" err="1">
                <a:latin typeface="sans-serif"/>
              </a:rPr>
              <a:t>патентів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Швейцарії</a:t>
            </a:r>
            <a:r>
              <a:rPr lang="ru-RU" sz="1600" dirty="0">
                <a:latin typeface="sans-serif"/>
              </a:rPr>
              <a:t> з </a:t>
            </a:r>
            <a:r>
              <a:rPr lang="ru-RU" sz="1600" dirty="0" err="1">
                <a:latin typeface="sans-serif"/>
              </a:rPr>
              <a:t>липня</a:t>
            </a:r>
            <a:r>
              <a:rPr lang="ru-RU" sz="1600" dirty="0">
                <a:latin typeface="sans-serif"/>
              </a:rPr>
              <a:t> 1902 по </a:t>
            </a:r>
            <a:r>
              <a:rPr lang="ru-RU" sz="1600" dirty="0" err="1">
                <a:latin typeface="sans-serif"/>
              </a:rPr>
              <a:t>жовтень</a:t>
            </a:r>
            <a:r>
              <a:rPr lang="ru-RU" sz="1600" dirty="0">
                <a:latin typeface="sans-serif"/>
              </a:rPr>
              <a:t> 1909, </a:t>
            </a:r>
            <a:r>
              <a:rPr lang="ru-RU" sz="1600" dirty="0" err="1">
                <a:latin typeface="sans-serif"/>
              </a:rPr>
              <a:t>займаючись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переважно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патентуванням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винаходів</a:t>
            </a:r>
            <a:r>
              <a:rPr lang="ru-RU" sz="1600" dirty="0">
                <a:latin typeface="sans-serif"/>
              </a:rPr>
              <a:t>, </a:t>
            </a:r>
            <a:r>
              <a:rPr lang="ru-RU" sz="1600" dirty="0" err="1">
                <a:latin typeface="sans-serif"/>
              </a:rPr>
              <a:t>пов'язаних</a:t>
            </a:r>
            <a:r>
              <a:rPr lang="ru-RU" sz="1600" dirty="0">
                <a:latin typeface="sans-serif"/>
              </a:rPr>
              <a:t> з </a:t>
            </a:r>
            <a:r>
              <a:rPr lang="ru-RU" sz="1600" dirty="0" err="1">
                <a:latin typeface="sans-serif"/>
              </a:rPr>
              <a:t>електромагнетизмом</a:t>
            </a:r>
            <a:r>
              <a:rPr lang="ru-RU" sz="1600" dirty="0">
                <a:latin typeface="sans-serif"/>
              </a:rPr>
              <a:t>. З 1903 </a:t>
            </a:r>
            <a:r>
              <a:rPr lang="ru-RU" sz="1600" dirty="0" err="1">
                <a:latin typeface="sans-serif"/>
              </a:rPr>
              <a:t>він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був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постійним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працівником</a:t>
            </a:r>
            <a:r>
              <a:rPr lang="ru-RU" sz="1600" dirty="0">
                <a:latin typeface="sans-serif"/>
              </a:rPr>
              <a:t> Бюро. Характер </a:t>
            </a:r>
            <a:r>
              <a:rPr lang="ru-RU" sz="1600" dirty="0" err="1">
                <a:latin typeface="sans-serif"/>
              </a:rPr>
              <a:t>роботи</a:t>
            </a:r>
            <a:r>
              <a:rPr lang="ru-RU" sz="1600" dirty="0">
                <a:latin typeface="sans-serif"/>
              </a:rPr>
              <a:t> дозволяв </a:t>
            </a:r>
            <a:r>
              <a:rPr lang="ru-RU" sz="1600" dirty="0" err="1">
                <a:latin typeface="sans-serif"/>
              </a:rPr>
              <a:t>Ейнштейнові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присвячувати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вільний</a:t>
            </a:r>
            <a:r>
              <a:rPr lang="ru-RU" sz="1600" dirty="0">
                <a:latin typeface="sans-serif"/>
              </a:rPr>
              <a:t> час </a:t>
            </a:r>
            <a:r>
              <a:rPr lang="ru-RU" sz="1600" dirty="0" err="1">
                <a:latin typeface="sans-serif"/>
              </a:rPr>
              <a:t>дослідженням</a:t>
            </a:r>
            <a:r>
              <a:rPr lang="ru-RU" sz="1600" dirty="0">
                <a:latin typeface="sans-serif"/>
              </a:rPr>
              <a:t> в </a:t>
            </a:r>
            <a:r>
              <a:rPr lang="ru-RU" sz="1600" dirty="0" err="1">
                <a:latin typeface="sans-serif"/>
              </a:rPr>
              <a:t>області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теоретичної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фізики</a:t>
            </a:r>
            <a:r>
              <a:rPr lang="ru-RU" sz="1600" dirty="0">
                <a:latin typeface="sans-serif"/>
              </a:rPr>
              <a:t>.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Sasha\Desktop\Фотки\1353607867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647448"/>
            <a:ext cx="2819443" cy="280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sha\Desktop\Фотки\albert_einstei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2522738" cy="320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43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sans-serif"/>
              </a:rPr>
              <a:t>1903</a:t>
            </a:r>
            <a:r>
              <a:rPr lang="ru-RU" sz="1800" dirty="0">
                <a:latin typeface="sans-serif"/>
              </a:rPr>
              <a:t> </a:t>
            </a:r>
            <a:r>
              <a:rPr lang="ru-RU" sz="1800" dirty="0" err="1">
                <a:latin typeface="sans-serif"/>
              </a:rPr>
              <a:t>Ейнштейн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одружився</a:t>
            </a:r>
            <a:r>
              <a:rPr lang="ru-RU" sz="1800" dirty="0">
                <a:latin typeface="sans-serif"/>
              </a:rPr>
              <a:t> на </a:t>
            </a:r>
            <a:r>
              <a:rPr lang="ru-RU" sz="1800" dirty="0" err="1">
                <a:latin typeface="sans-serif"/>
              </a:rPr>
              <a:t>двадцятисемирічній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Мільові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Маріч</a:t>
            </a:r>
            <a:r>
              <a:rPr lang="ru-RU" sz="1800" dirty="0">
                <a:latin typeface="sans-serif"/>
              </a:rPr>
              <a:t>. </a:t>
            </a:r>
            <a:r>
              <a:rPr lang="ru-RU" sz="1800" dirty="0" err="1">
                <a:latin typeface="sans-serif"/>
              </a:rPr>
              <a:t>Вплив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Мільови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Маріч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дипломованого</a:t>
            </a:r>
            <a:r>
              <a:rPr lang="ru-RU" sz="1800" dirty="0">
                <a:latin typeface="sans-serif"/>
              </a:rPr>
              <a:t> математика, на </a:t>
            </a:r>
            <a:r>
              <a:rPr lang="ru-RU" sz="1800" dirty="0" err="1">
                <a:latin typeface="sans-serif"/>
              </a:rPr>
              <a:t>праці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її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чоловіка</a:t>
            </a:r>
            <a:r>
              <a:rPr lang="ru-RU" sz="1800" dirty="0">
                <a:latin typeface="sans-serif"/>
              </a:rPr>
              <a:t> до </a:t>
            </a:r>
            <a:r>
              <a:rPr lang="ru-RU" sz="1800" dirty="0" err="1">
                <a:latin typeface="sans-serif"/>
              </a:rPr>
              <a:t>нашого</a:t>
            </a:r>
            <a:r>
              <a:rPr lang="ru-RU" sz="1800" dirty="0">
                <a:latin typeface="sans-serif"/>
              </a:rPr>
              <a:t> часу </a:t>
            </a:r>
            <a:r>
              <a:rPr lang="ru-RU" sz="1800" dirty="0" err="1">
                <a:latin typeface="sans-serif"/>
              </a:rPr>
              <a:t>залишається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нерозв'язаним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питанням</a:t>
            </a:r>
            <a:r>
              <a:rPr lang="ru-RU" sz="1800" dirty="0">
                <a:latin typeface="sans-serif"/>
              </a:rPr>
              <a:t>. </a:t>
            </a:r>
            <a:r>
              <a:rPr lang="ru-RU" sz="1800" dirty="0" err="1">
                <a:latin typeface="sans-serif"/>
              </a:rPr>
              <a:t>Проте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їх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шлюб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був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швидше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інтелектуальним</a:t>
            </a:r>
            <a:r>
              <a:rPr lang="ru-RU" sz="1800" dirty="0">
                <a:latin typeface="sans-serif"/>
              </a:rPr>
              <a:t> союзом, і сам Альберт </a:t>
            </a:r>
            <a:r>
              <a:rPr lang="ru-RU" sz="1800" dirty="0" err="1">
                <a:latin typeface="sans-serif"/>
              </a:rPr>
              <a:t>Ейнштейн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називав</a:t>
            </a:r>
            <a:r>
              <a:rPr lang="ru-RU" sz="1800" dirty="0">
                <a:latin typeface="sans-serif"/>
              </a:rPr>
              <a:t> свою дружину «</a:t>
            </a:r>
            <a:r>
              <a:rPr lang="ru-RU" sz="1800" dirty="0" err="1">
                <a:latin typeface="sans-serif"/>
              </a:rPr>
              <a:t>творінням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рівним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мені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настільки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сильним</a:t>
            </a:r>
            <a:r>
              <a:rPr lang="ru-RU" sz="1800" dirty="0">
                <a:latin typeface="sans-serif"/>
              </a:rPr>
              <a:t> і </a:t>
            </a:r>
            <a:r>
              <a:rPr lang="ru-RU" sz="1800" dirty="0" err="1">
                <a:latin typeface="sans-serif"/>
              </a:rPr>
              <a:t>незалежним</a:t>
            </a:r>
            <a:r>
              <a:rPr lang="ru-RU" sz="1800" dirty="0">
                <a:latin typeface="sans-serif"/>
              </a:rPr>
              <a:t>, як і я». </a:t>
            </a:r>
            <a:r>
              <a:rPr lang="ru-RU" sz="1800" dirty="0" err="1">
                <a:latin typeface="sans-serif"/>
              </a:rPr>
              <a:t>Між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Ейнштейном</a:t>
            </a:r>
            <a:r>
              <a:rPr lang="ru-RU" sz="1800" dirty="0">
                <a:latin typeface="sans-serif"/>
              </a:rPr>
              <a:t> і </a:t>
            </a:r>
            <a:r>
              <a:rPr lang="ru-RU" sz="1800" dirty="0" err="1">
                <a:latin typeface="sans-serif"/>
              </a:rPr>
              <a:t>Маріч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завжди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існувала</a:t>
            </a:r>
            <a:r>
              <a:rPr lang="ru-RU" sz="1800" dirty="0">
                <a:latin typeface="sans-serif"/>
              </a:rPr>
              <a:t> певна6 </a:t>
            </a:r>
            <a:r>
              <a:rPr lang="ru-RU" sz="1800" dirty="0" err="1">
                <a:latin typeface="sans-serif"/>
              </a:rPr>
              <a:t>січня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відстань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оскільки</a:t>
            </a:r>
            <a:r>
              <a:rPr lang="ru-RU" sz="1800" dirty="0">
                <a:latin typeface="sans-serif"/>
              </a:rPr>
              <a:t> великий учений часто </a:t>
            </a:r>
            <a:r>
              <a:rPr lang="ru-RU" sz="1800" dirty="0" err="1">
                <a:latin typeface="sans-serif"/>
              </a:rPr>
              <a:t>мав</a:t>
            </a:r>
            <a:r>
              <a:rPr lang="ru-RU" sz="1800" dirty="0">
                <a:latin typeface="sans-serif"/>
              </a:rPr>
              <a:t> потребу </a:t>
            </a:r>
            <a:r>
              <a:rPr lang="ru-RU" sz="1800" dirty="0" err="1">
                <a:latin typeface="sans-serif"/>
              </a:rPr>
              <a:t>проводити</a:t>
            </a:r>
            <a:r>
              <a:rPr lang="ru-RU" sz="1800" dirty="0">
                <a:latin typeface="sans-serif"/>
              </a:rPr>
              <a:t> час </a:t>
            </a:r>
            <a:r>
              <a:rPr lang="ru-RU" sz="1800" dirty="0" err="1">
                <a:latin typeface="sans-serif"/>
              </a:rPr>
              <a:t>наодинці</a:t>
            </a:r>
            <a:r>
              <a:rPr lang="ru-RU" sz="1800" dirty="0">
                <a:latin typeface="sans-serif"/>
              </a:rPr>
              <a:t> для </a:t>
            </a:r>
            <a:r>
              <a:rPr lang="ru-RU" sz="1800" dirty="0" err="1">
                <a:latin typeface="sans-serif"/>
              </a:rPr>
              <a:t>здійснення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своїх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досліджень</a:t>
            </a:r>
            <a:r>
              <a:rPr lang="ru-RU" sz="1800" dirty="0">
                <a:latin typeface="sans-serif"/>
              </a:rPr>
              <a:t>. </a:t>
            </a:r>
            <a:r>
              <a:rPr lang="ru-RU" sz="1800" dirty="0" err="1">
                <a:latin typeface="sans-serif"/>
              </a:rPr>
              <a:t>Цікаво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що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радянський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фізик</a:t>
            </a:r>
            <a:r>
              <a:rPr lang="ru-RU" sz="1800" dirty="0">
                <a:latin typeface="sans-serif"/>
              </a:rPr>
              <a:t> Абрам Федорович </a:t>
            </a:r>
            <a:r>
              <a:rPr lang="ru-RU" sz="1800" dirty="0" err="1">
                <a:latin typeface="sans-serif"/>
              </a:rPr>
              <a:t>Йоффе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особисто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знайомий</a:t>
            </a:r>
            <a:r>
              <a:rPr lang="ru-RU" sz="1800" dirty="0">
                <a:latin typeface="sans-serif"/>
              </a:rPr>
              <a:t> з </a:t>
            </a:r>
            <a:r>
              <a:rPr lang="ru-RU" sz="1800" dirty="0" err="1">
                <a:latin typeface="sans-serif"/>
              </a:rPr>
              <a:t>Ейштейном</a:t>
            </a:r>
            <a:r>
              <a:rPr lang="ru-RU" sz="1800" dirty="0">
                <a:latin typeface="sans-serif"/>
              </a:rPr>
              <a:t>, назвав </a:t>
            </a:r>
            <a:r>
              <a:rPr lang="ru-RU" sz="1800" dirty="0" err="1">
                <a:latin typeface="sans-serif"/>
              </a:rPr>
              <a:t>останнього</a:t>
            </a:r>
            <a:r>
              <a:rPr lang="ru-RU" sz="1800" dirty="0">
                <a:latin typeface="sans-serif"/>
              </a:rPr>
              <a:t> в </a:t>
            </a:r>
            <a:r>
              <a:rPr lang="ru-RU" sz="1800" dirty="0" err="1">
                <a:latin typeface="sans-serif"/>
              </a:rPr>
              <a:t>некролозі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Ейнштейном-Марічем</a:t>
            </a:r>
            <a:r>
              <a:rPr lang="ru-RU" sz="1800" dirty="0">
                <a:latin typeface="sans-serif"/>
              </a:rPr>
              <a:t>, і </a:t>
            </a:r>
            <a:r>
              <a:rPr lang="ru-RU" sz="1800" dirty="0" err="1">
                <a:latin typeface="sans-serif"/>
              </a:rPr>
              <a:t>цей</a:t>
            </a:r>
            <a:r>
              <a:rPr lang="ru-RU" sz="1800" dirty="0">
                <a:latin typeface="sans-serif"/>
              </a:rPr>
              <a:t> факт часто наводиться як </a:t>
            </a:r>
            <a:r>
              <a:rPr lang="ru-RU" sz="1800" dirty="0" err="1">
                <a:latin typeface="sans-serif"/>
              </a:rPr>
              <a:t>доказ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спільності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наукової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діяльності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видатного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фізика</a:t>
            </a:r>
            <a:r>
              <a:rPr lang="ru-RU" sz="1800" dirty="0">
                <a:latin typeface="sans-serif"/>
              </a:rPr>
              <a:t> і </a:t>
            </a:r>
            <a:r>
              <a:rPr lang="ru-RU" sz="1800" dirty="0" err="1">
                <a:latin typeface="sans-serif"/>
              </a:rPr>
              <a:t>його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дружини</a:t>
            </a:r>
            <a:r>
              <a:rPr lang="ru-RU" sz="1800" dirty="0">
                <a:latin typeface="sans-serif"/>
              </a:rPr>
              <a:t>. </a:t>
            </a:r>
            <a:r>
              <a:rPr lang="ru-RU" sz="1800" dirty="0" err="1">
                <a:latin typeface="sans-serif"/>
              </a:rPr>
              <a:t>Проте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висловлюються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припущення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що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Йоффе</a:t>
            </a:r>
            <a:r>
              <a:rPr lang="ru-RU" sz="1800" dirty="0">
                <a:latin typeface="sans-serif"/>
              </a:rPr>
              <a:t> додав до </a:t>
            </a:r>
            <a:r>
              <a:rPr lang="ru-RU" sz="1800" dirty="0" err="1">
                <a:latin typeface="sans-serif"/>
              </a:rPr>
              <a:t>прізвища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Ейнштейна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прізвище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його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дружини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лише</a:t>
            </a:r>
            <a:r>
              <a:rPr lang="ru-RU" sz="1800" dirty="0">
                <a:latin typeface="sans-serif"/>
              </a:rPr>
              <a:t> тому, </a:t>
            </a:r>
            <a:r>
              <a:rPr lang="ru-RU" sz="1800" dirty="0" err="1">
                <a:latin typeface="sans-serif"/>
              </a:rPr>
              <a:t>що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вважав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це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традицією</a:t>
            </a:r>
            <a:r>
              <a:rPr lang="ru-RU" sz="1800" dirty="0">
                <a:latin typeface="sans-serif"/>
              </a:rPr>
              <a:t>, </a:t>
            </a:r>
            <a:r>
              <a:rPr lang="ru-RU" sz="1800" dirty="0" err="1">
                <a:latin typeface="sans-serif"/>
              </a:rPr>
              <a:t>прийнятою</a:t>
            </a:r>
            <a:r>
              <a:rPr lang="ru-RU" sz="1800" dirty="0">
                <a:latin typeface="sans-serif"/>
              </a:rPr>
              <a:t> в </a:t>
            </a:r>
            <a:r>
              <a:rPr lang="ru-RU" sz="1800" dirty="0" err="1">
                <a:latin typeface="sans-serif"/>
              </a:rPr>
              <a:t>Швейцарії</a:t>
            </a:r>
            <a:r>
              <a:rPr lang="ru-RU" sz="1800" dirty="0">
                <a:latin typeface="sans-serif"/>
              </a:rPr>
              <a:t>.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Sasha\Desktop\Einste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09739"/>
            <a:ext cx="2641228" cy="3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sha\Desktop\0_6e25d_bcac8076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326421"/>
            <a:ext cx="3166264" cy="35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7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2520" y="3279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dirty="0" smtClean="0">
                <a:latin typeface="sans-serif"/>
              </a:rPr>
              <a:t>1904</a:t>
            </a:r>
            <a:r>
              <a:rPr lang="ru-RU" sz="1500" dirty="0">
                <a:latin typeface="sans-serif"/>
              </a:rPr>
              <a:t> року «</a:t>
            </a:r>
            <a:r>
              <a:rPr lang="ru-RU" sz="1500" dirty="0" err="1">
                <a:latin typeface="sans-serif"/>
              </a:rPr>
              <a:t>Аннали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фізики</a:t>
            </a:r>
            <a:r>
              <a:rPr lang="ru-RU" sz="1500" dirty="0">
                <a:latin typeface="sans-serif"/>
              </a:rPr>
              <a:t>» </a:t>
            </a:r>
            <a:r>
              <a:rPr lang="ru-RU" sz="1500" dirty="0" err="1">
                <a:latin typeface="sans-serif"/>
              </a:rPr>
              <a:t>отримали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від</a:t>
            </a:r>
            <a:r>
              <a:rPr lang="ru-RU" sz="1500" dirty="0">
                <a:latin typeface="sans-serif"/>
              </a:rPr>
              <a:t> Альберта </a:t>
            </a:r>
            <a:r>
              <a:rPr lang="ru-RU" sz="1500" dirty="0" err="1">
                <a:latin typeface="sans-serif"/>
              </a:rPr>
              <a:t>Ейнштейна</a:t>
            </a:r>
            <a:r>
              <a:rPr lang="ru-RU" sz="1500" dirty="0">
                <a:latin typeface="sans-serif"/>
              </a:rPr>
              <a:t> низку статей, </a:t>
            </a:r>
            <a:r>
              <a:rPr lang="ru-RU" sz="1500" dirty="0" err="1">
                <a:latin typeface="sans-serif"/>
              </a:rPr>
              <a:t>присвячених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вивченню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питань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статистичної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механіки</a:t>
            </a:r>
            <a:r>
              <a:rPr lang="ru-RU" sz="1500" dirty="0">
                <a:latin typeface="sans-serif"/>
              </a:rPr>
              <a:t> й </a:t>
            </a:r>
            <a:r>
              <a:rPr lang="ru-RU" sz="1500" dirty="0" err="1">
                <a:latin typeface="sans-serif"/>
              </a:rPr>
              <a:t>молекулярної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фізики</a:t>
            </a:r>
            <a:r>
              <a:rPr lang="ru-RU" sz="1500" dirty="0">
                <a:latin typeface="sans-serif"/>
              </a:rPr>
              <a:t>. Вони </a:t>
            </a:r>
            <a:r>
              <a:rPr lang="ru-RU" sz="1500" dirty="0" err="1">
                <a:latin typeface="sans-serif"/>
              </a:rPr>
              <a:t>були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опубліковані</a:t>
            </a:r>
            <a:r>
              <a:rPr lang="ru-RU" sz="1500" dirty="0">
                <a:latin typeface="sans-serif"/>
              </a:rPr>
              <a:t> 1905 року, </a:t>
            </a:r>
            <a:r>
              <a:rPr lang="ru-RU" sz="1500" dirty="0" err="1">
                <a:latin typeface="sans-serif"/>
              </a:rPr>
              <a:t>відкривши</a:t>
            </a:r>
            <a:r>
              <a:rPr lang="ru-RU" sz="1500" dirty="0">
                <a:latin typeface="sans-serif"/>
              </a:rPr>
              <a:t> так званий «</a:t>
            </a:r>
            <a:r>
              <a:rPr lang="ru-RU" sz="1500" dirty="0" err="1">
                <a:latin typeface="sans-serif"/>
              </a:rPr>
              <a:t>Рік</a:t>
            </a:r>
            <a:r>
              <a:rPr lang="ru-RU" sz="1500" dirty="0">
                <a:latin typeface="sans-serif"/>
              </a:rPr>
              <a:t> чудес» (лат. </a:t>
            </a:r>
            <a:r>
              <a:rPr lang="en-US" sz="1500" i="1" dirty="0" err="1">
                <a:latin typeface="sans-serif"/>
              </a:rPr>
              <a:t>annus</a:t>
            </a:r>
            <a:r>
              <a:rPr lang="en-US" sz="1500" i="1" dirty="0">
                <a:latin typeface="sans-serif"/>
              </a:rPr>
              <a:t> Mirabilis</a:t>
            </a:r>
            <a:r>
              <a:rPr lang="en-US" sz="1500" dirty="0">
                <a:latin typeface="sans-serif"/>
              </a:rPr>
              <a:t>), </a:t>
            </a:r>
            <a:r>
              <a:rPr lang="ru-RU" sz="1500" dirty="0">
                <a:latin typeface="sans-serif"/>
              </a:rPr>
              <a:t>коли </a:t>
            </a:r>
            <a:r>
              <a:rPr lang="ru-RU" sz="1500" dirty="0" err="1">
                <a:latin typeface="sans-serif"/>
              </a:rPr>
              <a:t>чотири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статті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Ейнштейна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зробили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революцію</a:t>
            </a:r>
            <a:r>
              <a:rPr lang="ru-RU" sz="1500" dirty="0">
                <a:latin typeface="sans-serif"/>
              </a:rPr>
              <a:t> в </a:t>
            </a:r>
            <a:r>
              <a:rPr lang="ru-RU" sz="1500" dirty="0" err="1">
                <a:latin typeface="sans-serif"/>
              </a:rPr>
              <a:t>теоретичній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фізиці</a:t>
            </a:r>
            <a:r>
              <a:rPr lang="ru-RU" sz="1500" dirty="0">
                <a:latin typeface="sans-serif"/>
              </a:rPr>
              <a:t>, </a:t>
            </a:r>
            <a:r>
              <a:rPr lang="ru-RU" sz="1500" dirty="0" err="1">
                <a:latin typeface="sans-serif"/>
              </a:rPr>
              <a:t>поклавши</a:t>
            </a:r>
            <a:r>
              <a:rPr lang="ru-RU" sz="1500" dirty="0">
                <a:latin typeface="sans-serif"/>
              </a:rPr>
              <a:t> початок </a:t>
            </a:r>
            <a:r>
              <a:rPr lang="ru-RU" sz="1500" dirty="0" err="1">
                <a:latin typeface="sans-serif"/>
              </a:rPr>
              <a:t>теорії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відносності</a:t>
            </a:r>
            <a:r>
              <a:rPr lang="ru-RU" sz="1500" dirty="0">
                <a:latin typeface="sans-serif"/>
              </a:rPr>
              <a:t>, у </a:t>
            </a:r>
            <a:r>
              <a:rPr lang="ru-RU" sz="1500" dirty="0" err="1">
                <a:latin typeface="sans-serif"/>
              </a:rPr>
              <a:t>якій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Ейнштейн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замінив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розгляд</a:t>
            </a:r>
            <a:r>
              <a:rPr lang="ru-RU" sz="1500" dirty="0">
                <a:latin typeface="sans-serif"/>
              </a:rPr>
              <a:t> </a:t>
            </a:r>
            <a:r>
              <a:rPr lang="ru-RU" sz="1500" dirty="0" err="1" smtClean="0">
                <a:latin typeface="sans-serif"/>
              </a:rPr>
              <a:t>частинок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 smtClean="0">
                <a:latin typeface="sans-serif"/>
              </a:rPr>
              <a:t>розглядом</a:t>
            </a:r>
            <a:r>
              <a:rPr lang="ru-RU" sz="1500" dirty="0">
                <a:latin typeface="sans-serif"/>
              </a:rPr>
              <a:t> </a:t>
            </a:r>
            <a:r>
              <a:rPr lang="ru-RU" sz="1500" dirty="0" err="1">
                <a:latin typeface="sans-serif"/>
              </a:rPr>
              <a:t>подій</a:t>
            </a:r>
            <a:r>
              <a:rPr lang="ru-RU" sz="1500" dirty="0">
                <a:latin typeface="sans-serif"/>
              </a:rPr>
              <a:t> і перевернув </a:t>
            </a:r>
            <a:r>
              <a:rPr lang="ru-RU" sz="1500" dirty="0" err="1">
                <a:latin typeface="sans-serif"/>
              </a:rPr>
              <a:t>уявлення</a:t>
            </a:r>
            <a:r>
              <a:rPr lang="ru-RU" sz="1500" dirty="0">
                <a:latin typeface="sans-serif"/>
              </a:rPr>
              <a:t> про </a:t>
            </a:r>
            <a:r>
              <a:rPr lang="ru-RU" sz="1500" dirty="0" err="1">
                <a:latin typeface="sans-serif"/>
              </a:rPr>
              <a:t>фотоефект</a:t>
            </a:r>
            <a:r>
              <a:rPr lang="ru-RU" sz="1500" dirty="0">
                <a:latin typeface="sans-serif"/>
              </a:rPr>
              <a:t> і </a:t>
            </a:r>
            <a:r>
              <a:rPr lang="ru-RU" sz="1500" dirty="0" err="1">
                <a:latin typeface="sans-serif"/>
              </a:rPr>
              <a:t>броунівський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рух</a:t>
            </a:r>
            <a:r>
              <a:rPr lang="ru-RU" sz="1500" dirty="0">
                <a:latin typeface="sans-serif"/>
              </a:rPr>
              <a:t>. </a:t>
            </a:r>
            <a:r>
              <a:rPr lang="ru-RU" sz="1500" dirty="0" err="1">
                <a:latin typeface="sans-serif"/>
              </a:rPr>
              <a:t>Фізичне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співтовариство</a:t>
            </a:r>
            <a:r>
              <a:rPr lang="ru-RU" sz="1500" dirty="0">
                <a:latin typeface="sans-serif"/>
              </a:rPr>
              <a:t> в </a:t>
            </a:r>
            <a:r>
              <a:rPr lang="ru-RU" sz="1500" dirty="0" err="1">
                <a:latin typeface="sans-serif"/>
              </a:rPr>
              <a:t>цілому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погоджується</a:t>
            </a:r>
            <a:r>
              <a:rPr lang="ru-RU" sz="1500" dirty="0">
                <a:latin typeface="sans-serif"/>
              </a:rPr>
              <a:t> з </a:t>
            </a:r>
            <a:r>
              <a:rPr lang="ru-RU" sz="1500" dirty="0" err="1">
                <a:latin typeface="sans-serif"/>
              </a:rPr>
              <a:t>тим</a:t>
            </a:r>
            <a:r>
              <a:rPr lang="ru-RU" sz="1500" dirty="0">
                <a:latin typeface="sans-serif"/>
              </a:rPr>
              <a:t>, </a:t>
            </a:r>
            <a:r>
              <a:rPr lang="ru-RU" sz="1500" dirty="0" err="1">
                <a:latin typeface="sans-serif"/>
              </a:rPr>
              <a:t>що</a:t>
            </a:r>
            <a:r>
              <a:rPr lang="ru-RU" sz="1500" dirty="0">
                <a:latin typeface="sans-serif"/>
              </a:rPr>
              <a:t> три з </a:t>
            </a:r>
            <a:r>
              <a:rPr lang="ru-RU" sz="1500" dirty="0" err="1">
                <a:latin typeface="sans-serif"/>
              </a:rPr>
              <a:t>цих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робіт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заслуговували</a:t>
            </a:r>
            <a:r>
              <a:rPr lang="ru-RU" sz="1500" dirty="0">
                <a:latin typeface="sans-serif"/>
              </a:rPr>
              <a:t> на </a:t>
            </a:r>
            <a:r>
              <a:rPr lang="ru-RU" sz="1500" dirty="0" err="1">
                <a:latin typeface="sans-serif"/>
              </a:rPr>
              <a:t>Нобелівську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премію</a:t>
            </a:r>
            <a:r>
              <a:rPr lang="ru-RU" sz="1500" dirty="0">
                <a:latin typeface="sans-serif"/>
              </a:rPr>
              <a:t>, яка </a:t>
            </a:r>
            <a:r>
              <a:rPr lang="ru-RU" sz="1500" dirty="0" err="1">
                <a:latin typeface="sans-serif"/>
              </a:rPr>
              <a:t>врешті-решт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дісталася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Ейнштейнові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лише</a:t>
            </a:r>
            <a:r>
              <a:rPr lang="ru-RU" sz="1500" dirty="0">
                <a:latin typeface="sans-serif"/>
              </a:rPr>
              <a:t> за роботу з </a:t>
            </a:r>
            <a:r>
              <a:rPr lang="ru-RU" sz="1500" dirty="0" err="1">
                <a:latin typeface="sans-serif"/>
              </a:rPr>
              <a:t>фотоефекту</a:t>
            </a:r>
            <a:r>
              <a:rPr lang="ru-RU" sz="1500" dirty="0">
                <a:latin typeface="sans-serif"/>
              </a:rPr>
              <a:t> — </a:t>
            </a:r>
            <a:r>
              <a:rPr lang="ru-RU" sz="1500" dirty="0" err="1">
                <a:latin typeface="sans-serif"/>
              </a:rPr>
              <a:t>досить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дивний</a:t>
            </a:r>
            <a:r>
              <a:rPr lang="ru-RU" sz="1500" dirty="0">
                <a:latin typeface="sans-serif"/>
              </a:rPr>
              <a:t> факт, коли </a:t>
            </a:r>
            <a:r>
              <a:rPr lang="ru-RU" sz="1500" dirty="0" err="1">
                <a:latin typeface="sans-serif"/>
              </a:rPr>
              <a:t>врахувати</a:t>
            </a:r>
            <a:r>
              <a:rPr lang="ru-RU" sz="1500" dirty="0">
                <a:latin typeface="sans-serif"/>
              </a:rPr>
              <a:t>, </a:t>
            </a:r>
            <a:r>
              <a:rPr lang="ru-RU" sz="1500" dirty="0" err="1">
                <a:latin typeface="sans-serif"/>
              </a:rPr>
              <a:t>що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вчений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відомий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саме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завдяки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теорії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відносності</a:t>
            </a:r>
            <a:r>
              <a:rPr lang="ru-RU" sz="1500" dirty="0">
                <a:latin typeface="sans-serif"/>
              </a:rPr>
              <a:t>. </a:t>
            </a:r>
            <a:r>
              <a:rPr lang="ru-RU" sz="1500" dirty="0" err="1">
                <a:latin typeface="sans-serif"/>
              </a:rPr>
              <a:t>Це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можна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пояснити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відсутністю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наочного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експериментального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підтвердження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спеціальної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теорії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відносності</a:t>
            </a:r>
            <a:r>
              <a:rPr lang="ru-RU" sz="1500" dirty="0">
                <a:latin typeface="sans-serif"/>
              </a:rPr>
              <a:t>, через </a:t>
            </a:r>
            <a:r>
              <a:rPr lang="ru-RU" sz="1500" dirty="0" err="1">
                <a:latin typeface="sans-serif"/>
              </a:rPr>
              <a:t>що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тогочасне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наукове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товариство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її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сприймало</a:t>
            </a:r>
            <a:r>
              <a:rPr lang="ru-RU" sz="1500" dirty="0">
                <a:latin typeface="sans-serif"/>
              </a:rPr>
              <a:t> неоднозначно. </a:t>
            </a:r>
            <a:r>
              <a:rPr lang="ru-RU" sz="1500" dirty="0" err="1">
                <a:latin typeface="sans-serif"/>
              </a:rPr>
              <a:t>Наприклад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такі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вчені</a:t>
            </a:r>
            <a:r>
              <a:rPr lang="ru-RU" sz="1500" dirty="0">
                <a:latin typeface="sans-serif"/>
              </a:rPr>
              <a:t> як Дж. Томпсон та Г. Лоренц </a:t>
            </a:r>
            <a:r>
              <a:rPr lang="ru-RU" sz="1500" dirty="0" err="1">
                <a:latin typeface="sans-serif"/>
              </a:rPr>
              <a:t>ще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довго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виступали</a:t>
            </a:r>
            <a:r>
              <a:rPr lang="ru-RU" sz="1500" dirty="0">
                <a:latin typeface="sans-serif"/>
              </a:rPr>
              <a:t> з </a:t>
            </a:r>
            <a:r>
              <a:rPr lang="ru-RU" sz="1500" dirty="0" err="1">
                <a:latin typeface="sans-serif"/>
              </a:rPr>
              <a:t>критикою</a:t>
            </a:r>
            <a:r>
              <a:rPr lang="ru-RU" sz="1500" dirty="0">
                <a:latin typeface="sans-serif"/>
              </a:rPr>
              <a:t> СТВ. Тому для консенсусу </a:t>
            </a:r>
            <a:r>
              <a:rPr lang="ru-RU" sz="1500" dirty="0" err="1">
                <a:latin typeface="sans-serif"/>
              </a:rPr>
              <a:t>було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визнано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доцільним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нагородити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Ейнштейна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премію</a:t>
            </a:r>
            <a:r>
              <a:rPr lang="ru-RU" sz="1500" dirty="0">
                <a:latin typeface="sans-serif"/>
              </a:rPr>
              <a:t> за </a:t>
            </a:r>
            <a:r>
              <a:rPr lang="ru-RU" sz="1500" dirty="0" err="1">
                <a:latin typeface="sans-serif"/>
              </a:rPr>
              <a:t>пояснення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явища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фотоефекту</a:t>
            </a:r>
            <a:r>
              <a:rPr lang="ru-RU" sz="1500" dirty="0">
                <a:latin typeface="sans-serif"/>
              </a:rPr>
              <a:t>, </a:t>
            </a:r>
            <a:r>
              <a:rPr lang="ru-RU" sz="1500" dirty="0" err="1">
                <a:latin typeface="sans-serif"/>
              </a:rPr>
              <a:t>наукова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цінність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якого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була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беззаперечною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вже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тоді</a:t>
            </a:r>
            <a:r>
              <a:rPr lang="ru-RU" sz="1500" dirty="0">
                <a:latin typeface="sans-serif"/>
              </a:rPr>
              <a:t>. На той час </a:t>
            </a:r>
            <a:r>
              <a:rPr lang="ru-RU" sz="1500" dirty="0" err="1">
                <a:latin typeface="sans-serif"/>
              </a:rPr>
              <a:t>Ейнштейну</a:t>
            </a:r>
            <a:r>
              <a:rPr lang="ru-RU" sz="1500" dirty="0">
                <a:latin typeface="sans-serif"/>
              </a:rPr>
              <a:t> не </a:t>
            </a:r>
            <a:r>
              <a:rPr lang="ru-RU" sz="1500" dirty="0" err="1">
                <a:latin typeface="sans-serif"/>
              </a:rPr>
              <a:t>вдалося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узгодити</a:t>
            </a:r>
            <a:r>
              <a:rPr lang="ru-RU" sz="1500" dirty="0">
                <a:latin typeface="sans-serif"/>
              </a:rPr>
              <a:t> </a:t>
            </a:r>
            <a:r>
              <a:rPr lang="ru-RU" sz="1500" dirty="0" err="1">
                <a:latin typeface="sans-serif"/>
              </a:rPr>
              <a:t>положення</a:t>
            </a:r>
            <a:r>
              <a:rPr lang="ru-RU" sz="1500" dirty="0">
                <a:latin typeface="sans-serif"/>
              </a:rPr>
              <a:t> СТВ з квантовою </a:t>
            </a:r>
            <a:r>
              <a:rPr lang="ru-RU" sz="1500" dirty="0" err="1">
                <a:latin typeface="sans-serif"/>
              </a:rPr>
              <a:t>механікою</a:t>
            </a:r>
            <a:r>
              <a:rPr lang="ru-RU" sz="1500" dirty="0">
                <a:latin typeface="sans-serif"/>
              </a:rPr>
              <a:t>.</a:t>
            </a:r>
            <a:endParaRPr lang="ru-RU" sz="1500" dirty="0"/>
          </a:p>
          <a:p>
            <a:pPr marL="0" indent="0">
              <a:buNone/>
            </a:pPr>
            <a:endParaRPr lang="uk-UA" sz="1500" dirty="0" smtClean="0"/>
          </a:p>
          <a:p>
            <a:pPr marL="0" indent="0">
              <a:buNone/>
            </a:pPr>
            <a:endParaRPr lang="ru-RU" sz="1500" dirty="0"/>
          </a:p>
        </p:txBody>
      </p:sp>
      <p:pic>
        <p:nvPicPr>
          <p:cNvPr id="8194" name="Picture 2" descr="C:\Users\Sasha\Desktop\Фот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817239" cy="344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asha\Desktop\Фотки\40536351_1236177569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76889"/>
            <a:ext cx="2952328" cy="371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30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4528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err="1" smtClean="0">
                <a:latin typeface="sans-serif"/>
              </a:rPr>
              <a:t>Опублікована</a:t>
            </a:r>
            <a:r>
              <a:rPr lang="ru-RU" sz="1800" dirty="0" smtClean="0">
                <a:latin typeface="sans-serif"/>
              </a:rPr>
              <a:t> </a:t>
            </a:r>
            <a:r>
              <a:rPr lang="ru-RU" sz="1800" dirty="0">
                <a:latin typeface="sans-serif"/>
              </a:rPr>
              <a:t>в 1915 </a:t>
            </a:r>
            <a:r>
              <a:rPr lang="ru-RU" sz="1800" dirty="0" err="1">
                <a:latin typeface="sans-serif"/>
              </a:rPr>
              <a:t>році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загальна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теорія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відносності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розширила</a:t>
            </a:r>
            <a:r>
              <a:rPr lang="ru-RU" sz="1800" dirty="0">
                <a:latin typeface="sans-serif"/>
              </a:rPr>
              <a:t> область </a:t>
            </a:r>
            <a:r>
              <a:rPr lang="ru-RU" sz="1800" dirty="0" err="1">
                <a:latin typeface="sans-serif"/>
              </a:rPr>
              <a:t>застосування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постулатів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спеціальної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теорії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відносності</a:t>
            </a:r>
            <a:r>
              <a:rPr lang="ru-RU" sz="1800" dirty="0">
                <a:latin typeface="sans-serif"/>
              </a:rPr>
              <a:t> на </a:t>
            </a:r>
            <a:r>
              <a:rPr lang="ru-RU" sz="1800" dirty="0" err="1">
                <a:latin typeface="sans-serif"/>
              </a:rPr>
              <a:t>неінерційні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системи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відліку</a:t>
            </a:r>
            <a:r>
              <a:rPr lang="ru-RU" sz="1800" dirty="0">
                <a:latin typeface="sans-serif"/>
              </a:rPr>
              <a:t>, включивши в себе </a:t>
            </a:r>
            <a:r>
              <a:rPr lang="ru-RU" sz="1800" dirty="0" err="1">
                <a:latin typeface="sans-serif"/>
              </a:rPr>
              <a:t>також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теорію</a:t>
            </a:r>
            <a:r>
              <a:rPr lang="ru-RU" sz="1800" dirty="0">
                <a:latin typeface="sans-serif"/>
              </a:rPr>
              <a:t> </a:t>
            </a:r>
            <a:r>
              <a:rPr lang="ru-RU" sz="1800" dirty="0" err="1">
                <a:latin typeface="sans-serif"/>
              </a:rPr>
              <a:t>гравітації</a:t>
            </a:r>
            <a:r>
              <a:rPr lang="ru-RU" sz="1800" dirty="0">
                <a:latin typeface="sans-serif"/>
              </a:rPr>
              <a:t>. </a:t>
            </a:r>
            <a:r>
              <a:rPr lang="ru-RU" sz="1800" dirty="0" err="1">
                <a:latin typeface="sans-serif"/>
              </a:rPr>
              <a:t>Загальна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теорія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відносності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ґрунтується</a:t>
            </a:r>
            <a:r>
              <a:rPr lang="ru-RU" sz="1800" dirty="0">
                <a:latin typeface="sans-serif"/>
              </a:rPr>
              <a:t> на </a:t>
            </a:r>
            <a:r>
              <a:rPr lang="ru-RU" sz="1800" dirty="0" err="1">
                <a:latin typeface="sans-serif"/>
              </a:rPr>
              <a:t>принципі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еквівалентності</a:t>
            </a:r>
            <a:r>
              <a:rPr lang="ru-RU" sz="1800" dirty="0">
                <a:latin typeface="sans-serif"/>
              </a:rPr>
              <a:t> й </a:t>
            </a:r>
            <a:r>
              <a:rPr lang="ru-RU" sz="1800" dirty="0" err="1">
                <a:latin typeface="sans-serif"/>
              </a:rPr>
              <a:t>розглядає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викривлення</a:t>
            </a:r>
            <a:r>
              <a:rPr lang="ru-RU" sz="1800" dirty="0">
                <a:latin typeface="sans-serif"/>
              </a:rPr>
              <a:t> в </a:t>
            </a:r>
            <a:r>
              <a:rPr lang="ru-RU" sz="1800" dirty="0" err="1">
                <a:latin typeface="sans-serif"/>
              </a:rPr>
              <a:t>просторі-часі</a:t>
            </a:r>
            <a:r>
              <a:rPr lang="ru-RU" sz="1800" dirty="0">
                <a:latin typeface="sans-serif"/>
              </a:rPr>
              <a:t>. </a:t>
            </a:r>
            <a:r>
              <a:rPr lang="ru-RU" sz="1800" dirty="0" err="1">
                <a:latin typeface="sans-serif"/>
              </a:rPr>
              <a:t>Теорія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відкрила</a:t>
            </a:r>
            <a:r>
              <a:rPr lang="ru-RU" sz="1800" dirty="0">
                <a:latin typeface="sans-serif"/>
              </a:rPr>
              <a:t> шлях до </a:t>
            </a:r>
            <a:r>
              <a:rPr lang="ru-RU" sz="1800" dirty="0" err="1">
                <a:latin typeface="sans-serif"/>
              </a:rPr>
              <a:t>побудови</a:t>
            </a:r>
            <a:r>
              <a:rPr lang="ru-RU" sz="1800" dirty="0">
                <a:latin typeface="sans-serif"/>
              </a:rPr>
              <a:t> </a:t>
            </a:r>
            <a:r>
              <a:rPr lang="ru-RU" sz="1800" dirty="0" err="1">
                <a:latin typeface="sans-serif"/>
              </a:rPr>
              <a:t>теорії</a:t>
            </a:r>
            <a:r>
              <a:rPr lang="ru-RU" sz="1800" dirty="0">
                <a:latin typeface="sans-serif"/>
              </a:rPr>
              <a:t> </a:t>
            </a:r>
            <a:r>
              <a:rPr lang="ru-RU" sz="1800" dirty="0" err="1">
                <a:latin typeface="sans-serif"/>
              </a:rPr>
              <a:t>Всесвіту</a:t>
            </a:r>
            <a:r>
              <a:rPr lang="ru-RU" sz="1800" dirty="0">
                <a:latin typeface="sans-serif"/>
              </a:rPr>
              <a:t> — </a:t>
            </a:r>
            <a:r>
              <a:rPr lang="ru-RU" sz="1800" dirty="0" err="1">
                <a:latin typeface="sans-serif"/>
              </a:rPr>
              <a:t>космології</a:t>
            </a:r>
            <a:r>
              <a:rPr lang="ru-RU" sz="1800" dirty="0">
                <a:latin typeface="sans-serif"/>
              </a:rPr>
              <a:t>.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C:\Users\Sasha\Desktop\35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1347"/>
            <a:ext cx="3405499" cy="225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asha\Desktop\3834937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592" y="1437652"/>
            <a:ext cx="2549408" cy="269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Sasha\Desktop\Фотки\enshtey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39"/>
            <a:ext cx="3606767" cy="462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6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</TotalTime>
  <Words>156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        Альберт Енштейн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Альберт Енштейн</dc:title>
  <dc:creator>Sasha</dc:creator>
  <cp:lastModifiedBy>Sasha</cp:lastModifiedBy>
  <cp:revision>48</cp:revision>
  <dcterms:created xsi:type="dcterms:W3CDTF">2013-06-01T08:51:58Z</dcterms:created>
  <dcterms:modified xsi:type="dcterms:W3CDTF">2013-06-01T11:27:20Z</dcterms:modified>
</cp:coreProperties>
</file>