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1" r:id="rId5"/>
    <p:sldId id="262" r:id="rId6"/>
    <p:sldId id="260" r:id="rId7"/>
    <p:sldId id="263" r:id="rId8"/>
    <p:sldId id="270" r:id="rId9"/>
    <p:sldId id="265" r:id="rId10"/>
    <p:sldId id="266" r:id="rId11"/>
    <p:sldId id="267" r:id="rId12"/>
    <p:sldId id="268" r:id="rId13"/>
    <p:sldId id="269" r:id="rId14"/>
    <p:sldId id="272" r:id="rId15"/>
    <p:sldId id="271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1F00"/>
    <a:srgbClr val="F1737F"/>
    <a:srgbClr val="F4E2F1"/>
    <a:srgbClr val="F28BF5"/>
    <a:srgbClr val="482400"/>
    <a:srgbClr val="9966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84" autoAdjust="0"/>
  </p:normalViewPr>
  <p:slideViewPr>
    <p:cSldViewPr>
      <p:cViewPr>
        <p:scale>
          <a:sx n="75" d="100"/>
          <a:sy n="75" d="100"/>
        </p:scale>
        <p:origin x="-1422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4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6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8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29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8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2.wdp"/><Relationship Id="rId4" Type="http://schemas.openxmlformats.org/officeDocument/2006/relationships/image" Target="../media/image16.png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1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1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  <a14:imgEffect>
                      <a14:colorTemperature colorTemp="7375"/>
                    </a14:imgEffect>
                    <a14:imgEffect>
                      <a14:saturation sat="147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72816"/>
            <a:ext cx="9144000" cy="2016224"/>
          </a:xfrm>
          <a:solidFill>
            <a:schemeClr val="tx2">
              <a:lumMod val="40000"/>
              <a:lumOff val="60000"/>
              <a:alpha val="30000"/>
            </a:schemeClr>
          </a:solidFill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Планети сонячної системи</a:t>
            </a:r>
            <a:endParaRPr lang="uk-UA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3789040"/>
            <a:ext cx="6400800" cy="936104"/>
          </a:xfrm>
        </p:spPr>
        <p:txBody>
          <a:bodyPr>
            <a:normAutofit/>
          </a:bodyPr>
          <a:lstStyle/>
          <a:p>
            <a:r>
              <a:rPr lang="uk-UA" sz="4000" i="1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Цікаво про складне</a:t>
            </a:r>
            <a:endParaRPr lang="uk-UA" sz="4000" i="1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7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algn="l">
              <a:lnSpc>
                <a:spcPts val="8500"/>
              </a:lnSpc>
            </a:pPr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Юпітер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179512" y="1412776"/>
            <a:ext cx="4968552" cy="3024336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600" dirty="0" smtClean="0">
                <a:solidFill>
                  <a:schemeClr val="bg1"/>
                </a:solidFill>
              </a:rPr>
              <a:t>Юпітер </a:t>
            </a:r>
            <a:r>
              <a:rPr lang="vi-VN" sz="1600" dirty="0">
                <a:solidFill>
                  <a:schemeClr val="bg1"/>
                </a:solidFill>
              </a:rPr>
              <a:t>— п'ята й найбільша планета Сонячної </a:t>
            </a:r>
            <a:r>
              <a:rPr lang="vi-VN" sz="1600" dirty="0" smtClean="0">
                <a:solidFill>
                  <a:schemeClr val="bg1"/>
                </a:solidFill>
              </a:rPr>
              <a:t>системи. </a:t>
            </a:r>
            <a:endParaRPr lang="uk-UA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1600" dirty="0" smtClean="0">
                <a:solidFill>
                  <a:schemeClr val="bg1"/>
                </a:solidFill>
              </a:rPr>
              <a:t>Разом </a:t>
            </a:r>
            <a:r>
              <a:rPr lang="vi-VN" sz="1600" dirty="0">
                <a:solidFill>
                  <a:schemeClr val="bg1"/>
                </a:solidFill>
              </a:rPr>
              <a:t>із Сатурном, Ураном і Нептуном Юпітер класифікують як газового гіганта. </a:t>
            </a:r>
            <a:endParaRPr lang="uk-UA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Радіус</a:t>
            </a: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sz="1600" dirty="0">
                <a:solidFill>
                  <a:schemeClr val="bg1"/>
                </a:solidFill>
              </a:rPr>
              <a:t>69 911 км</a:t>
            </a:r>
          </a:p>
          <a:p>
            <a:pPr marL="0" indent="0">
              <a:buNone/>
            </a:pP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Маса: </a:t>
            </a:r>
            <a:r>
              <a:rPr lang="vi-VN" sz="1600" dirty="0">
                <a:solidFill>
                  <a:schemeClr val="bg1"/>
                </a:solidFill>
              </a:rPr>
              <a:t>1,898Е27 кг (317,8 мас Землі)</a:t>
            </a:r>
          </a:p>
          <a:p>
            <a:pPr marL="0" indent="0">
              <a:buNone/>
            </a:pP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 поверхні: </a:t>
            </a:r>
            <a:r>
              <a:rPr lang="vi-VN" sz="1600" dirty="0">
                <a:solidFill>
                  <a:schemeClr val="bg1"/>
                </a:solidFill>
              </a:rPr>
              <a:t>61 418 738 571 км²</a:t>
            </a:r>
          </a:p>
          <a:p>
            <a:pPr marL="0" indent="0">
              <a:buNone/>
            </a:pP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 від Сонця:</a:t>
            </a:r>
            <a:r>
              <a:rPr lang="vi-VN" sz="1600" dirty="0">
                <a:solidFill>
                  <a:schemeClr val="bg1"/>
                </a:solidFill>
              </a:rPr>
              <a:t> </a:t>
            </a:r>
            <a:r>
              <a:rPr lang="vi-VN" sz="1600" dirty="0" smtClean="0">
                <a:solidFill>
                  <a:schemeClr val="bg1"/>
                </a:solidFill>
              </a:rPr>
              <a:t>778 </a:t>
            </a:r>
            <a:r>
              <a:rPr lang="uk-UA" sz="1600" dirty="0" smtClean="0">
                <a:solidFill>
                  <a:schemeClr val="bg1"/>
                </a:solidFill>
              </a:rPr>
              <a:t>тис.</a:t>
            </a:r>
          </a:p>
          <a:p>
            <a:pPr marL="0" indent="0">
              <a:buNone/>
            </a:pPr>
            <a:r>
              <a:rPr lang="vi-VN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Супутники</a:t>
            </a: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sz="1600" dirty="0">
                <a:solidFill>
                  <a:schemeClr val="bg1"/>
                </a:solidFill>
              </a:rPr>
              <a:t>Європа, </a:t>
            </a:r>
            <a:r>
              <a:rPr lang="vi-VN" sz="1600" dirty="0" smtClean="0">
                <a:solidFill>
                  <a:schemeClr val="bg1"/>
                </a:solidFill>
              </a:rPr>
              <a:t>Ганімед</a:t>
            </a:r>
            <a:r>
              <a:rPr lang="vi-VN" sz="1600" dirty="0">
                <a:solidFill>
                  <a:schemeClr val="bg1"/>
                </a:solidFill>
              </a:rPr>
              <a:t>, </a:t>
            </a:r>
            <a:endParaRPr lang="uk-UA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1600" dirty="0" smtClean="0">
                <a:solidFill>
                  <a:schemeClr val="bg1"/>
                </a:solidFill>
              </a:rPr>
              <a:t>Каллісто</a:t>
            </a:r>
            <a:r>
              <a:rPr lang="vi-VN" sz="1600" dirty="0">
                <a:solidFill>
                  <a:schemeClr val="bg1"/>
                </a:solidFill>
              </a:rPr>
              <a:t>, Амальтея, </a:t>
            </a:r>
            <a:r>
              <a:rPr lang="vi-VN" sz="1600" dirty="0" smtClean="0">
                <a:solidFill>
                  <a:schemeClr val="bg1"/>
                </a:solidFill>
              </a:rPr>
              <a:t>Метіда</a:t>
            </a:r>
            <a:r>
              <a:rPr lang="uk-UA" sz="16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9512" y="4581127"/>
            <a:ext cx="3960440" cy="2140527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   Юпітер </a:t>
            </a:r>
            <a:r>
              <a:rPr lang="uk-UA" sz="1800" dirty="0">
                <a:solidFill>
                  <a:schemeClr val="bg1"/>
                </a:solidFill>
              </a:rPr>
              <a:t>всмоктує космічне </a:t>
            </a:r>
            <a:endParaRPr lang="uk-UA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сміття.</a:t>
            </a:r>
            <a:br>
              <a:rPr lang="uk-UA" sz="1800" dirty="0" smtClean="0">
                <a:solidFill>
                  <a:schemeClr val="bg1"/>
                </a:solidFill>
              </a:rPr>
            </a:br>
            <a:r>
              <a:rPr lang="uk-UA" sz="1800" dirty="0" smtClean="0">
                <a:solidFill>
                  <a:schemeClr val="bg1"/>
                </a:solidFill>
              </a:rPr>
              <a:t>   </a:t>
            </a:r>
            <a:r>
              <a:rPr lang="ru-RU" sz="1800" dirty="0" smtClean="0">
                <a:solidFill>
                  <a:schemeClr val="bg1"/>
                </a:solidFill>
              </a:rPr>
              <a:t>Планета </a:t>
            </a:r>
            <a:r>
              <a:rPr lang="ru-RU" sz="1800" dirty="0">
                <a:solidFill>
                  <a:schemeClr val="bg1"/>
                </a:solidFill>
              </a:rPr>
              <a:t>не </a:t>
            </a:r>
            <a:r>
              <a:rPr lang="ru-RU" sz="1800" dirty="0" err="1">
                <a:solidFill>
                  <a:schemeClr val="bg1"/>
                </a:solidFill>
              </a:rPr>
              <a:t>має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твердої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endParaRPr lang="ru-RU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dirty="0" err="1" smtClean="0">
                <a:solidFill>
                  <a:schemeClr val="bg1"/>
                </a:solidFill>
              </a:rPr>
              <a:t>поверхні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й </a:t>
            </a:r>
            <a:r>
              <a:rPr lang="ru-RU" sz="1800" dirty="0" err="1">
                <a:solidFill>
                  <a:schemeClr val="bg1"/>
                </a:solidFill>
              </a:rPr>
              <a:t>складається</a:t>
            </a:r>
            <a:r>
              <a:rPr lang="ru-RU" sz="1800" dirty="0">
                <a:solidFill>
                  <a:schemeClr val="bg1"/>
                </a:solidFill>
              </a:rPr>
              <a:t> з </a:t>
            </a:r>
            <a:r>
              <a:rPr lang="ru-RU" sz="1800" dirty="0" smtClean="0">
                <a:solidFill>
                  <a:schemeClr val="bg1"/>
                </a:solidFill>
              </a:rPr>
              <a:t>газу.</a:t>
            </a:r>
          </a:p>
          <a:p>
            <a:pPr marL="0" indent="0"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Юпітер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випускає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дивні</a:t>
            </a:r>
            <a:r>
              <a:rPr lang="ru-RU" sz="1800" dirty="0">
                <a:solidFill>
                  <a:schemeClr val="bg1"/>
                </a:solidFill>
              </a:rPr>
              <a:t> звуки </a:t>
            </a:r>
            <a:r>
              <a:rPr lang="ru-RU" sz="1800" dirty="0" err="1">
                <a:solidFill>
                  <a:schemeClr val="bg1"/>
                </a:solidFill>
              </a:rPr>
              <a:t>або</a:t>
            </a:r>
            <a:r>
              <a:rPr lang="ru-RU" sz="1800" dirty="0">
                <a:solidFill>
                  <a:schemeClr val="bg1"/>
                </a:solidFill>
              </a:rPr>
              <a:t> так </a:t>
            </a:r>
            <a:r>
              <a:rPr lang="ru-RU" sz="1800" dirty="0" err="1">
                <a:solidFill>
                  <a:schemeClr val="bg1"/>
                </a:solidFill>
              </a:rPr>
              <a:t>звані</a:t>
            </a:r>
            <a:r>
              <a:rPr lang="ru-RU" sz="1800" dirty="0">
                <a:solidFill>
                  <a:schemeClr val="bg1"/>
                </a:solidFill>
              </a:rPr>
              <a:t> “</a:t>
            </a:r>
            <a:r>
              <a:rPr lang="ru-RU" sz="1800" dirty="0" err="1">
                <a:solidFill>
                  <a:schemeClr val="bg1"/>
                </a:solidFill>
              </a:rPr>
              <a:t>електромагнітні</a:t>
            </a:r>
            <a:r>
              <a:rPr lang="ru-RU" sz="1800" dirty="0">
                <a:solidFill>
                  <a:schemeClr val="bg1"/>
                </a:solidFill>
              </a:rPr>
              <a:t> голоси</a:t>
            </a:r>
            <a:r>
              <a:rPr lang="ru-RU" sz="1800" dirty="0" smtClean="0">
                <a:solidFill>
                  <a:schemeClr val="bg1"/>
                </a:solidFill>
              </a:rPr>
              <a:t>”.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269" name="Picture 5" descr="C:\Documents and Settings\Olya\Рабочий стол\jupite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" b="96432" l="9375" r="90000"/>
                    </a14:imgEffect>
                    <a14:imgEffect>
                      <a14:colorTemperature colorTemp="5750"/>
                    </a14:imgEffect>
                    <a14:imgEffect>
                      <a14:saturation sat="185000"/>
                    </a14:imgEffect>
                    <a14:imgEffect>
                      <a14:brightnessContrast bright="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4352" r="14797" b="4688"/>
          <a:stretch/>
        </p:blipFill>
        <p:spPr bwMode="auto">
          <a:xfrm>
            <a:off x="3275856" y="2658050"/>
            <a:ext cx="4393169" cy="422549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43" l="0" r="98397">
                        <a14:foregroundMark x1="2204" y1="34626" x2="26253" y2="28161"/>
                        <a14:foregroundMark x1="23447" y1="12644" x2="28257" y2="10632"/>
                        <a14:foregroundMark x1="34269" y1="8046" x2="64329" y2="0"/>
                        <a14:foregroundMark x1="34469" y1="14224" x2="41683" y2="12356"/>
                        <a14:foregroundMark x1="8617" y1="48563" x2="22445" y2="43247"/>
                        <a14:foregroundMark x1="28657" y1="54310" x2="32866" y2="53736"/>
                        <a14:foregroundMark x1="66333" y1="38937" x2="66132" y2="40374"/>
                        <a14:foregroundMark x1="69940" y1="40517" x2="69940" y2="42098"/>
                        <a14:foregroundMark x1="72144" y1="40805" x2="71944" y2="41954"/>
                        <a14:foregroundMark x1="74148" y1="37644" x2="85972" y2="33190"/>
                        <a14:foregroundMark x1="77555" y1="43534" x2="90381" y2="52586"/>
                        <a14:foregroundMark x1="57515" y1="12500" x2="51703" y2="13218"/>
                        <a14:foregroundMark x1="62124" y1="13793" x2="57916" y2="12787"/>
                        <a14:foregroundMark x1="28657" y1="11063" x2="35471" y2="8046"/>
                        <a14:foregroundMark x1="27054" y1="19684" x2="28858" y2="24856"/>
                        <a14:foregroundMark x1="31062" y1="18247" x2="33868" y2="22270"/>
                        <a14:foregroundMark x1="27054" y1="20690" x2="25852" y2="24713"/>
                        <a14:backgroundMark x1="6212" y1="10057" x2="24649" y2="7184"/>
                        <a14:backgroundMark x1="20441" y1="10345" x2="30862" y2="4023"/>
                        <a14:backgroundMark x1="29659" y1="7040" x2="43487" y2="2443"/>
                        <a14:backgroundMark x1="46293" y1="9626" x2="72345" y2="10057"/>
                        <a14:backgroundMark x1="20040" y1="18247" x2="0" y2="34052"/>
                        <a14:backgroundMark x1="33267" y1="11494" x2="42285" y2="10489"/>
                        <a14:backgroundMark x1="32665" y1="12356" x2="33868" y2="11494"/>
                        <a14:backgroundMark x1="18637" y1="16954" x2="20842" y2="15805"/>
                        <a14:backgroundMark x1="601" y1="20402" x2="2204" y2="19540"/>
                        <a14:backgroundMark x1="35872" y1="16667" x2="38277" y2="17529"/>
                        <a14:backgroundMark x1="32465" y1="17816" x2="33868" y2="20259"/>
                        <a14:backgroundMark x1="67335" y1="43103" x2="74749" y2="48851"/>
                        <a14:backgroundMark x1="31263" y1="38362" x2="29459" y2="40230"/>
                        <a14:backgroundMark x1="20641" y1="57759" x2="24850" y2="62356"/>
                        <a14:backgroundMark x1="37074" y1="53879" x2="37074" y2="55172"/>
                        <a14:backgroundMark x1="30261" y1="36782" x2="26653" y2="40230"/>
                        <a14:backgroundMark x1="39078" y1="36782" x2="38277" y2="38649"/>
                        <a14:backgroundMark x1="42886" y1="34914" x2="41283" y2="34914"/>
                        <a14:backgroundMark x1="67936" y1="34052" x2="70341" y2="30891"/>
                        <a14:backgroundMark x1="70942" y1="56897" x2="72345" y2="61207"/>
                        <a14:backgroundMark x1="55711" y1="60345" x2="56112" y2="62931"/>
                        <a14:backgroundMark x1="47094" y1="12500" x2="50701" y2="10201"/>
                        <a14:backgroundMark x1="53106" y1="11063" x2="65130" y2="11494"/>
                        <a14:backgroundMark x1="70741" y1="14799" x2="66533" y2="14655"/>
                        <a14:backgroundMark x1="62926" y1="40517" x2="65331" y2="43247"/>
                      </a14:backgroundRemoval>
                    </a14:imgEffect>
                    <a14:imgEffect>
                      <a14:colorTemperature colorTemp="6750"/>
                    </a14:imgEffect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45" r="10591" b="31843"/>
          <a:stretch/>
        </p:blipFill>
        <p:spPr bwMode="auto">
          <a:xfrm flipH="1">
            <a:off x="4147266" y="-12963"/>
            <a:ext cx="4996733" cy="6858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241331" y="4651135"/>
            <a:ext cx="133288" cy="15564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241331" y="5307022"/>
            <a:ext cx="133288" cy="15564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/>
          <p:cNvSpPr/>
          <p:nvPr/>
        </p:nvSpPr>
        <p:spPr>
          <a:xfrm>
            <a:off x="241331" y="5938366"/>
            <a:ext cx="133288" cy="15564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208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         Сатурн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3635896" y="1412776"/>
            <a:ext cx="5328592" cy="2808312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vi-VN" sz="20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Сатурн</a:t>
            </a:r>
            <a:r>
              <a:rPr lang="vi-VN" sz="1600" dirty="0" smtClean="0">
                <a:solidFill>
                  <a:schemeClr val="bg1"/>
                </a:solidFill>
              </a:rPr>
              <a:t> </a:t>
            </a:r>
            <a:r>
              <a:rPr lang="vi-VN" sz="1600" dirty="0">
                <a:solidFill>
                  <a:schemeClr val="bg1"/>
                </a:solidFill>
              </a:rPr>
              <a:t>— шоста за віддаленістю від Сонця та друга за розмірами планета Сонячної </a:t>
            </a:r>
            <a:r>
              <a:rPr lang="vi-VN" sz="1600" dirty="0" smtClean="0">
                <a:solidFill>
                  <a:schemeClr val="bg1"/>
                </a:solidFill>
              </a:rPr>
              <a:t>системи. </a:t>
            </a:r>
            <a:endParaRPr lang="uk-UA" sz="16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vi-VN" sz="1600" dirty="0" smtClean="0">
                <a:solidFill>
                  <a:schemeClr val="bg1"/>
                </a:solidFill>
              </a:rPr>
              <a:t>Сатурн </a:t>
            </a:r>
            <a:r>
              <a:rPr lang="vi-VN" sz="1600" dirty="0">
                <a:solidFill>
                  <a:schemeClr val="bg1"/>
                </a:solidFill>
              </a:rPr>
              <a:t>швидко обертається навколо своєї осі, складається переважно з рідкого водню і гелію, має товстий шар атмосфери. </a:t>
            </a:r>
            <a:endParaRPr lang="uk-UA" sz="16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vi-VN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Радіус</a:t>
            </a: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vi-VN" sz="1600" dirty="0">
                <a:solidFill>
                  <a:schemeClr val="bg1"/>
                </a:solidFill>
              </a:rPr>
              <a:t> 58 232 км</a:t>
            </a:r>
          </a:p>
          <a:p>
            <a:pPr marL="0" indent="0" algn="r">
              <a:buNone/>
            </a:pP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Маса: </a:t>
            </a:r>
            <a:r>
              <a:rPr lang="vi-VN" sz="1600" dirty="0">
                <a:solidFill>
                  <a:schemeClr val="bg1"/>
                </a:solidFill>
              </a:rPr>
              <a:t>568,3Е24 кг (95,16 мас Землі)</a:t>
            </a:r>
          </a:p>
          <a:p>
            <a:pPr marL="0" indent="0" algn="r">
              <a:buNone/>
            </a:pPr>
            <a:r>
              <a:rPr lang="vi-VN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 </a:t>
            </a: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Сонця</a:t>
            </a:r>
            <a:r>
              <a:rPr lang="vi-VN" sz="1600" dirty="0">
                <a:solidFill>
                  <a:schemeClr val="bg1"/>
                </a:solidFill>
              </a:rPr>
              <a:t>: 1 433 </a:t>
            </a:r>
            <a:r>
              <a:rPr lang="vi-VN" sz="1600" dirty="0" smtClean="0">
                <a:solidFill>
                  <a:schemeClr val="bg1"/>
                </a:solidFill>
              </a:rPr>
              <a:t>км</a:t>
            </a:r>
            <a:endParaRPr lang="vi-VN" sz="16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Тривалість дня</a:t>
            </a:r>
            <a:r>
              <a:rPr lang="vi-VN" sz="1600" dirty="0">
                <a:solidFill>
                  <a:schemeClr val="bg1"/>
                </a:solidFill>
              </a:rPr>
              <a:t>: 0д 10г </a:t>
            </a:r>
            <a:r>
              <a:rPr lang="vi-VN" sz="1600" dirty="0" smtClean="0">
                <a:solidFill>
                  <a:schemeClr val="bg1"/>
                </a:solidFill>
              </a:rPr>
              <a:t>39х</a:t>
            </a:r>
            <a:endParaRPr lang="vi-VN" sz="16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810" l="2018" r="99496">
                        <a14:foregroundMark x1="64817" y1="22876" x2="83607" y2="13889"/>
                        <a14:foregroundMark x1="64691" y1="17157" x2="82219" y2="8824"/>
                        <a14:backgroundMark x1="74149" y1="22712" x2="75662" y2="24346"/>
                      </a14:backgroundRemoval>
                    </a14:imgEffect>
                    <a14:imgEffect>
                      <a14:colorTemperature colorTemp="5875"/>
                    </a14:imgEffect>
                    <a14:imgEffect>
                      <a14:saturation sat="160000"/>
                    </a14:imgEffect>
                    <a14:imgEffect>
                      <a14:brightnessContrast bright="-28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" t="3525" r="4627" b="15368"/>
          <a:stretch/>
        </p:blipFill>
        <p:spPr bwMode="auto">
          <a:xfrm rot="18273000" flipH="1">
            <a:off x="-699456" y="2627153"/>
            <a:ext cx="6209919" cy="44516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0" r="100000">
                        <a14:foregroundMark x1="15455" y1="72778" x2="91591" y2="52639"/>
                        <a14:foregroundMark x1="21136" y1="69167" x2="98636" y2="61667"/>
                        <a14:foregroundMark x1="72500" y1="90694" x2="87045" y2="99861"/>
                        <a14:foregroundMark x1="11591" y1="73611" x2="32273" y2="86944"/>
                        <a14:foregroundMark x1="19318" y1="78056" x2="34545" y2="95278"/>
                        <a14:foregroundMark x1="27500" y1="85972" x2="10227" y2="94583"/>
                        <a14:foregroundMark x1="15909" y1="50556" x2="49545" y2="41250"/>
                        <a14:foregroundMark x1="13864" y1="50833" x2="16818" y2="52083"/>
                        <a14:foregroundMark x1="14545" y1="52083" x2="25000" y2="50833"/>
                        <a14:foregroundMark x1="22955" y1="50972" x2="48864" y2="43472"/>
                        <a14:foregroundMark x1="25682" y1="50139" x2="55000" y2="41806"/>
                        <a14:foregroundMark x1="25000" y1="51667" x2="61136" y2="43750"/>
                        <a14:foregroundMark x1="25000" y1="75417" x2="73182" y2="65417"/>
                        <a14:foregroundMark x1="27727" y1="75278" x2="84091" y2="67917"/>
                        <a14:foregroundMark x1="21136" y1="13611" x2="20227" y2="21250"/>
                        <a14:foregroundMark x1="28864" y1="23472" x2="30227" y2="33889"/>
                        <a14:foregroundMark x1="19773" y1="14167" x2="14545" y2="20694"/>
                        <a14:foregroundMark x1="22273" y1="15417" x2="33864" y2="33611"/>
                        <a14:foregroundMark x1="26136" y1="90139" x2="26818" y2="98750"/>
                        <a14:foregroundMark x1="24773" y1="91944" x2="16591" y2="99583"/>
                        <a14:foregroundMark x1="30227" y1="94167" x2="36136" y2="99444"/>
                        <a14:backgroundMark x1="7273" y1="62778" x2="35682" y2="57917"/>
                        <a14:backgroundMark x1="3409" y1="75556" x2="10682" y2="87639"/>
                        <a14:backgroundMark x1="80227" y1="97778" x2="82955" y2="99861"/>
                        <a14:backgroundMark x1="5227" y1="13472" x2="2500" y2="52639"/>
                        <a14:backgroundMark x1="17045" y1="23472" x2="17273" y2="20417"/>
                        <a14:backgroundMark x1="56136" y1="79861" x2="49773" y2="95833"/>
                        <a14:backgroundMark x1="13864" y1="90694" x2="10682" y2="99167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saturation sat="195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69961"/>
            <a:ext cx="4355976" cy="712796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355976" y="4365104"/>
            <a:ext cx="4608512" cy="2304256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   Сатурн - </a:t>
            </a:r>
            <a:r>
              <a:rPr lang="ru-RU" sz="1800" dirty="0" smtClean="0">
                <a:solidFill>
                  <a:schemeClr val="bg1"/>
                </a:solidFill>
              </a:rPr>
              <a:t>титан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одне</a:t>
            </a:r>
            <a:r>
              <a:rPr lang="ru-RU" sz="1800" dirty="0">
                <a:solidFill>
                  <a:schemeClr val="bg1"/>
                </a:solidFill>
              </a:rPr>
              <a:t> з </a:t>
            </a:r>
            <a:r>
              <a:rPr lang="ru-RU" sz="1800" dirty="0" err="1">
                <a:solidFill>
                  <a:schemeClr val="bg1"/>
                </a:solidFill>
              </a:rPr>
              <a:t>найдавніших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грецьких</a:t>
            </a:r>
            <a:r>
              <a:rPr lang="ru-RU" sz="1800" dirty="0">
                <a:solidFill>
                  <a:schemeClr val="bg1"/>
                </a:solidFill>
              </a:rPr>
              <a:t> божеств, </a:t>
            </a:r>
            <a:r>
              <a:rPr lang="ru-RU" sz="1800" dirty="0" err="1">
                <a:solidFill>
                  <a:schemeClr val="bg1"/>
                </a:solidFill>
              </a:rPr>
              <a:t>наймолодший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син</a:t>
            </a:r>
            <a:r>
              <a:rPr lang="ru-RU" sz="1800" dirty="0">
                <a:solidFill>
                  <a:schemeClr val="bg1"/>
                </a:solidFill>
              </a:rPr>
              <a:t> Урана </a:t>
            </a:r>
            <a:r>
              <a:rPr lang="ru-RU" sz="1800" dirty="0" smtClean="0">
                <a:solidFill>
                  <a:schemeClr val="bg1"/>
                </a:solidFill>
              </a:rPr>
              <a:t>і </a:t>
            </a:r>
            <a:r>
              <a:rPr lang="ru-RU" sz="1800" dirty="0" err="1" smtClean="0">
                <a:solidFill>
                  <a:schemeClr val="bg1"/>
                </a:solidFill>
              </a:rPr>
              <a:t>Геї</a:t>
            </a:r>
            <a:r>
              <a:rPr lang="ru-RU" sz="1800" dirty="0" smtClean="0">
                <a:solidFill>
                  <a:schemeClr val="bg1"/>
                </a:solidFill>
              </a:rPr>
              <a:t>, </a:t>
            </a:r>
            <a:r>
              <a:rPr lang="ru-RU" sz="1800" dirty="0" err="1" smtClean="0">
                <a:solidFill>
                  <a:schemeClr val="bg1"/>
                </a:solidFill>
              </a:rPr>
              <a:t>пожирач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дітей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    </a:t>
            </a:r>
            <a:r>
              <a:rPr lang="ru-RU" sz="1800" dirty="0" err="1">
                <a:solidFill>
                  <a:schemeClr val="bg1"/>
                </a:solidFill>
              </a:rPr>
              <a:t>Ученим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вдалося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отримати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радіосигнали</a:t>
            </a:r>
            <a:r>
              <a:rPr lang="ru-RU" sz="1800" dirty="0">
                <a:solidFill>
                  <a:schemeClr val="bg1"/>
                </a:solidFill>
              </a:rPr>
              <a:t> з </a:t>
            </a:r>
            <a:r>
              <a:rPr lang="ru-RU" sz="1800" dirty="0" err="1">
                <a:solidFill>
                  <a:schemeClr val="bg1"/>
                </a:solidFill>
              </a:rPr>
              <a:t>полюсів</a:t>
            </a:r>
            <a:r>
              <a:rPr lang="ru-RU" sz="1800" dirty="0">
                <a:solidFill>
                  <a:schemeClr val="bg1"/>
                </a:solidFill>
              </a:rPr>
              <a:t> Сатурна, </a:t>
            </a:r>
            <a:r>
              <a:rPr lang="ru-RU" sz="1800" dirty="0" err="1">
                <a:solidFill>
                  <a:schemeClr val="bg1"/>
                </a:solidFill>
              </a:rPr>
              <a:t>що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вразили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їх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своєю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незвичністю</a:t>
            </a:r>
            <a:r>
              <a:rPr lang="ru-RU" sz="1800" dirty="0" smtClean="0">
                <a:solidFill>
                  <a:schemeClr val="bg1"/>
                </a:solidFill>
              </a:rPr>
              <a:t>. За </a:t>
            </a:r>
            <a:r>
              <a:rPr lang="ru-RU" sz="1800" dirty="0" err="1" smtClean="0">
                <a:solidFill>
                  <a:schemeClr val="bg1"/>
                </a:solidFill>
              </a:rPr>
              <a:t>аналізом</a:t>
            </a:r>
            <a:r>
              <a:rPr lang="ru-RU" sz="1800" dirty="0" smtClean="0">
                <a:solidFill>
                  <a:schemeClr val="bg1"/>
                </a:solidFill>
              </a:rPr>
              <a:t> звук сигналу </a:t>
            </a:r>
            <a:r>
              <a:rPr lang="ru-RU" sz="1800" dirty="0" err="1" smtClean="0">
                <a:solidFill>
                  <a:schemeClr val="bg1"/>
                </a:solidFill>
              </a:rPr>
              <a:t>нагадую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стогін</a:t>
            </a:r>
            <a:r>
              <a:rPr lang="ru-RU" sz="1800" dirty="0" smtClean="0">
                <a:solidFill>
                  <a:schemeClr val="bg1"/>
                </a:solidFill>
              </a:rPr>
              <a:t>. </a:t>
            </a:r>
            <a:r>
              <a:rPr lang="ru-RU" sz="1800" dirty="0" err="1">
                <a:solidFill>
                  <a:schemeClr val="bg1"/>
                </a:solidFill>
              </a:rPr>
              <a:t>Хто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веде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цю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радіопередачу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навіщо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невідомо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Овал 7"/>
          <p:cNvSpPr/>
          <p:nvPr/>
        </p:nvSpPr>
        <p:spPr>
          <a:xfrm>
            <a:off x="4430295" y="4481192"/>
            <a:ext cx="133288" cy="15564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4453962" y="5333780"/>
            <a:ext cx="133288" cy="15564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387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" b="100000" l="0" r="100000">
                        <a14:foregroundMark x1="26266" y1="48000" x2="27767" y2="65250"/>
                        <a14:foregroundMark x1="25141" y1="56250" x2="31895" y2="68250"/>
                        <a14:foregroundMark x1="33583" y1="71750" x2="58537" y2="79000"/>
                        <a14:foregroundMark x1="72420" y1="52250" x2="56473" y2="84250"/>
                        <a14:foregroundMark x1="33583" y1="75000" x2="52533" y2="82750"/>
                        <a14:foregroundMark x1="72045" y1="62250" x2="57598" y2="81750"/>
                        <a14:foregroundMark x1="70544" y1="35250" x2="73921" y2="50750"/>
                        <a14:foregroundMark x1="71295" y1="37750" x2="72233" y2="43000"/>
                        <a14:foregroundMark x1="25516" y1="54000" x2="25516" y2="62250"/>
                        <a14:backgroundMark x1="76923" y1="47500" x2="74859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13" t="-7754" r="3113" b="17384"/>
          <a:stretch/>
        </p:blipFill>
        <p:spPr bwMode="auto">
          <a:xfrm rot="19930525" flipH="1">
            <a:off x="-390533" y="670384"/>
            <a:ext cx="5076825" cy="3443111"/>
          </a:xfrm>
          <a:prstGeom prst="teardrop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Уран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2465766" y="548680"/>
            <a:ext cx="3060340" cy="6192688"/>
          </a:xfrm>
          <a:prstGeom prst="straightConnector1">
            <a:avLst/>
          </a:prstGeom>
          <a:ln w="76200">
            <a:tailEnd type="arrow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3635896" y="1340768"/>
            <a:ext cx="5328592" cy="3024336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Уран</a:t>
            </a:r>
            <a:r>
              <a:rPr lang="vi-VN" sz="1800" dirty="0" smtClean="0">
                <a:solidFill>
                  <a:schemeClr val="bg1"/>
                </a:solidFill>
              </a:rPr>
              <a:t> </a:t>
            </a:r>
            <a:r>
              <a:rPr lang="vi-VN" sz="1800" dirty="0">
                <a:solidFill>
                  <a:schemeClr val="bg1"/>
                </a:solidFill>
              </a:rPr>
              <a:t>— сьома від Сонця велика планета Сонячної системи, належить до планет-гігантів. Третя за діаметром та четверта за масою планета Сонячної системи. </a:t>
            </a:r>
            <a:endParaRPr lang="uk-UA" sz="18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Радіус</a:t>
            </a: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sz="1800" dirty="0">
                <a:solidFill>
                  <a:schemeClr val="bg1"/>
                </a:solidFill>
              </a:rPr>
              <a:t>25 362 км</a:t>
            </a:r>
          </a:p>
          <a:p>
            <a:pPr marL="0" indent="0">
              <a:buNone/>
            </a:pP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Маса: </a:t>
            </a:r>
            <a:r>
              <a:rPr lang="vi-VN" sz="1800" dirty="0">
                <a:solidFill>
                  <a:schemeClr val="bg1"/>
                </a:solidFill>
              </a:rPr>
              <a:t>86,81Е24 кг (14,54 мас Землі)</a:t>
            </a:r>
          </a:p>
          <a:p>
            <a:pPr marL="0" indent="0">
              <a:buNone/>
            </a:pP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 поверхні: </a:t>
            </a:r>
            <a:r>
              <a:rPr lang="vi-VN" sz="1800" dirty="0">
                <a:solidFill>
                  <a:schemeClr val="bg1"/>
                </a:solidFill>
              </a:rPr>
              <a:t>8 083 079 690 км²</a:t>
            </a:r>
          </a:p>
          <a:p>
            <a:pPr marL="0" indent="0">
              <a:buNone/>
            </a:pP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 </a:t>
            </a: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Сонця: </a:t>
            </a:r>
            <a:r>
              <a:rPr lang="vi-VN" sz="1800" dirty="0">
                <a:solidFill>
                  <a:schemeClr val="bg1"/>
                </a:solidFill>
              </a:rPr>
              <a:t>2 877 000 000 км</a:t>
            </a:r>
          </a:p>
          <a:p>
            <a:pPr marL="0" indent="0">
              <a:buNone/>
            </a:pP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Супутники:</a:t>
            </a:r>
            <a:r>
              <a:rPr lang="vi-VN" sz="1800" dirty="0" smtClean="0">
                <a:solidFill>
                  <a:schemeClr val="bg1"/>
                </a:solidFill>
              </a:rPr>
              <a:t>Титанія</a:t>
            </a:r>
            <a:r>
              <a:rPr lang="vi-VN" sz="1800" dirty="0">
                <a:solidFill>
                  <a:schemeClr val="bg1"/>
                </a:solidFill>
              </a:rPr>
              <a:t>, Аріель, Оберон, </a:t>
            </a:r>
            <a:r>
              <a:rPr lang="vi-VN" sz="1800" dirty="0" smtClean="0">
                <a:solidFill>
                  <a:schemeClr val="bg1"/>
                </a:solidFill>
              </a:rPr>
              <a:t>Купідон</a:t>
            </a:r>
            <a:r>
              <a:rPr lang="uk-UA" sz="18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988096" y="4517504"/>
            <a:ext cx="6976392" cy="2223864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                                   Інші </a:t>
            </a:r>
            <a:r>
              <a:rPr lang="uk-UA" sz="1800" dirty="0">
                <a:solidFill>
                  <a:schemeClr val="bg1"/>
                </a:solidFill>
              </a:rPr>
              <a:t>великі планети мають надзвичайно гарячі </a:t>
            </a:r>
            <a:r>
              <a:rPr lang="uk-UA" sz="1800" dirty="0" smtClean="0">
                <a:solidFill>
                  <a:schemeClr val="bg1"/>
                </a:solidFill>
              </a:rPr>
              <a:t>  </a:t>
            </a:r>
          </a:p>
          <a:p>
            <a:pPr marL="0" indent="0"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ядра</a:t>
            </a:r>
            <a:r>
              <a:rPr lang="uk-UA" sz="1800" dirty="0">
                <a:solidFill>
                  <a:schemeClr val="bg1"/>
                </a:solidFill>
              </a:rPr>
              <a:t>, і випромінюють інфрачервону радіацію. Але щось змусило </a:t>
            </a:r>
            <a:r>
              <a:rPr lang="uk-UA" sz="1800" dirty="0" smtClean="0">
                <a:solidFill>
                  <a:schemeClr val="bg1"/>
                </a:solidFill>
              </a:rPr>
              <a:t>  </a:t>
            </a:r>
          </a:p>
          <a:p>
            <a:pPr marL="0" indent="0"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ядро Урана </a:t>
            </a:r>
            <a:r>
              <a:rPr lang="uk-UA" sz="1800" dirty="0">
                <a:solidFill>
                  <a:schemeClr val="bg1"/>
                </a:solidFill>
              </a:rPr>
              <a:t>охолонути</a:t>
            </a:r>
            <a:r>
              <a:rPr lang="uk-UA" sz="18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    </a:t>
            </a:r>
            <a:r>
              <a:rPr lang="ru-RU" sz="1800" dirty="0" err="1">
                <a:solidFill>
                  <a:schemeClr val="bg1"/>
                </a:solidFill>
              </a:rPr>
              <a:t>Літо</a:t>
            </a:r>
            <a:r>
              <a:rPr lang="ru-RU" sz="1800" dirty="0">
                <a:solidFill>
                  <a:schemeClr val="bg1"/>
                </a:solidFill>
              </a:rPr>
              <a:t> на </a:t>
            </a:r>
            <a:r>
              <a:rPr lang="ru-RU" sz="1800" dirty="0" err="1">
                <a:solidFill>
                  <a:schemeClr val="bg1"/>
                </a:solidFill>
              </a:rPr>
              <a:t>Урані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триває</a:t>
            </a:r>
            <a:r>
              <a:rPr lang="ru-RU" sz="1800" dirty="0">
                <a:solidFill>
                  <a:schemeClr val="bg1"/>
                </a:solidFill>
              </a:rPr>
              <a:t> один </a:t>
            </a:r>
            <a:r>
              <a:rPr lang="ru-RU" sz="1800" dirty="0" err="1">
                <a:solidFill>
                  <a:schemeClr val="bg1"/>
                </a:solidFill>
              </a:rPr>
              <a:t>довгий</a:t>
            </a:r>
            <a:r>
              <a:rPr lang="ru-RU" sz="1800" dirty="0">
                <a:solidFill>
                  <a:schemeClr val="bg1"/>
                </a:solidFill>
              </a:rPr>
              <a:t> день - 42 роки. День на </a:t>
            </a:r>
            <a:r>
              <a:rPr lang="ru-RU" sz="1800" dirty="0" err="1">
                <a:solidFill>
                  <a:schemeClr val="bg1"/>
                </a:solidFill>
              </a:rPr>
              <a:t>Урані</a:t>
            </a:r>
            <a:r>
              <a:rPr lang="ru-RU" sz="1800" dirty="0">
                <a:solidFill>
                  <a:schemeClr val="bg1"/>
                </a:solidFill>
              </a:rPr>
              <a:t> становить </a:t>
            </a:r>
            <a:r>
              <a:rPr lang="ru-RU" sz="1800" dirty="0" err="1">
                <a:solidFill>
                  <a:schemeClr val="bg1"/>
                </a:solidFill>
              </a:rPr>
              <a:t>приблизно</a:t>
            </a:r>
            <a:r>
              <a:rPr lang="ru-RU" sz="1800" dirty="0">
                <a:solidFill>
                  <a:schemeClr val="bg1"/>
                </a:solidFill>
              </a:rPr>
              <a:t> 17 годин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           У </a:t>
            </a:r>
            <a:r>
              <a:rPr lang="ru-RU" sz="1800" dirty="0" err="1">
                <a:solidFill>
                  <a:schemeClr val="bg1"/>
                </a:solidFill>
              </a:rPr>
              <a:t>стародавні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часи</a:t>
            </a:r>
            <a:r>
              <a:rPr lang="ru-RU" sz="1800" dirty="0">
                <a:solidFill>
                  <a:schemeClr val="bg1"/>
                </a:solidFill>
              </a:rPr>
              <a:t> Уран </a:t>
            </a:r>
            <a:r>
              <a:rPr lang="ru-RU" sz="1800" dirty="0" err="1">
                <a:solidFill>
                  <a:schemeClr val="bg1"/>
                </a:solidFill>
              </a:rPr>
              <a:t>вважався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прабатьком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всіх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грецьких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богів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697176" y="4642761"/>
            <a:ext cx="133288" cy="15564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/>
          <p:cNvSpPr/>
          <p:nvPr/>
        </p:nvSpPr>
        <p:spPr>
          <a:xfrm>
            <a:off x="2332478" y="5629436"/>
            <a:ext cx="133288" cy="15564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вал 17"/>
          <p:cNvSpPr/>
          <p:nvPr/>
        </p:nvSpPr>
        <p:spPr>
          <a:xfrm>
            <a:off x="2332478" y="6237311"/>
            <a:ext cx="133288" cy="15564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04" r="99094">
                        <a14:foregroundMark x1="62236" y1="66979" x2="61631" y2="76815"/>
                        <a14:foregroundMark x1="90634" y1="62763" x2="90634" y2="70960"/>
                        <a14:backgroundMark x1="38369" y1="14520" x2="41994" y2="24122"/>
                        <a14:backgroundMark x1="38671" y1="12412" x2="45015" y2="18033"/>
                        <a14:backgroundMark x1="62538" y1="4918" x2="74320" y2="10539"/>
                        <a14:backgroundMark x1="74018" y1="11710" x2="76133" y2="15457"/>
                        <a14:backgroundMark x1="42900" y1="13115" x2="42900" y2="14754"/>
                      </a14:backgroundRemoval>
                    </a14:imgEffect>
                    <a14:imgEffect>
                      <a14:saturation sat="2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2"/>
          <a:stretch/>
        </p:blipFill>
        <p:spPr bwMode="auto">
          <a:xfrm>
            <a:off x="14279" y="912880"/>
            <a:ext cx="3995936" cy="59451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24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algn="r">
              <a:lnSpc>
                <a:spcPts val="8500"/>
              </a:lnSpc>
            </a:pPr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Нептун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4572000" y="1340768"/>
            <a:ext cx="4392488" cy="3528392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                             </a:t>
            </a:r>
            <a:r>
              <a:rPr lang="vi-VN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Нептун</a:t>
            </a:r>
            <a:r>
              <a:rPr lang="vi-VN" sz="1800" dirty="0" smtClean="0">
                <a:solidFill>
                  <a:schemeClr val="bg1"/>
                </a:solidFill>
              </a:rPr>
              <a:t> </a:t>
            </a:r>
            <a:r>
              <a:rPr lang="vi-VN" sz="1800" dirty="0">
                <a:solidFill>
                  <a:schemeClr val="bg1"/>
                </a:solidFill>
              </a:rPr>
              <a:t>— восьма за 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              </a:t>
            </a:r>
            <a:r>
              <a:rPr lang="vi-VN" sz="1800" dirty="0" smtClean="0">
                <a:solidFill>
                  <a:schemeClr val="bg1"/>
                </a:solidFill>
              </a:rPr>
              <a:t>віддаленістю </a:t>
            </a:r>
            <a:r>
              <a:rPr lang="vi-VN" sz="1800" dirty="0">
                <a:solidFill>
                  <a:schemeClr val="bg1"/>
                </a:solidFill>
              </a:rPr>
              <a:t>від Сонця, четверта за розміром і третя за масою планета Сонячної системи, що належить до планет-гігантів. Її орбіта перетинається з орбітою Плутона в деяких місцях. Також орбіту Нептуна перетинає комета Галлея. 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Радіус</a:t>
            </a: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sz="1800" dirty="0">
                <a:solidFill>
                  <a:schemeClr val="bg1"/>
                </a:solidFill>
              </a:rPr>
              <a:t>24 622 км</a:t>
            </a:r>
          </a:p>
          <a:p>
            <a:pPr marL="0" indent="0">
              <a:buNone/>
            </a:pP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Маса: </a:t>
            </a:r>
            <a:r>
              <a:rPr lang="vi-VN" sz="1800" dirty="0">
                <a:solidFill>
                  <a:schemeClr val="bg1"/>
                </a:solidFill>
              </a:rPr>
              <a:t>102,4Е24 кг (17,15 мас Землі)</a:t>
            </a:r>
          </a:p>
          <a:p>
            <a:pPr marL="0" indent="0">
              <a:buNone/>
            </a:pP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Супутники</a:t>
            </a: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sz="1800" dirty="0">
                <a:solidFill>
                  <a:schemeClr val="bg1"/>
                </a:solidFill>
              </a:rPr>
              <a:t>Тритон, Нереїда, </a:t>
            </a:r>
            <a:r>
              <a:rPr lang="vi-VN" sz="1800" dirty="0" smtClean="0">
                <a:solidFill>
                  <a:schemeClr val="bg1"/>
                </a:solidFill>
              </a:rPr>
              <a:t>Лариса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0" b="97500" l="4667" r="97167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3" b="19123"/>
          <a:stretch/>
        </p:blipFill>
        <p:spPr bwMode="auto">
          <a:xfrm>
            <a:off x="-496" y="2198936"/>
            <a:ext cx="4860032" cy="465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17314" r="18090" b="13392"/>
          <a:stretch/>
        </p:blipFill>
        <p:spPr bwMode="auto">
          <a:xfrm>
            <a:off x="0" y="-99392"/>
            <a:ext cx="6368716" cy="683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572000" y="4941168"/>
            <a:ext cx="4392488" cy="1916832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itchFamily="34" charset="0"/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    Хмари на Нептуні летять у чотири рази швидше літаку.</a:t>
            </a:r>
          </a:p>
          <a:p>
            <a:pPr marL="0" indent="0">
              <a:lnSpc>
                <a:spcPts val="2000"/>
              </a:lnSpc>
              <a:buFont typeface="Arial" pitchFamily="34" charset="0"/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У повітрі на Нептуні така концентрована вологість, що виживе там, хіба що русалка</a:t>
            </a:r>
            <a:r>
              <a:rPr lang="uk-UA" sz="1800" dirty="0" smtClean="0">
                <a:solidFill>
                  <a:schemeClr val="bg1"/>
                </a:solidFill>
              </a:rPr>
              <a:t>.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800"/>
              </a:lnSpc>
              <a:buFont typeface="Arial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 </a:t>
            </a:r>
            <a:r>
              <a:rPr lang="uk-UA" sz="1800" dirty="0" smtClean="0">
                <a:solidFill>
                  <a:schemeClr val="bg1"/>
                </a:solidFill>
              </a:rPr>
              <a:t> Над Нептуном постійно плавають темні плями – хмари, з яких іноді йде чорній дощ.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659604" y="5078781"/>
            <a:ext cx="133288" cy="15564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4659604" y="5632338"/>
            <a:ext cx="133288" cy="15564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4659604" y="6152727"/>
            <a:ext cx="133288" cy="15564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628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  <a14:imgEffect>
                      <a14:colorTemperature colorTemp="7375"/>
                    </a14:imgEffect>
                    <a14:imgEffect>
                      <a14:saturation sat="147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08012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Плутон</a:t>
            </a:r>
            <a:endParaRPr lang="uk-UA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7424" y="1340768"/>
            <a:ext cx="4384576" cy="4968552"/>
          </a:xfrm>
          <a:solidFill>
            <a:schemeClr val="accent1">
              <a:lumMod val="50000"/>
              <a:alpha val="29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algn="l"/>
            <a:r>
              <a:rPr lang="vi-V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Плутон</a:t>
            </a:r>
            <a:r>
              <a:rPr lang="vi-VN" dirty="0" smtClean="0">
                <a:solidFill>
                  <a:schemeClr val="bg1"/>
                </a:solidFill>
              </a:rPr>
              <a:t>  </a:t>
            </a:r>
            <a:r>
              <a:rPr lang="vi-VN" dirty="0">
                <a:solidFill>
                  <a:schemeClr val="bg1"/>
                </a:solidFill>
              </a:rPr>
              <a:t>— </a:t>
            </a:r>
            <a:r>
              <a:rPr lang="vi-VN" sz="2600" dirty="0">
                <a:solidFill>
                  <a:schemeClr val="bg1"/>
                </a:solidFill>
              </a:rPr>
              <a:t>друга за розмірами, після Ериди, карликова планета, транснептуновий об'єкт (ТНО), Сонячної системи та дев'яте/десяте за величиною небесне тіло, що обертається довкола Сонця. Спочатку Плутон класифікувався як планета, проте зараз він вважається одним з найбільших об'єктів (можливо, найбільшим) в поясі Койпера.</a:t>
            </a:r>
            <a:endParaRPr lang="uk-UA" sz="26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00" y1="34167" x2="7167" y2="37833"/>
                      </a14:backgroundRemoval>
                    </a14:imgEffect>
                    <a14:imgEffect>
                      <a14:colorTemperature colorTemp="525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324" y="1412776"/>
            <a:ext cx="5148064" cy="49685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37" b="92509" l="88636" r="98737"/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3" t="77803" b="5857"/>
          <a:stretch/>
        </p:blipFill>
        <p:spPr bwMode="auto">
          <a:xfrm>
            <a:off x="5724128" y="3586200"/>
            <a:ext cx="3876508" cy="315516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596900" dir="13500000" sy="23000" kx="1200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058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  <a14:imgEffect>
                      <a14:colorTemperature colorTemp="7375"/>
                    </a14:imgEffect>
                    <a14:imgEffect>
                      <a14:saturation sat="147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068" y="0"/>
            <a:ext cx="9144000" cy="980728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Підсумки</a:t>
            </a:r>
            <a:endParaRPr lang="uk-UA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" r="50000" b="5404"/>
          <a:stretch/>
        </p:blipFill>
        <p:spPr bwMode="auto">
          <a:xfrm>
            <a:off x="132160" y="2632844"/>
            <a:ext cx="4290061" cy="39924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65" b="5684"/>
          <a:stretch/>
        </p:blipFill>
        <p:spPr bwMode="auto">
          <a:xfrm>
            <a:off x="4572000" y="2636912"/>
            <a:ext cx="4392488" cy="398842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7504" y="1124744"/>
            <a:ext cx="8856984" cy="1423888"/>
          </a:xfrm>
          <a:solidFill>
            <a:schemeClr val="tx2">
              <a:lumMod val="40000"/>
              <a:lumOff val="60000"/>
              <a:alpha val="29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uk-UA" sz="1800" dirty="0">
                <a:solidFill>
                  <a:schemeClr val="bg1"/>
                </a:solidFill>
              </a:rPr>
              <a:t>Такий ось він загадковий світ Космосу. У багатьох планет і навіть у деяких супутників є свої особливості. У цей загадковий світ Космосу зміни вносять і вчені. Приміром, вони внесли зміни, виключивши Плутон з числа планет</a:t>
            </a:r>
            <a:r>
              <a:rPr lang="uk-UA" sz="1800" dirty="0" smtClean="0">
                <a:solidFill>
                  <a:schemeClr val="bg1"/>
                </a:solidFill>
              </a:rPr>
              <a:t>.</a:t>
            </a:r>
            <a:endParaRPr lang="uk-UA" sz="1800" dirty="0">
              <a:solidFill>
                <a:schemeClr val="bg1"/>
              </a:solidFill>
            </a:endParaRPr>
          </a:p>
          <a:p>
            <a:pPr algn="l"/>
            <a:r>
              <a:rPr lang="uk-UA" sz="1800" dirty="0">
                <a:solidFill>
                  <a:schemeClr val="bg1"/>
                </a:solidFill>
              </a:rPr>
              <a:t>Вивчайте планети Сонячної системи – це цікаво!</a:t>
            </a:r>
          </a:p>
        </p:txBody>
      </p:sp>
    </p:spTree>
    <p:extLst>
      <p:ext uri="{BB962C8B-B14F-4D97-AF65-F5344CB8AC3E}">
        <p14:creationId xmlns:p14="http://schemas.microsoft.com/office/powerpoint/2010/main" val="23152504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  <a14:imgEffect>
                      <a14:colorTemperature colorTemp="7375"/>
                    </a14:imgEffect>
                    <a14:imgEffect>
                      <a14:saturation sat="147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72816"/>
            <a:ext cx="9144000" cy="2016224"/>
          </a:xfrm>
          <a:solidFill>
            <a:schemeClr val="tx2">
              <a:lumMod val="40000"/>
              <a:lumOff val="60000"/>
              <a:alpha val="30000"/>
            </a:schemeClr>
          </a:solidFill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Дякую за увагу!</a:t>
            </a:r>
            <a:endParaRPr lang="uk-UA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05264"/>
            <a:ext cx="6400800" cy="936104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uk-UA" sz="4000" i="1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Сонячна система </a:t>
            </a:r>
            <a:r>
              <a:rPr lang="uk-UA" sz="4000" i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це цікаво!</a:t>
            </a:r>
          </a:p>
          <a:p>
            <a:endParaRPr lang="uk-UA" sz="4000" i="1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3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14300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algn="l">
              <a:lnSpc>
                <a:spcPts val="8500"/>
              </a:lnSpc>
            </a:pPr>
            <a:r>
              <a:rPr lang="uk-U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Що таке планета?</a:t>
            </a:r>
          </a:p>
        </p:txBody>
      </p:sp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2267744" y="2564904"/>
            <a:ext cx="3951054" cy="1834582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dirty="0">
                <a:solidFill>
                  <a:schemeClr val="bg1"/>
                </a:solidFill>
              </a:rPr>
              <a:t>Раніше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планетою</a:t>
            </a:r>
            <a:r>
              <a:rPr lang="uk-UA" sz="1800" dirty="0">
                <a:solidFill>
                  <a:schemeClr val="bg1"/>
                </a:solidFill>
              </a:rPr>
              <a:t> вважалося </a:t>
            </a:r>
            <a:r>
              <a:rPr lang="uk-UA" sz="1800" i="1" dirty="0">
                <a:solidFill>
                  <a:schemeClr val="bg1"/>
                </a:solidFill>
              </a:rPr>
              <a:t>будь-яке космічне тіло, що обертається навколо зірки, що світиться світлом, відбитим від зірки і має розміри більше ніж у астероїдів</a:t>
            </a:r>
            <a:r>
              <a:rPr lang="uk-UA" sz="1800" i="1" dirty="0" smtClean="0">
                <a:solidFill>
                  <a:schemeClr val="bg1"/>
                </a:solidFill>
              </a:rPr>
              <a:t>.</a:t>
            </a:r>
            <a:endParaRPr lang="uk-UA" sz="1800" i="1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35696" y="4557754"/>
            <a:ext cx="5472608" cy="2062731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Ці космічні об'єкти: </a:t>
            </a:r>
            <a:r>
              <a:rPr lang="uk-UA" sz="1800" dirty="0" smtClean="0">
                <a:solidFill>
                  <a:schemeClr val="bg1"/>
                </a:solidFill>
              </a:rPr>
              <a:t>Сонце, Меркурій, Венера,        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   Місяць, Марс, Юпітер і Сатурн. Примітно, що в 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    цей список увійшли Сонце (зірка) і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Місяць (супутник Землі), а Землю не включили,         так як стародавні греки вважали, що Земля є центром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                        всього сущого.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38" l="0" r="98445">
                        <a14:foregroundMark x1="64484" y1="65750" x2="67349" y2="75063"/>
                        <a14:foregroundMark x1="62029" y1="22813" x2="67758" y2="17750"/>
                        <a14:foregroundMark x1="67103" y1="17563" x2="69149" y2="16375"/>
                        <a14:foregroundMark x1="28805" y1="20750" x2="41489" y2="94063"/>
                        <a14:backgroundMark x1="53355" y1="42688" x2="57774" y2="79500"/>
                        <a14:backgroundMark x1="42717" y1="78125" x2="45827" y2="82875"/>
                        <a14:backgroundMark x1="52700" y1="18938" x2="44681" y2="27875"/>
                        <a14:backgroundMark x1="60638" y1="18563" x2="55155" y2="23688"/>
                        <a14:backgroundMark x1="60229" y1="20625" x2="58429" y2="22625"/>
                        <a14:backgroundMark x1="42471" y1="77250" x2="42471" y2="77250"/>
                        <a14:backgroundMark x1="41980" y1="77250" x2="41980" y2="77250"/>
                        <a14:backgroundMark x1="24468" y1="33688" x2="18494" y2="34688"/>
                        <a14:backgroundMark x1="38380" y1="35688" x2="48118" y2="35688"/>
                        <a14:backgroundMark x1="50164" y1="30625" x2="50573" y2="36063"/>
                        <a14:backgroundMark x1="35516" y1="34000" x2="39935" y2="35188"/>
                        <a14:backgroundMark x1="5155" y1="88875" x2="7856" y2="93313"/>
                        <a14:backgroundMark x1="25614" y1="92813" x2="28232" y2="93813"/>
                        <a14:backgroundMark x1="46727" y1="88750" x2="47136" y2="89375"/>
                      </a14:backgroundRemoval>
                    </a14:imgEffect>
                    <a14:imgEffect>
                      <a14:saturation sat="176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8394" r="48525" b="2507"/>
          <a:stretch/>
        </p:blipFill>
        <p:spPr bwMode="auto">
          <a:xfrm>
            <a:off x="0" y="1134113"/>
            <a:ext cx="2427514" cy="572388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38" l="0" r="98445">
                        <a14:foregroundMark x1="64484" y1="65750" x2="67349" y2="75063"/>
                        <a14:foregroundMark x1="62029" y1="22813" x2="67758" y2="17750"/>
                        <a14:foregroundMark x1="67103" y1="17563" x2="69149" y2="16375"/>
                        <a14:foregroundMark x1="37070" y1="33875" x2="41899" y2="36438"/>
                        <a14:foregroundMark x1="35516" y1="33688" x2="37971" y2="34063"/>
                        <a14:backgroundMark x1="53355" y1="42688" x2="57774" y2="79500"/>
                        <a14:backgroundMark x1="42717" y1="78125" x2="45827" y2="82875"/>
                        <a14:backgroundMark x1="52700" y1="18938" x2="44681" y2="27875"/>
                        <a14:backgroundMark x1="60638" y1="18563" x2="55155" y2="23688"/>
                        <a14:backgroundMark x1="60229" y1="20625" x2="58429" y2="22625"/>
                        <a14:backgroundMark x1="42471" y1="77250" x2="42471" y2="77250"/>
                        <a14:backgroundMark x1="41980" y1="77250" x2="41980" y2="77250"/>
                        <a14:backgroundMark x1="24468" y1="33688" x2="18494" y2="34688"/>
                        <a14:backgroundMark x1="26596" y1="20438" x2="29460" y2="82375"/>
                        <a14:backgroundMark x1="28805" y1="40125" x2="46154" y2="45750"/>
                        <a14:backgroundMark x1="25286" y1="37250" x2="41899" y2="71000"/>
                        <a14:backgroundMark x1="15466" y1="83063" x2="49509" y2="91563"/>
                        <a14:backgroundMark x1="56383" y1="65438" x2="54828" y2="89500"/>
                        <a14:backgroundMark x1="59493" y1="66625" x2="61293" y2="83750"/>
                      </a14:backgroundRemoval>
                    </a14:imgEffect>
                    <a14:imgEffect>
                      <a14:colorTemperature colorTemp="5750"/>
                    </a14:imgEffect>
                    <a14:imgEffect>
                      <a14:saturation sat="275000"/>
                    </a14:imgEffect>
                    <a14:imgEffect>
                      <a14:brightnessContrast bright="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7" t="1698" b="5276"/>
          <a:stretch/>
        </p:blipFill>
        <p:spPr bwMode="auto">
          <a:xfrm>
            <a:off x="5329229" y="90340"/>
            <a:ext cx="3814771" cy="676766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38" l="0" r="98445">
                        <a14:foregroundMark x1="64484" y1="65750" x2="67349" y2="75063"/>
                        <a14:foregroundMark x1="62029" y1="22813" x2="67758" y2="17750"/>
                        <a14:foregroundMark x1="67103" y1="17563" x2="69149" y2="16375"/>
                        <a14:foregroundMark x1="28805" y1="20750" x2="41489" y2="94063"/>
                        <a14:backgroundMark x1="53355" y1="42688" x2="57774" y2="79500"/>
                        <a14:backgroundMark x1="42717" y1="78125" x2="45827" y2="82875"/>
                        <a14:backgroundMark x1="52700" y1="18938" x2="44681" y2="27875"/>
                        <a14:backgroundMark x1="60638" y1="18563" x2="55155" y2="23688"/>
                        <a14:backgroundMark x1="60229" y1="20625" x2="58429" y2="22625"/>
                        <a14:backgroundMark x1="42471" y1="77250" x2="42471" y2="77250"/>
                        <a14:backgroundMark x1="41980" y1="77250" x2="41980" y2="77250"/>
                        <a14:backgroundMark x1="24468" y1="33688" x2="18494" y2="34688"/>
                        <a14:backgroundMark x1="38380" y1="35688" x2="48118" y2="35688"/>
                        <a14:backgroundMark x1="50164" y1="30625" x2="50573" y2="36063"/>
                        <a14:backgroundMark x1="35516" y1="34000" x2="39935" y2="35188"/>
                        <a14:backgroundMark x1="5155" y1="88875" x2="7856" y2="93313"/>
                        <a14:backgroundMark x1="25614" y1="92813" x2="28232" y2="93813"/>
                        <a14:backgroundMark x1="46727" y1="88750" x2="47136" y2="89375"/>
                      </a14:backgroundRemoval>
                    </a14:imgEffect>
                    <a14:imgEffect>
                      <a14:saturation sat="190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69" t="38808" r="58683" b="57042"/>
          <a:stretch/>
        </p:blipFill>
        <p:spPr bwMode="auto">
          <a:xfrm rot="17712968" flipH="1">
            <a:off x="1475577" y="2219192"/>
            <a:ext cx="454337" cy="666218"/>
          </a:xfrm>
          <a:prstGeom prst="chord">
            <a:avLst>
              <a:gd name="adj1" fmla="val 4078631"/>
              <a:gd name="adj2" fmla="val 156649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6098" l="915" r="91463">
                        <a14:foregroundMark x1="25915" y1="12683" x2="40854" y2="15610"/>
                        <a14:foregroundMark x1="39634" y1="15366" x2="51524" y2="24390"/>
                        <a14:foregroundMark x1="31402" y1="16585" x2="43598" y2="20000"/>
                        <a14:foregroundMark x1="41159" y1="20488" x2="44207" y2="25854"/>
                        <a14:foregroundMark x1="39939" y1="21220" x2="45427" y2="26341"/>
                        <a14:foregroundMark x1="62195" y1="28293" x2="67378" y2="32195"/>
                        <a14:foregroundMark x1="66768" y1="13415" x2="66768" y2="16098"/>
                        <a14:foregroundMark x1="84451" y1="46098" x2="91463" y2="53171"/>
                        <a14:foregroundMark x1="68902" y1="66829" x2="73476" y2="69024"/>
                        <a14:backgroundMark x1="69817" y1="71220" x2="71951" y2="70976"/>
                        <a14:backgroundMark x1="72561" y1="67317" x2="72561" y2="6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59"/>
          <a:stretch/>
        </p:blipFill>
        <p:spPr bwMode="auto">
          <a:xfrm rot="1943065">
            <a:off x="1775438" y="916645"/>
            <a:ext cx="2472089" cy="192947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6098" l="915" r="91463">
                        <a14:foregroundMark x1="25915" y1="12683" x2="40854" y2="15610"/>
                        <a14:foregroundMark x1="39634" y1="15366" x2="51524" y2="24390"/>
                        <a14:foregroundMark x1="31402" y1="16585" x2="43598" y2="20000"/>
                        <a14:foregroundMark x1="41159" y1="20488" x2="44207" y2="25854"/>
                        <a14:foregroundMark x1="39939" y1="21220" x2="45427" y2="26341"/>
                        <a14:foregroundMark x1="62195" y1="28293" x2="67378" y2="32195"/>
                        <a14:foregroundMark x1="66768" y1="13415" x2="66768" y2="16098"/>
                        <a14:foregroundMark x1="84451" y1="46098" x2="91463" y2="53171"/>
                        <a14:foregroundMark x1="68902" y1="66829" x2="73476" y2="69024"/>
                        <a14:backgroundMark x1="69817" y1="71220" x2="71951" y2="70976"/>
                        <a14:backgroundMark x1="72561" y1="67317" x2="72561" y2="6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785"/>
          <a:stretch/>
        </p:blipFill>
        <p:spPr bwMode="auto">
          <a:xfrm rot="20771892">
            <a:off x="3678166" y="1046068"/>
            <a:ext cx="3124200" cy="133617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20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9144000" cy="936104"/>
          </a:xfrm>
          <a:prstGeom prst="rect">
            <a:avLst/>
          </a:prstGeom>
          <a:solidFill>
            <a:schemeClr val="tx2">
              <a:lumMod val="40000"/>
              <a:lumOff val="60000"/>
              <a:alpha val="43000"/>
            </a:scheme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25760" y="1296156"/>
            <a:ext cx="5598368" cy="2636900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Якщо раніше на питання, скільки планет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в Сонячній системі можна було відповісти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дев'ять і бути правим, то зараз це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буде </a:t>
            </a: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        невірне рішення,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                  в силу виключення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                     планети </a:t>
            </a:r>
          </a:p>
          <a:p>
            <a:pPr marL="0" indent="0">
              <a:buFont typeface="Arial" pitchFamily="34" charset="0"/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                        Плутон з даного списку. </a:t>
            </a:r>
            <a:endParaRPr lang="uk-UA" sz="1800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100000" l="0" r="100000">
                        <a14:foregroundMark x1="53177" y1="36000" x2="60201" y2="36000"/>
                        <a14:foregroundMark x1="66555" y1="37500" x2="74916" y2="37500"/>
                        <a14:foregroundMark x1="48161" y1="18750" x2="48161" y2="24250"/>
                        <a14:foregroundMark x1="49498" y1="18750" x2="47492" y2="22750"/>
                        <a14:backgroundMark x1="49164" y1="32250" x2="55518" y2="31000"/>
                        <a14:backgroundMark x1="43144" y1="37000" x2="43144" y2="37000"/>
                        <a14:backgroundMark x1="69900" y1="35000" x2="83612" y2="36250"/>
                        <a14:backgroundMark x1="82609" y1="37750" x2="94983" y2="34250"/>
                        <a14:backgroundMark x1="75920" y1="38000" x2="77926" y2="39500"/>
                        <a14:backgroundMark x1="79933" y1="56250" x2="86957" y2="60000"/>
                        <a14:backgroundMark x1="1672" y1="64500" x2="669" y2="69750"/>
                      </a14:backgroundRemoval>
                    </a14:imgEffect>
                    <a14:imgEffect>
                      <a14:colorTemperature colorTemp="4625"/>
                    </a14:imgEffect>
                    <a14:imgEffect>
                      <a14:saturation sat="200000"/>
                    </a14:imgEffect>
                    <a14:imgEffect>
                      <a14:brightnessContrast bright="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1"/>
          <a:stretch/>
        </p:blipFill>
        <p:spPr bwMode="auto">
          <a:xfrm>
            <a:off x="0" y="2157593"/>
            <a:ext cx="3195268" cy="470877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37" b="52874" l="0" r="93200">
                        <a14:foregroundMark x1="37200" y1="43534" x2="53000" y2="42960"/>
                        <a14:foregroundMark x1="67200" y1="29023" x2="53200" y2="37931"/>
                        <a14:foregroundMark x1="65600" y1="28879" x2="77800" y2="39080"/>
                        <a14:foregroundMark x1="64200" y1="32328" x2="69800" y2="32759"/>
                        <a14:foregroundMark x1="69200" y1="34339" x2="73000" y2="37787"/>
                        <a14:foregroundMark x1="74600" y1="38793" x2="76400" y2="44253"/>
                        <a14:foregroundMark x1="86000" y1="42241" x2="86600" y2="43822"/>
                        <a14:foregroundMark x1="74200" y1="24856" x2="82400" y2="30029"/>
                        <a14:foregroundMark x1="77000" y1="22126" x2="85600" y2="23851"/>
                        <a14:foregroundMark x1="78400" y1="15230" x2="86800" y2="13793"/>
                        <a14:foregroundMark x1="86400" y1="13649" x2="89600" y2="13218"/>
                        <a14:foregroundMark x1="85600" y1="23851" x2="87800" y2="24569"/>
                        <a14:foregroundMark x1="87200" y1="42385" x2="89000" y2="44397"/>
                        <a14:foregroundMark x1="75200" y1="24569" x2="80400" y2="27443"/>
                        <a14:foregroundMark x1="76600" y1="24569" x2="78400" y2="26149"/>
                        <a14:foregroundMark x1="24000" y1="4741" x2="31200" y2="24425"/>
                        <a14:foregroundMark x1="25400" y1="20115" x2="25400" y2="25000"/>
                        <a14:foregroundMark x1="30200" y1="31034" x2="40000" y2="39224"/>
                        <a14:foregroundMark x1="33200" y1="36925" x2="38400" y2="41236"/>
                        <a14:foregroundMark x1="38400" y1="42385" x2="35400" y2="44540"/>
                        <a14:foregroundMark x1="53000" y1="41810" x2="54400" y2="45115"/>
                        <a14:foregroundMark x1="25400" y1="27443" x2="25400" y2="27443"/>
                        <a14:foregroundMark x1="25400" y1="28305" x2="25400" y2="28305"/>
                        <a14:foregroundMark x1="23400" y1="3736" x2="23400" y2="3736"/>
                        <a14:foregroundMark x1="23400" y1="4023" x2="24400" y2="11063"/>
                        <a14:foregroundMark x1="54000" y1="40517" x2="71600" y2="40086"/>
                        <a14:foregroundMark x1="61000" y1="43822" x2="77200" y2="44971"/>
                        <a14:foregroundMark x1="37400" y1="44397" x2="50400" y2="44397"/>
                        <a14:foregroundMark x1="37600" y1="44109" x2="39800" y2="46121"/>
                        <a14:foregroundMark x1="48200" y1="17385" x2="47400" y2="19109"/>
                        <a14:foregroundMark x1="47000" y1="19397" x2="47000" y2="19397"/>
                        <a14:foregroundMark x1="65000" y1="18247" x2="68000" y2="16236"/>
                        <a14:foregroundMark x1="23600" y1="3879" x2="24000" y2="14368"/>
                        <a14:foregroundMark x1="23800" y1="4167" x2="31000" y2="18247"/>
                        <a14:foregroundMark x1="23600" y1="3879" x2="31400" y2="18247"/>
                        <a14:foregroundMark x1="29600" y1="19253" x2="31400" y2="20259"/>
                        <a14:foregroundMark x1="24400" y1="18678" x2="27200" y2="17960"/>
                        <a14:foregroundMark x1="23600" y1="4310" x2="24000" y2="14368"/>
                        <a14:foregroundMark x1="23200" y1="4167" x2="24200" y2="14368"/>
                        <a14:foregroundMark x1="33800" y1="50287" x2="67400" y2="50287"/>
                        <a14:foregroundMark x1="73200" y1="47414" x2="79000" y2="52443"/>
                        <a14:foregroundMark x1="87000" y1="48132" x2="83600" y2="52874"/>
                        <a14:foregroundMark x1="78600" y1="52299" x2="85600" y2="52299"/>
                        <a14:foregroundMark x1="87400" y1="48563" x2="85800" y2="51580"/>
                        <a14:foregroundMark x1="35400" y1="51580" x2="70200" y2="52011"/>
                        <a14:foregroundMark x1="67200" y1="51868" x2="70000" y2="52874"/>
                        <a14:foregroundMark x1="1000" y1="36782" x2="21600" y2="34626"/>
                        <a14:foregroundMark x1="2400" y1="28879" x2="15800" y2="28879"/>
                        <a14:foregroundMark x1="20200" y1="50862" x2="30400" y2="52011"/>
                        <a14:foregroundMark x1="3800" y1="28592" x2="0" y2="29310"/>
                        <a14:foregroundMark x1="31400" y1="52443" x2="59400" y2="52299"/>
                        <a14:backgroundMark x1="77200" y1="24138" x2="85000" y2="26580"/>
                        <a14:backgroundMark x1="29600" y1="11494" x2="35800" y2="18534"/>
                        <a14:backgroundMark x1="18200" y1="16236" x2="23000" y2="16667"/>
                        <a14:backgroundMark x1="27600" y1="22414" x2="27400" y2="22989"/>
                        <a14:backgroundMark x1="27600" y1="20977" x2="27600" y2="22270"/>
                        <a14:backgroundMark x1="26400" y1="24138" x2="26200" y2="25431"/>
                        <a14:backgroundMark x1="40400" y1="14943" x2="43200" y2="15230"/>
                        <a14:backgroundMark x1="23800" y1="3448" x2="31600" y2="17098"/>
                        <a14:backgroundMark x1="25400" y1="4885" x2="33000" y2="20115"/>
                        <a14:backgroundMark x1="22800" y1="3879" x2="23000" y2="15517"/>
                        <a14:backgroundMark x1="66800" y1="17960" x2="66800" y2="17960"/>
                        <a14:backgroundMark x1="6600" y1="31753" x2="0" y2="32902"/>
                        <a14:backgroundMark x1="2400" y1="21408" x2="17400" y2="26580"/>
                        <a14:backgroundMark x1="8600" y1="25862" x2="200" y2="26006"/>
                        <a14:backgroundMark x1="18600" y1="41379" x2="19600" y2="41092"/>
                        <a14:backgroundMark x1="200" y1="28305" x2="3000" y2="27586"/>
                        <a14:backgroundMark x1="0" y1="29023" x2="2000" y2="29741"/>
                        <a14:backgroundMark x1="1200" y1="30891" x2="400" y2="29454"/>
                      </a14:backgroundRemoval>
                    </a14:imgEffect>
                    <a14:imgEffect>
                      <a14:colorTemperature colorTemp="6875"/>
                    </a14:imgEffect>
                    <a14:imgEffect>
                      <a14:saturation sat="235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16" t="3148" r="6204" b="50611"/>
          <a:stretch/>
        </p:blipFill>
        <p:spPr bwMode="auto">
          <a:xfrm>
            <a:off x="2754782" y="-387424"/>
            <a:ext cx="6932739" cy="475252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5268" y="4365104"/>
            <a:ext cx="5822972" cy="2357252"/>
          </a:xfr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uk-UA" sz="1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Зараз </a:t>
            </a:r>
            <a:r>
              <a:rPr lang="uk-UA" sz="1800" dirty="0">
                <a:solidFill>
                  <a:schemeClr val="bg1"/>
                </a:solidFill>
              </a:rPr>
              <a:t>в сонячній системі 8 планет. Від Сонця вони розташовуються в наступному порядку: Меркурій, Венера, Земля, Марс, Юпітер, Сатурн, Уран, Нептун. Вченими постійно відкриваються космічні об'єкти, як великі, так і дрібні, які літають за Нептуном, але поки, жодному офіційно не присвоїли звання – Планета.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5760" y="422666"/>
            <a:ext cx="8892480" cy="4680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500"/>
              </a:lnSpc>
            </a:pPr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Система планет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12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  <a14:imgEffect>
                      <a14:colorTemperature colorTemp="7375"/>
                    </a14:imgEffect>
                    <a14:imgEffect>
                      <a14:saturation sat="147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72816"/>
            <a:ext cx="9144000" cy="2016224"/>
          </a:xfrm>
          <a:solidFill>
            <a:schemeClr val="tx2">
              <a:lumMod val="40000"/>
              <a:lumOff val="60000"/>
              <a:alpha val="30000"/>
            </a:schemeClr>
          </a:solidFill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Характеристика Планет</a:t>
            </a:r>
            <a:endParaRPr lang="uk-UA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3789040"/>
            <a:ext cx="6400800" cy="936104"/>
          </a:xfrm>
        </p:spPr>
        <p:txBody>
          <a:bodyPr>
            <a:normAutofit/>
          </a:bodyPr>
          <a:lstStyle/>
          <a:p>
            <a:r>
              <a:rPr lang="uk-UA" sz="4000" i="1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їх класифікація</a:t>
            </a:r>
            <a:endParaRPr lang="uk-UA" sz="4000" i="1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82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algn="l">
              <a:lnSpc>
                <a:spcPts val="8500"/>
              </a:lnSpc>
            </a:pPr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Сонце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179512" y="1412776"/>
            <a:ext cx="5328592" cy="2664296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Сонце</a:t>
            </a:r>
            <a:r>
              <a:rPr lang="vi-VN" sz="1800" dirty="0" smtClean="0">
                <a:solidFill>
                  <a:schemeClr val="bg1"/>
                </a:solidFill>
              </a:rPr>
              <a:t> </a:t>
            </a:r>
            <a:r>
              <a:rPr lang="vi-VN" sz="1800" dirty="0">
                <a:solidFill>
                  <a:schemeClr val="bg1"/>
                </a:solidFill>
              </a:rPr>
              <a:t>— </a:t>
            </a:r>
            <a:r>
              <a:rPr lang="vi-VN" sz="1600" dirty="0">
                <a:solidFill>
                  <a:schemeClr val="bg1"/>
                </a:solidFill>
              </a:rPr>
              <a:t>єдина зоря в Сонячній системі. Земля та сім інших планет обертаються навколо Сонця. Крім них навколо Сонця обертаються комети, астероїди та </a:t>
            </a:r>
            <a:endParaRPr lang="uk-UA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1600" dirty="0" smtClean="0">
                <a:solidFill>
                  <a:schemeClr val="bg1"/>
                </a:solidFill>
              </a:rPr>
              <a:t>інші </a:t>
            </a:r>
            <a:r>
              <a:rPr lang="vi-VN" sz="1600" dirty="0">
                <a:solidFill>
                  <a:schemeClr val="bg1"/>
                </a:solidFill>
              </a:rPr>
              <a:t>дрібні </a:t>
            </a:r>
            <a:r>
              <a:rPr lang="vi-VN" sz="1600" dirty="0" smtClean="0">
                <a:solidFill>
                  <a:schemeClr val="bg1"/>
                </a:solidFill>
              </a:rPr>
              <a:t>об'єкти</a:t>
            </a:r>
            <a:r>
              <a:rPr lang="uk-UA" sz="16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800" dirty="0">
                <a:solidFill>
                  <a:schemeClr val="bg1"/>
                </a:solidFill>
              </a:rPr>
              <a:t>149 600 000 км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800" dirty="0">
                <a:solidFill>
                  <a:schemeClr val="bg1"/>
                </a:solidFill>
              </a:rPr>
              <a:t>5 778 К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800" dirty="0">
                <a:solidFill>
                  <a:schemeClr val="bg1"/>
                </a:solidFill>
              </a:rPr>
              <a:t>1,989Е30 кг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Радіус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800" dirty="0">
                <a:solidFill>
                  <a:schemeClr val="bg1"/>
                </a:solidFill>
              </a:rPr>
              <a:t>695 500 км 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6" b="89971" l="9762" r="99619">
                        <a14:foregroundMark x1="80857" y1="10029" x2="93143" y2="19518"/>
                        <a14:foregroundMark x1="93143" y1="19518" x2="84238" y2="30482"/>
                        <a14:foregroundMark x1="80857" y1="11406" x2="75714" y2="12832"/>
                      </a14:backgroundRemoval>
                    </a14:imgEffect>
                    <a14:imgEffect>
                      <a14:sharpenSoften amount="-6000"/>
                    </a14:imgEffect>
                    <a14:imgEffect>
                      <a14:colorTemperature colorTemp="11500"/>
                    </a14:imgEffect>
                    <a14:imgEffect>
                      <a14:saturation sat="75000"/>
                    </a14:imgEffect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49" y="2492896"/>
            <a:ext cx="4752528" cy="46031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915" r="100000">
                        <a14:backgroundMark x1="34753" y1="76769" x2="42152" y2="76615"/>
                        <a14:backgroundMark x1="58296" y1="76923" x2="68834" y2="76154"/>
                      </a14:backgroundRemoval>
                    </a14:imgEffect>
                    <a14:imgEffect>
                      <a14:sharpenSoften amount="2000"/>
                    </a14:imgEffect>
                    <a14:imgEffect>
                      <a14:colorTemperature colorTemp="4875"/>
                    </a14:imgEffect>
                    <a14:imgEffect>
                      <a14:saturation sat="195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9" r="11927" b="10553"/>
          <a:stretch/>
        </p:blipFill>
        <p:spPr bwMode="auto">
          <a:xfrm>
            <a:off x="4932040" y="0"/>
            <a:ext cx="4211960" cy="6858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lumMod val="5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79512" y="4193704"/>
            <a:ext cx="4752528" cy="2547664"/>
          </a:xfrm>
          <a:prstGeom prst="rect">
            <a:avLst/>
          </a:prstGeom>
          <a:solidFill>
            <a:schemeClr val="tx2">
              <a:lumMod val="5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     </a:t>
            </a:r>
            <a:r>
              <a:rPr lang="ru-RU" sz="1600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Сонце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насправді</a:t>
            </a:r>
            <a:r>
              <a:rPr lang="ru-RU" sz="1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біле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      Кожну </a:t>
            </a:r>
            <a:r>
              <a:rPr lang="uk-UA" sz="1600" dirty="0">
                <a:solidFill>
                  <a:schemeClr val="bg1"/>
                </a:solidFill>
              </a:rPr>
              <a:t>секунду на Сонці згорає 700 млрд. тонн водню. Не дивлячись на таку величезну швидкість втрат, енергії Сонця вистачить ще на 5 млрд. років </a:t>
            </a:r>
            <a:r>
              <a:rPr lang="uk-UA" sz="1600" dirty="0" smtClean="0">
                <a:solidFill>
                  <a:schemeClr val="bg1"/>
                </a:solidFill>
              </a:rPr>
              <a:t>такого. </a:t>
            </a:r>
          </a:p>
          <a:p>
            <a:pPr marL="0" indent="0"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      Закінчить </a:t>
            </a:r>
            <a:r>
              <a:rPr lang="uk-UA" sz="1600" dirty="0">
                <a:solidFill>
                  <a:schemeClr val="bg1"/>
                </a:solidFill>
              </a:rPr>
              <a:t>своє життя Сонце білим карликом, заздалегідь збільшившись в розмірах і відштовхнувши від себе всі планети. На цих планетах випарується вся вода і зникне атмосфера.</a:t>
            </a:r>
            <a:endParaRPr lang="uk-UA" sz="1600" dirty="0" smtClean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3528" y="4293096"/>
            <a:ext cx="133288" cy="15564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323528" y="4575827"/>
            <a:ext cx="133288" cy="15564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323528" y="5589239"/>
            <a:ext cx="133288" cy="15564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66899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Меркурій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179512" y="1412775"/>
            <a:ext cx="4392488" cy="3230441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Меркурій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- </a:t>
            </a:r>
            <a:r>
              <a:rPr lang="ru-RU" sz="1800" dirty="0" err="1">
                <a:solidFill>
                  <a:schemeClr val="bg1"/>
                </a:solidFill>
              </a:rPr>
              <a:t>найменша</a:t>
            </a:r>
            <a:r>
              <a:rPr lang="ru-RU" sz="1800" dirty="0">
                <a:solidFill>
                  <a:schemeClr val="bg1"/>
                </a:solidFill>
              </a:rPr>
              <a:t> планета </a:t>
            </a:r>
            <a:r>
              <a:rPr lang="ru-RU" sz="1800" dirty="0" err="1">
                <a:solidFill>
                  <a:schemeClr val="bg1"/>
                </a:solidFill>
              </a:rPr>
              <a:t>земної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групи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r>
              <a:rPr lang="ru-RU" sz="1800" dirty="0">
                <a:solidFill>
                  <a:schemeClr val="bg1"/>
                </a:solidFill>
              </a:rPr>
              <a:t/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дорівнює</a:t>
            </a:r>
            <a:r>
              <a:rPr lang="ru-RU" sz="1800" dirty="0">
                <a:solidFill>
                  <a:schemeClr val="bg1"/>
                </a:solidFill>
              </a:rPr>
              <a:t> 3,3 · 1023 кг. </a:t>
            </a:r>
          </a:p>
          <a:p>
            <a:pPr marL="0" indent="0">
              <a:buNone/>
            </a:pP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Сонця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- </a:t>
            </a:r>
            <a:r>
              <a:rPr lang="ru-RU" sz="1800" dirty="0">
                <a:solidFill>
                  <a:schemeClr val="bg1"/>
                </a:solidFill>
              </a:rPr>
              <a:t>45900000 </a:t>
            </a:r>
            <a:r>
              <a:rPr lang="ru-RU" sz="1800" dirty="0" smtClean="0">
                <a:solidFill>
                  <a:schemeClr val="bg1"/>
                </a:solidFill>
              </a:rPr>
              <a:t>км</a:t>
            </a:r>
            <a:endParaRPr lang="ru-RU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Період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обертання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1800" dirty="0" err="1" smtClean="0">
                <a:solidFill>
                  <a:schemeClr val="bg1"/>
                </a:solidFill>
              </a:rPr>
              <a:t>Меркурія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навколо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своєї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осі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                                 </a:t>
            </a:r>
            <a:r>
              <a:rPr lang="ru-RU" sz="1800" dirty="0" err="1" smtClean="0">
                <a:solidFill>
                  <a:schemeClr val="bg1"/>
                </a:solidFill>
              </a:rPr>
              <a:t>дорівнює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58,646 </a:t>
            </a:r>
            <a:r>
              <a:rPr lang="ru-RU" sz="1800" dirty="0" err="1" smtClean="0">
                <a:solidFill>
                  <a:schemeClr val="bg1"/>
                </a:solidFill>
              </a:rPr>
              <a:t>діб</a:t>
            </a:r>
            <a:r>
              <a:rPr lang="ru-RU" sz="1800" dirty="0" smtClean="0">
                <a:solidFill>
                  <a:schemeClr val="bg1"/>
                </a:solidFill>
              </a:rPr>
              <a:t>. 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81022" y="1412775"/>
            <a:ext cx="4344424" cy="5256586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    Меркурій </a:t>
            </a:r>
            <a:r>
              <a:rPr lang="uk-UA" sz="1800" dirty="0">
                <a:solidFill>
                  <a:schemeClr val="bg1"/>
                </a:solidFill>
              </a:rPr>
              <a:t>— </a:t>
            </a:r>
            <a:r>
              <a:rPr lang="uk-UA" sz="1800" b="1" i="1" dirty="0" smtClean="0">
                <a:solidFill>
                  <a:schemeClr val="bg1"/>
                </a:solidFill>
              </a:rPr>
              <a:t>найшвидша планета</a:t>
            </a:r>
            <a:r>
              <a:rPr lang="uk-UA" sz="1600" dirty="0" smtClean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в Сонячній Системі, один рік на Меркурії  становить 87 днів.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 Один </a:t>
            </a:r>
            <a:r>
              <a:rPr lang="ru-RU" sz="1800" dirty="0">
                <a:solidFill>
                  <a:schemeClr val="bg1"/>
                </a:solidFill>
              </a:rPr>
              <a:t>день на </a:t>
            </a:r>
            <a:r>
              <a:rPr lang="uk-UA" sz="1800" dirty="0" smtClean="0">
                <a:solidFill>
                  <a:schemeClr val="bg1"/>
                </a:solidFill>
              </a:rPr>
              <a:t>Меркурії</a:t>
            </a:r>
            <a:r>
              <a:rPr lang="ru-RU" sz="1800" dirty="0" smtClean="0">
                <a:solidFill>
                  <a:schemeClr val="bg1"/>
                </a:solidFill>
              </a:rPr>
              <a:t>    </a:t>
            </a:r>
            <a:r>
              <a:rPr lang="ru-RU" sz="1800" dirty="0" err="1" smtClean="0">
                <a:solidFill>
                  <a:schemeClr val="bg1"/>
                </a:solidFill>
              </a:rPr>
              <a:t>відповідає</a:t>
            </a:r>
            <a:r>
              <a:rPr lang="ru-RU" sz="1800" dirty="0" smtClean="0">
                <a:solidFill>
                  <a:schemeClr val="bg1"/>
                </a:solidFill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</a:rPr>
              <a:t>58 </a:t>
            </a:r>
            <a:r>
              <a:rPr lang="ru-RU" sz="2000" b="1" i="1" dirty="0">
                <a:solidFill>
                  <a:schemeClr val="bg1"/>
                </a:solidFill>
              </a:rPr>
              <a:t>дням </a:t>
            </a:r>
            <a:r>
              <a:rPr lang="ru-RU" sz="1800" dirty="0">
                <a:solidFill>
                  <a:schemeClr val="bg1"/>
                </a:solidFill>
              </a:rPr>
              <a:t>на </a:t>
            </a:r>
            <a:r>
              <a:rPr lang="ru-RU" sz="1800" dirty="0" err="1">
                <a:solidFill>
                  <a:schemeClr val="bg1"/>
                </a:solidFill>
              </a:rPr>
              <a:t>Землі</a:t>
            </a:r>
            <a:endParaRPr lang="ru-RU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</a:t>
            </a:r>
            <a:r>
              <a:rPr lang="ru-RU" sz="1800" dirty="0" err="1" smtClean="0">
                <a:solidFill>
                  <a:schemeClr val="bg1"/>
                </a:solidFill>
              </a:rPr>
              <a:t>Діаметр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Меркурія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приблизно</a:t>
            </a:r>
            <a:r>
              <a:rPr lang="ru-RU" sz="1800" dirty="0">
                <a:solidFill>
                  <a:schemeClr val="bg1"/>
                </a:solidFill>
              </a:rPr>
              <a:t> 4878 км., </a:t>
            </a:r>
            <a:r>
              <a:rPr lang="ru-RU" sz="1800" dirty="0" smtClean="0">
                <a:solidFill>
                  <a:schemeClr val="bg1"/>
                </a:solidFill>
              </a:rPr>
              <a:t>   </a:t>
            </a:r>
            <a:r>
              <a:rPr lang="uk-UA" sz="1800" dirty="0" smtClean="0">
                <a:solidFill>
                  <a:schemeClr val="bg1"/>
                </a:solidFill>
              </a:rPr>
              <a:t>тобто  рівний </a:t>
            </a:r>
            <a:r>
              <a:rPr lang="uk-UA" sz="2000" b="1" i="1" dirty="0" smtClean="0">
                <a:solidFill>
                  <a:schemeClr val="bg1"/>
                </a:solidFill>
              </a:rPr>
              <a:t>Атлантичному океану</a:t>
            </a:r>
            <a:r>
              <a:rPr lang="uk-UA" sz="18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   Меркурій - </a:t>
            </a:r>
            <a:r>
              <a:rPr lang="uk-UA" sz="2000" b="1" i="1" dirty="0" smtClean="0">
                <a:solidFill>
                  <a:schemeClr val="bg1"/>
                </a:solidFill>
              </a:rPr>
              <a:t>Бог</a:t>
            </a:r>
            <a:r>
              <a:rPr lang="uk-UA" sz="1800" dirty="0" smtClean="0">
                <a:solidFill>
                  <a:schemeClr val="bg1"/>
                </a:solidFill>
              </a:rPr>
              <a:t> ремесел, мистецтв, таємничих вчень, магії і астрології. </a:t>
            </a:r>
          </a:p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Крім того, він проводжав померлих в царство мертвих і приносив вісті. </a:t>
            </a:r>
          </a:p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     Меркурій – планета сильних, пронизливих вітрів</a:t>
            </a:r>
            <a:r>
              <a:rPr lang="ru-RU" sz="1800" dirty="0" smtClean="0">
                <a:solidFill>
                  <a:schemeClr val="bg1"/>
                </a:solidFill>
              </a:rPr>
              <a:t>. </a:t>
            </a:r>
            <a:r>
              <a:rPr lang="uk-UA" sz="1800" dirty="0" smtClean="0">
                <a:solidFill>
                  <a:schemeClr val="bg1"/>
                </a:solidFill>
              </a:rPr>
              <a:t>Пересуватися там можливо лише, справді, маючи крила.</a:t>
            </a:r>
            <a:endParaRPr lang="uk-UA" sz="18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97511" l="10000" r="94407">
                        <a14:foregroundMark x1="53898" y1="18778" x2="65932" y2="42986"/>
                        <a14:foregroundMark x1="56780" y1="22624" x2="77797" y2="54977"/>
                        <a14:foregroundMark x1="46610" y1="19683" x2="83729" y2="53620"/>
                        <a14:foregroundMark x1="77119" y1="51131" x2="59153" y2="77602"/>
                        <a14:foregroundMark x1="79153" y1="63122" x2="49492" y2="86652"/>
                        <a14:foregroundMark x1="75593" y1="76471" x2="55593" y2="89367"/>
                        <a14:foregroundMark x1="38475" y1="83032" x2="50339" y2="94570"/>
                        <a14:foregroundMark x1="31017" y1="67647" x2="48814" y2="97285"/>
                        <a14:foregroundMark x1="36780" y1="81900" x2="46610" y2="97511"/>
                        <a14:foregroundMark x1="47119" y1="29638" x2="64407" y2="27376"/>
                        <a14:foregroundMark x1="37119" y1="25792" x2="61017" y2="25566"/>
                        <a14:foregroundMark x1="40000" y1="39593" x2="66949" y2="41403"/>
                        <a14:foregroundMark x1="55593" y1="34842" x2="72881" y2="35520"/>
                      </a14:backgroundRemoval>
                    </a14:imgEffect>
                    <a14:imgEffect>
                      <a14:sharpenSoften amount="16000"/>
                    </a14:imgEffect>
                    <a14:imgEffect>
                      <a14:saturation sat="200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4339" r="30808" b="11195"/>
          <a:stretch/>
        </p:blipFill>
        <p:spPr bwMode="auto">
          <a:xfrm>
            <a:off x="179512" y="3937906"/>
            <a:ext cx="2918494" cy="2868691"/>
          </a:xfrm>
          <a:prstGeom prst="ellipse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4779218" y="2708920"/>
            <a:ext cx="133288" cy="15564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4779476" y="1499052"/>
            <a:ext cx="133288" cy="15564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4779476" y="3391583"/>
            <a:ext cx="133288" cy="15564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5" b="97636" l="4762" r="98319">
                        <a14:foregroundMark x1="78431" y1="15603" x2="92157" y2="16076"/>
                        <a14:foregroundMark x1="88235" y1="17021" x2="76471" y2="36879"/>
                        <a14:foregroundMark x1="73669" y1="40662" x2="77591" y2="34752"/>
                        <a14:backgroundMark x1="86835" y1="20567" x2="88796" y2="22695"/>
                        <a14:backgroundMark x1="86835" y1="20095" x2="87395" y2="22222"/>
                        <a14:backgroundMark x1="83754" y1="25296" x2="85994" y2="28132"/>
                        <a14:backgroundMark x1="80392" y1="25532" x2="82353" y2="25532"/>
                        <a14:backgroundMark x1="87115" y1="17967" x2="86275" y2="20804"/>
                        <a14:backgroundMark x1="83193" y1="24823" x2="85154" y2="24586"/>
                      </a14:backgroundRemoval>
                    </a14:imgEffect>
                    <a14:imgEffect>
                      <a14:saturation sat="145000"/>
                    </a14:imgEffect>
                    <a14:imgEffect>
                      <a14:brightnessContrast bright="9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758">
            <a:off x="1011609" y="2628680"/>
            <a:ext cx="3400425" cy="4029075"/>
          </a:xfrm>
          <a:prstGeom prst="rect">
            <a:avLst/>
          </a:prstGeom>
          <a:noFill/>
          <a:ln>
            <a:noFill/>
          </a:ln>
          <a:effectLst>
            <a:glow rad="101600">
              <a:srgbClr val="002060">
                <a:alpha val="60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http://pic6.nipic.com/20100425/2457331_235909650848_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36" b="34913" l="75765" r="100000"/>
                    </a14:imgEffect>
                    <a14:imgEffect>
                      <a14:saturation sat="210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77" t="6299" b="64207"/>
          <a:stretch/>
        </p:blipFill>
        <p:spPr bwMode="auto">
          <a:xfrm>
            <a:off x="6397352" y="0"/>
            <a:ext cx="2746648" cy="125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pic6.nipic.com/20100425/2457331_235909650848_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36" b="34913" l="75765" r="100000"/>
                    </a14:imgEffect>
                    <a14:imgEffect>
                      <a14:saturation sat="285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77" t="5848" b="64207"/>
          <a:stretch/>
        </p:blipFill>
        <p:spPr bwMode="auto">
          <a:xfrm flipH="1">
            <a:off x="0" y="0"/>
            <a:ext cx="2746648" cy="12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4842381" y="4567154"/>
            <a:ext cx="133288" cy="15564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aturation sat="185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44" y="5300529"/>
            <a:ext cx="2088232" cy="12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6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Венера</a:t>
            </a:r>
          </a:p>
        </p:txBody>
      </p:sp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179512" y="1412776"/>
            <a:ext cx="4392488" cy="3312368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b="1" dirty="0" smtClean="0">
                <a:ln w="3175">
                  <a:solidFill>
                    <a:srgbClr val="F1737F"/>
                  </a:solidFill>
                </a:ln>
                <a:gradFill flip="none" rotWithShape="1">
                  <a:gsLst>
                    <a:gs pos="30000">
                      <a:srgbClr val="793A40"/>
                    </a:gs>
                    <a:gs pos="53000">
                      <a:srgbClr val="F1737F"/>
                    </a:gs>
                    <a:gs pos="7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vi-VN" sz="2400" b="1" dirty="0" smtClean="0">
                <a:ln w="3175">
                  <a:solidFill>
                    <a:srgbClr val="F1737F"/>
                  </a:solidFill>
                </a:ln>
                <a:gradFill flip="none" rotWithShape="1">
                  <a:gsLst>
                    <a:gs pos="30000">
                      <a:srgbClr val="793A40"/>
                    </a:gs>
                    <a:gs pos="53000">
                      <a:srgbClr val="F1737F"/>
                    </a:gs>
                    <a:gs pos="7000">
                      <a:schemeClr val="tx1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Венера</a:t>
            </a:r>
            <a:r>
              <a:rPr lang="vi-VN" sz="1800" dirty="0" smtClean="0">
                <a:solidFill>
                  <a:schemeClr val="bg1"/>
                </a:solidFill>
              </a:rPr>
              <a:t> </a:t>
            </a:r>
            <a:r>
              <a:rPr lang="vi-VN" sz="1800" dirty="0">
                <a:solidFill>
                  <a:schemeClr val="bg1"/>
                </a:solidFill>
              </a:rPr>
              <a:t>— друга внутрішня планета Сонячної системи з періодом обертання навколо Сонця в 224,7 земних діб. Названа на честь Венери, богині любові з римського пантеону. </a:t>
            </a:r>
            <a:endParaRPr lang="uk-UA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 </a:t>
            </a:r>
            <a:r>
              <a:rPr lang="vi-V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Сонця</a:t>
            </a:r>
            <a:r>
              <a:rPr lang="vi-VN" sz="1800" dirty="0">
                <a:solidFill>
                  <a:schemeClr val="bg1"/>
                </a:solidFill>
              </a:rPr>
              <a:t>: 108 200 000 км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bg1"/>
                </a:solidFill>
              </a:rPr>
              <a:t>Радіус: 6 052 км</a:t>
            </a:r>
          </a:p>
          <a:p>
            <a:pPr marL="0" indent="0">
              <a:buNone/>
            </a:pP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 поверхні: </a:t>
            </a:r>
            <a:r>
              <a:rPr lang="vi-VN" sz="1800" dirty="0">
                <a:solidFill>
                  <a:schemeClr val="bg1"/>
                </a:solidFill>
              </a:rPr>
              <a:t>460 234 317 км²</a:t>
            </a:r>
          </a:p>
          <a:p>
            <a:pPr marL="0" indent="0">
              <a:buNone/>
            </a:pP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Маса: </a:t>
            </a:r>
            <a:r>
              <a:rPr lang="vi-VN" sz="1800" dirty="0">
                <a:solidFill>
                  <a:schemeClr val="bg1"/>
                </a:solidFill>
              </a:rPr>
              <a:t>4,867Е24 кг (0,815 мас Землі)</a:t>
            </a:r>
          </a:p>
          <a:p>
            <a:pPr marL="0" indent="0">
              <a:buNone/>
            </a:pP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Тривалість дня: </a:t>
            </a:r>
            <a:r>
              <a:rPr lang="vi-VN" sz="1800" dirty="0">
                <a:solidFill>
                  <a:schemeClr val="bg1"/>
                </a:solidFill>
              </a:rPr>
              <a:t>116д 18г 0х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9512" y="4797151"/>
            <a:ext cx="5088134" cy="203478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     Венера </a:t>
            </a:r>
            <a:r>
              <a:rPr lang="ru-RU" sz="1800" dirty="0" err="1" smtClean="0">
                <a:solidFill>
                  <a:schemeClr val="bg1"/>
                </a:solidFill>
              </a:rPr>
              <a:t>обертається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навколо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Сонця</a:t>
            </a:r>
            <a:r>
              <a:rPr lang="ru-RU" sz="1800" dirty="0">
                <a:solidFill>
                  <a:schemeClr val="bg1"/>
                </a:solidFill>
              </a:rPr>
              <a:t> у </a:t>
            </a:r>
            <a:r>
              <a:rPr lang="ru-RU" sz="1800" dirty="0" err="1">
                <a:solidFill>
                  <a:schemeClr val="bg1"/>
                </a:solidFill>
              </a:rPr>
              <a:t>зворотний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бік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зі</a:t>
            </a:r>
            <a:r>
              <a:rPr lang="ru-RU" sz="1800" dirty="0">
                <a:solidFill>
                  <a:schemeClr val="bg1"/>
                </a:solidFill>
              </a:rPr>
              <a:t> сходу на </a:t>
            </a:r>
            <a:r>
              <a:rPr lang="ru-RU" sz="1800" dirty="0" err="1">
                <a:solidFill>
                  <a:schemeClr val="bg1"/>
                </a:solidFill>
              </a:rPr>
              <a:t>захід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     Венера – </a:t>
            </a:r>
            <a:r>
              <a:rPr lang="ru-RU" sz="1800" dirty="0" err="1">
                <a:solidFill>
                  <a:schemeClr val="bg1"/>
                </a:solidFill>
              </a:rPr>
              <a:t>найгарячіша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планета у </a:t>
            </a:r>
            <a:r>
              <a:rPr lang="ru-RU" sz="1800" dirty="0" err="1" smtClean="0">
                <a:solidFill>
                  <a:schemeClr val="bg1"/>
                </a:solidFill>
              </a:rPr>
              <a:t>системі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r>
              <a:rPr lang="ru-RU" sz="1800" dirty="0">
                <a:solidFill>
                  <a:schemeClr val="bg1"/>
                </a:solidFill>
              </a:rPr>
              <a:t/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     Венера </a:t>
            </a:r>
            <a:r>
              <a:rPr lang="ru-RU" sz="1800" dirty="0" err="1">
                <a:solidFill>
                  <a:schemeClr val="bg1"/>
                </a:solidFill>
              </a:rPr>
              <a:t>постійно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покрита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щільними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хмарами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що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складаються</a:t>
            </a:r>
            <a:r>
              <a:rPr lang="ru-RU" sz="1800" dirty="0">
                <a:solidFill>
                  <a:schemeClr val="bg1"/>
                </a:solidFill>
              </a:rPr>
              <a:t> з </a:t>
            </a:r>
            <a:r>
              <a:rPr lang="ru-RU" sz="1800" dirty="0" err="1">
                <a:solidFill>
                  <a:schemeClr val="bg1"/>
                </a:solidFill>
              </a:rPr>
              <a:t>сірчаної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кислоти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астрономи</a:t>
            </a:r>
            <a:r>
              <a:rPr lang="ru-RU" sz="1800" dirty="0">
                <a:solidFill>
                  <a:schemeClr val="bg1"/>
                </a:solidFill>
              </a:rPr>
              <a:t> не </a:t>
            </a:r>
            <a:r>
              <a:rPr lang="ru-RU" sz="1800" dirty="0" err="1">
                <a:solidFill>
                  <a:schemeClr val="bg1"/>
                </a:solidFill>
              </a:rPr>
              <a:t>мають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можливість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побачити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поверхню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Венери</a:t>
            </a:r>
            <a:r>
              <a:rPr lang="ru-RU" sz="1800" dirty="0">
                <a:solidFill>
                  <a:schemeClr val="bg1"/>
                </a:solidFill>
              </a:rPr>
              <a:t> через </a:t>
            </a:r>
            <a:r>
              <a:rPr lang="ru-RU" sz="1800" dirty="0" err="1">
                <a:solidFill>
                  <a:schemeClr val="bg1"/>
                </a:solidFill>
              </a:rPr>
              <a:t>оптичні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телескопи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200" y1="10000" x2="94400" y2="42000"/>
                        <a14:foregroundMark x1="52800" y1="5600" x2="99200" y2="14800"/>
                        <a14:foregroundMark x1="47600" y1="32400" x2="93600" y2="71600"/>
                        <a14:foregroundMark x1="64800" y1="38800" x2="95200" y2="85200"/>
                        <a14:foregroundMark x1="38800" y1="48400" x2="69600" y2="78400"/>
                        <a14:foregroundMark x1="24000" y1="69600" x2="66000" y2="97200"/>
                        <a14:foregroundMark x1="26400" y1="81200" x2="90400" y2="91600"/>
                        <a14:foregroundMark x1="42800" y1="94000" x2="91200" y2="97600"/>
                        <a14:foregroundMark x1="38400" y1="94800" x2="63600" y2="99600"/>
                        <a14:foregroundMark x1="31200" y1="92800" x2="49200" y2="99600"/>
                        <a14:foregroundMark x1="62000" y1="63200" x2="88800" y2="80800"/>
                        <a14:foregroundMark x1="56800" y1="74000" x2="99200" y2="97200"/>
                        <a14:foregroundMark x1="62000" y1="72000" x2="96800" y2="93200"/>
                        <a14:foregroundMark x1="72000" y1="14000" x2="95600" y2="57600"/>
                        <a14:foregroundMark x1="84400" y1="17200" x2="88000" y2="66800"/>
                        <a14:foregroundMark x1="97200" y1="21200" x2="94800" y2="8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" t="3860" r="6135" b="4163"/>
          <a:stretch/>
        </p:blipFill>
        <p:spPr bwMode="auto">
          <a:xfrm>
            <a:off x="4716016" y="1412776"/>
            <a:ext cx="3744416" cy="3813757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94" b="100000" l="1600" r="96600"/>
                    </a14:imgEffect>
                    <a14:imgEffect>
                      <a14:colorTemperature colorTemp="8125"/>
                    </a14:imgEffect>
                    <a14:imgEffect>
                      <a14:brightnessContrast bright="-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/>
        </p:blipFill>
        <p:spPr bwMode="auto">
          <a:xfrm flipH="1" flipV="1">
            <a:off x="-160447" y="0"/>
            <a:ext cx="2251054" cy="193493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6" b="100000" l="0" r="89919">
                        <a14:foregroundMark x1="43415" y1="44702" x2="45203" y2="62845"/>
                        <a14:foregroundMark x1="43415" y1="52104" x2="46667" y2="78374"/>
                        <a14:foregroundMark x1="42764" y1="57475" x2="44878" y2="69811"/>
                        <a14:backgroundMark x1="3577" y1="53701" x2="14797" y2="51524"/>
                        <a14:backgroundMark x1="34472" y1="51089" x2="41789" y2="69521"/>
                        <a14:backgroundMark x1="10569" y1="55878" x2="25041" y2="52250"/>
                        <a14:backgroundMark x1="41951" y1="34688" x2="45854" y2="36284"/>
                        <a14:backgroundMark x1="41951" y1="22787" x2="53984" y2="23222"/>
                        <a14:backgroundMark x1="53333" y1="23657" x2="56260" y2="26125"/>
                        <a14:backgroundMark x1="70732" y1="24964" x2="71545" y2="26705"/>
                        <a14:backgroundMark x1="21138" y1="16546" x2="45041" y2="11466"/>
                        <a14:backgroundMark x1="30407" y1="13933" x2="48455" y2="13498"/>
                        <a14:backgroundMark x1="87317" y1="40493" x2="83252" y2="59942"/>
                        <a14:backgroundMark x1="83902" y1="49782" x2="83252" y2="54282"/>
                        <a14:backgroundMark x1="82764" y1="50943" x2="81463" y2="54572"/>
                        <a14:backgroundMark x1="81951" y1="55007" x2="80650" y2="58636"/>
                        <a14:backgroundMark x1="78699" y1="60377" x2="75935" y2="64296"/>
                        <a14:backgroundMark x1="75772" y1="64441" x2="76911" y2="64151"/>
                        <a14:backgroundMark x1="41301" y1="44122" x2="40976" y2="54136"/>
                        <a14:backgroundMark x1="42114" y1="45718" x2="46992" y2="36865"/>
                        <a14:backgroundMark x1="40813" y1="52395" x2="45041" y2="72424"/>
                        <a14:backgroundMark x1="41626" y1="49637" x2="43252" y2="64441"/>
                        <a14:backgroundMark x1="36748" y1="71263" x2="325" y2="92163"/>
                        <a14:backgroundMark x1="43252" y1="79390" x2="13821" y2="90856"/>
                        <a14:backgroundMark x1="44878" y1="74020" x2="45203" y2="76052"/>
                        <a14:backgroundMark x1="44065" y1="67054" x2="44878" y2="73585"/>
                        <a14:backgroundMark x1="44390" y1="67199" x2="44390" y2="73730"/>
                      </a14:backgroundRemoval>
                    </a14:imgEffect>
                    <a14:imgEffect>
                      <a14:sharpenSoften amount="16000"/>
                    </a14:imgEffect>
                    <a14:imgEffect>
                      <a14:saturation sat="150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69" t="1491" r="10203"/>
          <a:stretch/>
        </p:blipFill>
        <p:spPr bwMode="auto">
          <a:xfrm>
            <a:off x="5068899" y="437077"/>
            <a:ext cx="4075101" cy="6394860"/>
          </a:xfrm>
          <a:prstGeom prst="rect">
            <a:avLst/>
          </a:prstGeom>
          <a:noFill/>
          <a:ln>
            <a:noFill/>
          </a:ln>
          <a:effectLst>
            <a:glow rad="101600">
              <a:srgbClr val="F1737F">
                <a:alpha val="69000"/>
              </a:srgbClr>
            </a:glow>
            <a:outerShdw blurRad="165100" dist="241300" dir="10800000" algn="r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94" b="100000" l="1600" r="96600"/>
                    </a14:imgEffect>
                    <a14:imgEffect>
                      <a14:colorTemperature colorTemp="8125"/>
                    </a14:imgEffect>
                    <a14:imgEffect>
                      <a14:brightnessContrast bright="-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/>
        </p:blipFill>
        <p:spPr bwMode="auto">
          <a:xfrm>
            <a:off x="5868144" y="3820819"/>
            <a:ext cx="3533378" cy="303718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285822" y="4923059"/>
            <a:ext cx="133288" cy="15564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/>
        </p:nvSpPr>
        <p:spPr>
          <a:xfrm>
            <a:off x="285822" y="5445224"/>
            <a:ext cx="133288" cy="15564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285822" y="5877272"/>
            <a:ext cx="133288" cy="15564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633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107504" y="4437112"/>
            <a:ext cx="8928992" cy="2304256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000" b="1" dirty="0" smtClean="0">
                <a:ln>
                  <a:solidFill>
                    <a:schemeClr val="accent3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</a:t>
            </a:r>
            <a:r>
              <a:rPr lang="vi-VN" sz="1800" dirty="0" smtClean="0">
                <a:solidFill>
                  <a:schemeClr val="bg1"/>
                </a:solidFill>
              </a:rPr>
              <a:t> </a:t>
            </a:r>
            <a:r>
              <a:rPr lang="vi-VN" sz="1800" dirty="0">
                <a:solidFill>
                  <a:schemeClr val="bg1"/>
                </a:solidFill>
              </a:rPr>
              <a:t>— </a:t>
            </a:r>
            <a:r>
              <a:rPr lang="vi-VN" sz="1600" dirty="0">
                <a:solidFill>
                  <a:schemeClr val="bg1"/>
                </a:solidFill>
              </a:rPr>
              <a:t>третя від Сонця планета Сонячної системи, єдина планета, на якій </a:t>
            </a:r>
            <a:r>
              <a:rPr lang="uk-UA" sz="1600" dirty="0" smtClean="0">
                <a:solidFill>
                  <a:schemeClr val="bg1"/>
                </a:solidFill>
              </a:rPr>
              <a:t>є </a:t>
            </a:r>
            <a:r>
              <a:rPr lang="vi-VN" sz="1600" dirty="0" smtClean="0">
                <a:solidFill>
                  <a:schemeClr val="bg1"/>
                </a:solidFill>
              </a:rPr>
              <a:t>життя</a:t>
            </a:r>
            <a:endParaRPr lang="uk-UA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</a:t>
            </a: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sz="1800" dirty="0">
                <a:solidFill>
                  <a:schemeClr val="bg1"/>
                </a:solidFill>
              </a:rPr>
              <a:t>4,54 мільярда років</a:t>
            </a:r>
          </a:p>
          <a:p>
            <a:pPr marL="0" indent="0">
              <a:buNone/>
            </a:pP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Маса: </a:t>
            </a:r>
            <a:r>
              <a:rPr lang="vi-VN" sz="1800" dirty="0">
                <a:solidFill>
                  <a:schemeClr val="bg1"/>
                </a:solidFill>
              </a:rPr>
              <a:t>5,972Е24 кг</a:t>
            </a:r>
          </a:p>
          <a:p>
            <a:pPr marL="0" indent="0">
              <a:buNone/>
            </a:pP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 від Сонця: </a:t>
            </a:r>
            <a:r>
              <a:rPr lang="vi-VN" sz="1800" dirty="0">
                <a:solidFill>
                  <a:schemeClr val="bg1"/>
                </a:solidFill>
              </a:rPr>
              <a:t>149 600 000 </a:t>
            </a:r>
            <a:r>
              <a:rPr lang="vi-VN" sz="1800" dirty="0" smtClean="0">
                <a:solidFill>
                  <a:schemeClr val="bg1"/>
                </a:solidFill>
              </a:rPr>
              <a:t>км</a:t>
            </a:r>
          </a:p>
          <a:p>
            <a:pPr marL="0" indent="0">
              <a:buNone/>
            </a:pP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 поверхні: </a:t>
            </a:r>
            <a:r>
              <a:rPr lang="vi-VN" sz="1800" dirty="0" smtClean="0">
                <a:solidFill>
                  <a:schemeClr val="bg1"/>
                </a:solidFill>
              </a:rPr>
              <a:t>510 072 000 км²</a:t>
            </a:r>
          </a:p>
          <a:p>
            <a:pPr marL="0" indent="0">
              <a:buNone/>
            </a:pPr>
            <a:r>
              <a:rPr lang="vi-V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Населення: </a:t>
            </a:r>
            <a:r>
              <a:rPr lang="vi-VN" sz="1800" dirty="0" smtClean="0">
                <a:solidFill>
                  <a:schemeClr val="bg1"/>
                </a:solidFill>
              </a:rPr>
              <a:t>7,046 мільярда (2012)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89" y1="4858" x2="23556" y2="95547"/>
                        <a14:foregroundMark x1="76889" y1="4858" x2="98222" y2="96356"/>
                        <a14:foregroundMark x1="78222" y1="33198" x2="88667" y2="97571"/>
                        <a14:foregroundMark x1="80889" y1="12551" x2="98444" y2="19433"/>
                        <a14:foregroundMark x1="30444" y1="47368" x2="42000" y2="98785"/>
                        <a14:foregroundMark x1="67556" y1="43725" x2="63778" y2="94332"/>
                        <a14:foregroundMark x1="92444" y1="21053" x2="92444" y2="71660"/>
                        <a14:backgroundMark x1="26000" y1="2024" x2="26667" y2="98785"/>
                        <a14:backgroundMark x1="74444" y1="2834" x2="74889" y2="97976"/>
                        <a14:backgroundMark x1="74444" y1="1215" x2="74444" y2="1215"/>
                      </a14:backgroundRemoval>
                    </a14:imgEffect>
                    <a14:imgEffect>
                      <a14:sharpenSoften amount="23000"/>
                    </a14:imgEffect>
                    <a14:imgEffect>
                      <a14:saturation sat="135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5772301" cy="324036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084168" y="116632"/>
            <a:ext cx="2952328" cy="4248472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    </a:t>
            </a:r>
            <a:r>
              <a:rPr lang="uk-UA" sz="1800" dirty="0" smtClean="0">
                <a:solidFill>
                  <a:schemeClr val="bg1"/>
                </a:solidFill>
              </a:rPr>
              <a:t>Під </a:t>
            </a:r>
            <a:r>
              <a:rPr lang="uk-UA" sz="1800" dirty="0">
                <a:solidFill>
                  <a:schemeClr val="bg1"/>
                </a:solidFill>
              </a:rPr>
              <a:t>поверхнею океанів знаходяться найбільші гірські </a:t>
            </a:r>
            <a:r>
              <a:rPr lang="uk-UA" sz="1800" dirty="0" err="1" smtClean="0">
                <a:solidFill>
                  <a:schemeClr val="bg1"/>
                </a:solidFill>
              </a:rPr>
              <a:t>ланцюги-</a:t>
            </a:r>
            <a:r>
              <a:rPr lang="uk-UA" sz="1800" dirty="0" smtClean="0">
                <a:solidFill>
                  <a:schemeClr val="bg1"/>
                </a:solidFill>
              </a:rPr>
              <a:t> охоплюють </a:t>
            </a:r>
            <a:r>
              <a:rPr lang="uk-UA" sz="1800" dirty="0">
                <a:solidFill>
                  <a:schemeClr val="bg1"/>
                </a:solidFill>
              </a:rPr>
              <a:t>поверхню земної кулі, як шви на бейсбольному м'ячі</a:t>
            </a:r>
            <a:r>
              <a:rPr lang="uk-UA" sz="18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sz="1600" dirty="0">
                <a:solidFill>
                  <a:schemeClr val="bg1"/>
                </a:solidFill>
              </a:rPr>
              <a:t> </a:t>
            </a:r>
            <a:r>
              <a:rPr lang="uk-UA" sz="1600" dirty="0" smtClean="0">
                <a:solidFill>
                  <a:schemeClr val="bg1"/>
                </a:solidFill>
              </a:rPr>
              <a:t>    </a:t>
            </a:r>
            <a:r>
              <a:rPr lang="uk-UA" sz="1800" dirty="0" smtClean="0">
                <a:solidFill>
                  <a:schemeClr val="bg1"/>
                </a:solidFill>
              </a:rPr>
              <a:t>Людству відомі лише 38% усіх живих організмів. Інші 62% - знаходяться на дні океану.</a:t>
            </a:r>
          </a:p>
          <a:p>
            <a:pPr marL="0" indent="0"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    </a:t>
            </a:r>
            <a:r>
              <a:rPr lang="uk-UA" sz="1800" dirty="0" smtClean="0">
                <a:solidFill>
                  <a:schemeClr val="bg1"/>
                </a:solidFill>
              </a:rPr>
              <a:t>Місяць стабілізує </a:t>
            </a:r>
            <a:r>
              <a:rPr lang="uk-UA" sz="1800" dirty="0">
                <a:solidFill>
                  <a:schemeClr val="bg1"/>
                </a:solidFill>
              </a:rPr>
              <a:t>її нахил відносно Сонця. Без місяця </a:t>
            </a:r>
            <a:r>
              <a:rPr lang="uk-UA" sz="1800" dirty="0" smtClean="0">
                <a:solidFill>
                  <a:schemeClr val="bg1"/>
                </a:solidFill>
              </a:rPr>
              <a:t>Землю поглине Хаос.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     </a:t>
            </a:r>
            <a:r>
              <a:rPr lang="ru-RU" sz="1800" dirty="0" err="1" smtClean="0">
                <a:solidFill>
                  <a:schemeClr val="bg1"/>
                </a:solidFill>
              </a:rPr>
              <a:t>Вчені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досі</a:t>
            </a:r>
            <a:r>
              <a:rPr lang="ru-RU" sz="1800" dirty="0" smtClean="0">
                <a:solidFill>
                  <a:schemeClr val="bg1"/>
                </a:solidFill>
              </a:rPr>
              <a:t> не </a:t>
            </a:r>
            <a:r>
              <a:rPr lang="ru-RU" sz="1800" dirty="0" err="1">
                <a:solidFill>
                  <a:schemeClr val="bg1"/>
                </a:solidFill>
              </a:rPr>
              <a:t>розуміють</a:t>
            </a:r>
            <a:r>
              <a:rPr lang="ru-RU" sz="1800" dirty="0">
                <a:solidFill>
                  <a:schemeClr val="bg1"/>
                </a:solidFill>
              </a:rPr>
              <a:t>, як </a:t>
            </a:r>
            <a:r>
              <a:rPr lang="ru-RU" sz="1800" dirty="0" err="1">
                <a:solidFill>
                  <a:schemeClr val="bg1"/>
                </a:solidFill>
              </a:rPr>
              <a:t>діє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гравітація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156176" y="188640"/>
            <a:ext cx="133288" cy="15564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6156176" y="1622985"/>
            <a:ext cx="133288" cy="15564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6156176" y="2744924"/>
            <a:ext cx="133288" cy="15564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6156176" y="3711217"/>
            <a:ext cx="133288" cy="15564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9500" l="0" r="100000">
                        <a14:foregroundMark x1="9400" y1="21333" x2="6200" y2="24000"/>
                        <a14:backgroundMark x1="51800" y1="6750" x2="93600" y2="4083"/>
                        <a14:backgroundMark x1="44200" y1="8083" x2="52000" y2="6833"/>
                        <a14:backgroundMark x1="51400" y1="10000" x2="57800" y2="9667"/>
                        <a14:backgroundMark x1="41200" y1="8583" x2="45600" y2="7583"/>
                        <a14:backgroundMark x1="27000" y1="16833" x2="40600" y2="17667"/>
                        <a14:backgroundMark x1="97000" y1="667" x2="99800" y2="667"/>
                        <a14:backgroundMark x1="13600" y1="18083" x2="28600" y2="11583"/>
                        <a14:backgroundMark x1="29400" y1="11750" x2="32400" y2="10500"/>
                        <a14:backgroundMark x1="30000" y1="13000" x2="30000" y2="13000"/>
                        <a14:backgroundMark x1="32800" y1="10750" x2="34800" y2="9917"/>
                        <a14:backgroundMark x1="13600" y1="17917" x2="8800" y2="21333"/>
                        <a14:backgroundMark x1="6200" y1="24833" x2="5400" y2="25500"/>
                        <a14:backgroundMark x1="4800" y1="26083" x2="2000" y2="27167"/>
                        <a14:backgroundMark x1="8800" y1="21417" x2="6200" y2="23250"/>
                      </a14:backgroundRemoval>
                    </a14:imgEffect>
                    <a14:imgEffect>
                      <a14:colorTemperature colorTemp="5375"/>
                    </a14:imgEffect>
                    <a14:imgEffect>
                      <a14:saturation sat="150000"/>
                    </a14:imgEffect>
                    <a14:imgEffect>
                      <a14:brightnessContrast bright="-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089"/>
          <a:stretch/>
        </p:blipFill>
        <p:spPr bwMode="auto">
          <a:xfrm>
            <a:off x="25330" y="29811"/>
            <a:ext cx="5926482" cy="325001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667" b="98083" l="0" r="100000">
                        <a14:foregroundMark x1="76600" y1="78250" x2="78400" y2="78250"/>
                        <a14:foregroundMark x1="11000" y1="84250" x2="15200" y2="82833"/>
                        <a14:backgroundMark x1="59200" y1="91083" x2="63000" y2="91833"/>
                        <a14:backgroundMark x1="52400" y1="88000" x2="54000" y2="88000"/>
                        <a14:backgroundMark x1="39800" y1="88083" x2="42200" y2="88417"/>
                        <a14:backgroundMark x1="37000" y1="87667" x2="38000" y2="87917"/>
                        <a14:backgroundMark x1="16600" y1="84333" x2="20000" y2="84333"/>
                        <a14:backgroundMark x1="5800" y1="83250" x2="6800" y2="82833"/>
                        <a14:backgroundMark x1="8800" y1="85750" x2="8800" y2="85750"/>
                        <a14:backgroundMark x1="5800" y1="90583" x2="5800" y2="90583"/>
                        <a14:backgroundMark x1="40400" y1="87250" x2="41400" y2="87250"/>
                        <a14:backgroundMark x1="88200" y1="83667" x2="88200" y2="83667"/>
                        <a14:backgroundMark x1="85000" y1="92083" x2="86000" y2="92083"/>
                        <a14:backgroundMark x1="92800" y1="94083" x2="94000" y2="93583"/>
                        <a14:backgroundMark x1="88200" y1="95000" x2="88800" y2="95000"/>
                        <a14:backgroundMark x1="85200" y1="95583" x2="85200" y2="95583"/>
                        <a14:backgroundMark x1="83200" y1="95750" x2="83200" y2="95750"/>
                        <a14:backgroundMark x1="63200" y1="94833" x2="63200" y2="94833"/>
                        <a14:backgroundMark x1="58800" y1="94083" x2="60400" y2="94583"/>
                        <a14:backgroundMark x1="66400" y1="95417" x2="66400" y2="95417"/>
                        <a14:backgroundMark x1="68400" y1="95667" x2="68400" y2="95667"/>
                        <a14:backgroundMark x1="69400" y1="95667" x2="69400" y2="95667"/>
                        <a14:backgroundMark x1="70200" y1="95667" x2="70200" y2="95667"/>
                        <a14:backgroundMark x1="71000" y1="95833" x2="71000" y2="95833"/>
                        <a14:backgroundMark x1="69000" y1="93333" x2="69000" y2="93333"/>
                        <a14:backgroundMark x1="61200" y1="88333" x2="61200" y2="88333"/>
                        <a14:backgroundMark x1="42000" y1="90750" x2="43200" y2="91333"/>
                        <a14:backgroundMark x1="37200" y1="90667" x2="41400" y2="91000"/>
                        <a14:backgroundMark x1="98000" y1="94667" x2="92600" y2="96583"/>
                      </a14:backgroundRemoval>
                    </a14:imgEffect>
                    <a14:imgEffect>
                      <a14:sharpenSoften amount="-10000"/>
                    </a14:imgEffect>
                    <a14:imgEffect>
                      <a14:colorTemperature colorTemp="5875"/>
                    </a14:imgEffect>
                    <a14:imgEffect>
                      <a14:saturation sat="125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63" b="3313"/>
          <a:stretch/>
        </p:blipFill>
        <p:spPr bwMode="auto">
          <a:xfrm flipH="1">
            <a:off x="4283968" y="5224436"/>
            <a:ext cx="4752528" cy="15169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5772300" cy="864096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Земля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898" l="0" r="99121"/>
                    </a14:imgEffect>
                    <a14:imgEffect>
                      <a14:colorTemperature colorTemp="6250"/>
                    </a14:imgEffect>
                    <a14:imgEffect>
                      <a14:saturation sat="295000"/>
                    </a14:imgEffect>
                    <a14:imgEffect>
                      <a14:brightnessContrast bright="2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4" t="7534" r="7371" b="8073"/>
          <a:stretch/>
        </p:blipFill>
        <p:spPr bwMode="auto">
          <a:xfrm>
            <a:off x="6957452" y="4733764"/>
            <a:ext cx="2156020" cy="2124236"/>
          </a:xfrm>
          <a:prstGeom prst="ellipse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673100" dist="1130300">
              <a:prstClr val="black">
                <a:alpha val="55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36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Olya\Рабочий сто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6750"/>
                    </a14:imgEffect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6" b="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1143000"/>
          </a:xfr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algn="l">
              <a:lnSpc>
                <a:spcPts val="8500"/>
              </a:lnSpc>
            </a:pPr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</a:rPr>
              <a:t>        Марс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Объект 2"/>
          <p:cNvSpPr txBox="1">
            <a:spLocks noGrp="1"/>
          </p:cNvSpPr>
          <p:nvPr>
            <p:ph idx="1"/>
          </p:nvPr>
        </p:nvSpPr>
        <p:spPr>
          <a:xfrm>
            <a:off x="3107579" y="1410691"/>
            <a:ext cx="5915000" cy="3574571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Марс </a:t>
            </a:r>
            <a:r>
              <a:rPr lang="uk-UA" sz="1800" dirty="0" smtClean="0">
                <a:solidFill>
                  <a:schemeClr val="bg1"/>
                </a:solidFill>
              </a:rPr>
              <a:t>— </a:t>
            </a:r>
            <a:r>
              <a:rPr lang="uk-UA" sz="1800" dirty="0">
                <a:solidFill>
                  <a:schemeClr val="bg1"/>
                </a:solidFill>
              </a:rPr>
              <a:t>четверта </a:t>
            </a:r>
            <a:r>
              <a:rPr lang="uk-UA" sz="1800" dirty="0" smtClean="0">
                <a:solidFill>
                  <a:schemeClr val="bg1"/>
                </a:solidFill>
              </a:rPr>
              <a:t>планета            Сонячної            </a:t>
            </a:r>
          </a:p>
          <a:p>
            <a:pPr marL="0" indent="0" algn="r">
              <a:buNone/>
            </a:pPr>
            <a:r>
              <a:rPr lang="uk-UA" sz="1800" dirty="0" smtClean="0">
                <a:solidFill>
                  <a:schemeClr val="bg1"/>
                </a:solidFill>
              </a:rPr>
              <a:t>системи           за </a:t>
            </a:r>
            <a:r>
              <a:rPr lang="uk-UA" sz="1800" dirty="0">
                <a:solidFill>
                  <a:schemeClr val="bg1"/>
                </a:solidFill>
              </a:rPr>
              <a:t>відстанню від Сонця й сьома за </a:t>
            </a:r>
            <a:r>
              <a:rPr lang="uk-UA" sz="1800" dirty="0" smtClean="0">
                <a:solidFill>
                  <a:schemeClr val="bg1"/>
                </a:solidFill>
              </a:rPr>
              <a:t>розміром і  масою</a:t>
            </a:r>
            <a:r>
              <a:rPr lang="uk-UA" sz="1800" dirty="0">
                <a:solidFill>
                  <a:schemeClr val="bg1"/>
                </a:solidFill>
              </a:rPr>
              <a:t>. </a:t>
            </a:r>
            <a:endParaRPr lang="uk-UA" sz="18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Марс </a:t>
            </a:r>
            <a:r>
              <a:rPr lang="uk-UA" sz="1800" dirty="0">
                <a:solidFill>
                  <a:schemeClr val="bg1"/>
                </a:solidFill>
              </a:rPr>
              <a:t>— </a:t>
            </a:r>
            <a:r>
              <a:rPr lang="uk-UA" sz="1800" dirty="0" smtClean="0">
                <a:solidFill>
                  <a:schemeClr val="bg1"/>
                </a:solidFill>
              </a:rPr>
              <a:t>давньоримський бог </a:t>
            </a:r>
            <a:r>
              <a:rPr lang="uk-UA" sz="1800" dirty="0">
                <a:solidFill>
                  <a:schemeClr val="bg1"/>
                </a:solidFill>
              </a:rPr>
              <a:t>війни. </a:t>
            </a:r>
            <a:endParaRPr lang="uk-UA" sz="18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Радіус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uk-UA" sz="1800" dirty="0">
                <a:solidFill>
                  <a:schemeClr val="bg1"/>
                </a:solidFill>
              </a:rPr>
              <a:t>3 390 км</a:t>
            </a:r>
          </a:p>
          <a:p>
            <a:pPr marL="0" indent="0" algn="r">
              <a:buNone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uk-UA" sz="1800" dirty="0">
                <a:solidFill>
                  <a:schemeClr val="bg1"/>
                </a:solidFill>
              </a:rPr>
              <a:t>639Е21 кг (0,107 мас Землі)</a:t>
            </a:r>
          </a:p>
          <a:p>
            <a:pPr marL="0" indent="0" algn="r">
              <a:buNone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 поверхні</a:t>
            </a:r>
            <a:r>
              <a:rPr lang="uk-UA" sz="1800" dirty="0">
                <a:solidFill>
                  <a:schemeClr val="bg1"/>
                </a:solidFill>
              </a:rPr>
              <a:t>: 144 798 500 </a:t>
            </a:r>
            <a:r>
              <a:rPr lang="uk-UA" sz="1800" dirty="0" err="1">
                <a:solidFill>
                  <a:schemeClr val="bg1"/>
                </a:solidFill>
              </a:rPr>
              <a:t>км²</a:t>
            </a:r>
            <a:endParaRPr lang="uk-UA" sz="1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Тривалість дня: </a:t>
            </a:r>
            <a:r>
              <a:rPr lang="uk-UA" sz="1800" dirty="0">
                <a:solidFill>
                  <a:schemeClr val="bg1"/>
                </a:solidFill>
              </a:rPr>
              <a:t>1д 0г 40х</a:t>
            </a:r>
          </a:p>
          <a:p>
            <a:pPr marL="0" indent="0" algn="r">
              <a:buNone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Супутники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 algn="r">
              <a:buNone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800" dirty="0">
                <a:solidFill>
                  <a:schemeClr val="bg1"/>
                </a:solidFill>
              </a:rPr>
              <a:t>Фобос(паніка), </a:t>
            </a:r>
            <a:r>
              <a:rPr lang="uk-UA" sz="1800" dirty="0" err="1">
                <a:solidFill>
                  <a:schemeClr val="bg1"/>
                </a:solidFill>
              </a:rPr>
              <a:t>Деймос</a:t>
            </a:r>
            <a:r>
              <a:rPr lang="uk-UA" sz="1800" dirty="0">
                <a:solidFill>
                  <a:schemeClr val="bg1"/>
                </a:solidFill>
              </a:rPr>
              <a:t> (страх).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6600" l="0" r="97400"/>
                    </a14:imgEffect>
                    <a14:imgEffect>
                      <a14:saturation sat="1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6" t="5733" r="5466" b="5733"/>
          <a:stretch/>
        </p:blipFill>
        <p:spPr bwMode="auto">
          <a:xfrm flipH="1">
            <a:off x="120998" y="2604988"/>
            <a:ext cx="4228058" cy="4216400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25" l="0" r="100000">
                        <a14:foregroundMark x1="1271" y1="13218" x2="13136" y2="11494"/>
                        <a14:foregroundMark x1="69915" y1="36494" x2="85381" y2="40086"/>
                        <a14:foregroundMark x1="60169" y1="25287" x2="67373" y2="32184"/>
                        <a14:foregroundMark x1="96610" y1="35057" x2="87712" y2="40661"/>
                        <a14:foregroundMark x1="98941" y1="7040" x2="93644" y2="27586"/>
                        <a14:foregroundMark x1="90890" y1="39655" x2="80508" y2="80460"/>
                        <a14:foregroundMark x1="13983" y1="63649" x2="20127" y2="65374"/>
                        <a14:foregroundMark x1="20127" y1="66667" x2="20763" y2="66523"/>
                        <a14:backgroundMark x1="12288" y1="5891" x2="30508" y2="10632"/>
                        <a14:backgroundMark x1="59958" y1="4885" x2="75847" y2="25287"/>
                        <a14:backgroundMark x1="29025" y1="17385" x2="38136" y2="13218"/>
                        <a14:backgroundMark x1="29449" y1="18966" x2="36653" y2="17529"/>
                        <a14:backgroundMark x1="30720" y1="19684" x2="33686" y2="18247"/>
                        <a14:backgroundMark x1="4873" y1="15805" x2="11229" y2="19971"/>
                        <a14:backgroundMark x1="1483" y1="22414" x2="6356" y2="22701"/>
                        <a14:backgroundMark x1="52119" y1="18678" x2="62500" y2="22126"/>
                        <a14:backgroundMark x1="77754" y1="48563" x2="82203" y2="64943"/>
                        <a14:backgroundMark x1="97034" y1="45833" x2="84534" y2="82471"/>
                        <a14:backgroundMark x1="74153" y1="5460" x2="88347" y2="20259"/>
                        <a14:backgroundMark x1="9322" y1="65805" x2="4449" y2="70259"/>
                        <a14:backgroundMark x1="3814" y1="67241" x2="0" y2="70115"/>
                        <a14:backgroundMark x1="7839" y1="69397" x2="3814" y2="72701"/>
                        <a14:backgroundMark x1="97881" y1="23563" x2="98517" y2="22126"/>
                        <a14:backgroundMark x1="98305" y1="17529" x2="97881" y2="25718"/>
                        <a14:backgroundMark x1="99153" y1="18247" x2="99788" y2="15948"/>
                        <a14:backgroundMark x1="98093" y1="16810" x2="99788" y2="14224"/>
                        <a14:backgroundMark x1="73093" y1="45833" x2="78602" y2="55603"/>
                        <a14:backgroundMark x1="70339" y1="54454" x2="77966" y2="61207"/>
                        <a14:backgroundMark x1="77119" y1="63793" x2="76907" y2="74569"/>
                        <a14:backgroundMark x1="93644" y1="46264" x2="98941" y2="38218"/>
                        <a14:backgroundMark x1="97458" y1="38649" x2="99576" y2="35632"/>
                        <a14:backgroundMark x1="98941" y1="32759" x2="99576" y2="33333"/>
                        <a14:backgroundMark x1="87288" y1="44397" x2="87288" y2="44397"/>
                        <a14:backgroundMark x1="81568" y1="65086" x2="79025" y2="78305"/>
                        <a14:backgroundMark x1="5720" y1="77586" x2="14407" y2="76437"/>
                      </a14:backgroundRemoval>
                    </a14:imgEffect>
                    <a14:imgEffect>
                      <a14:sharpenSoften amount="5000"/>
                    </a14:imgEffect>
                    <a14:imgEffect>
                      <a14:colorTemperature colorTemp="11375"/>
                    </a14:imgEffect>
                    <a14:imgEffect>
                      <a14:saturation sat="400000"/>
                    </a14:imgEffect>
                    <a14:imgEffect>
                      <a14:brightnessContrast bright="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3137" b="12572"/>
          <a:stretch/>
        </p:blipFill>
        <p:spPr bwMode="auto">
          <a:xfrm>
            <a:off x="-1" y="-110216"/>
            <a:ext cx="4773055" cy="6957392"/>
          </a:xfrm>
          <a:prstGeom prst="rect">
            <a:avLst/>
          </a:prstGeom>
          <a:noFill/>
          <a:ln>
            <a:noFill/>
          </a:ln>
          <a:effectLst>
            <a:glow rad="101600">
              <a:srgbClr val="3E1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us.123rf.com/400wm/400/400/santi0103/santi01031111/santi0103111100010/11225706-roman-helmet-and-sword-vector-illustrati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8500" l="26844" r="100000">
                        <a14:backgroundMark x1="88791" y1="25333" x2="88004" y2="25667"/>
                        <a14:backgroundMark x1="54572" y1="1250" x2="58407" y2="83"/>
                      </a14:backgroundRemoval>
                    </a14:imgEffect>
                    <a14:imgEffect>
                      <a14:saturation sat="85000"/>
                    </a14:imgEffect>
                    <a14:imgEffect>
                      <a14:brightnessContrast bright="26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48" b="13118"/>
          <a:stretch/>
        </p:blipFill>
        <p:spPr bwMode="auto">
          <a:xfrm>
            <a:off x="7568805" y="0"/>
            <a:ext cx="1548827" cy="2604988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707904" y="5085184"/>
            <a:ext cx="5317046" cy="1736204"/>
          </a:xfrm>
          <a:prstGeom prst="rect">
            <a:avLst/>
          </a:prstGeom>
          <a:solidFill>
            <a:schemeClr val="tx2">
              <a:lumMod val="40000"/>
              <a:lumOff val="60000"/>
              <a:alpha val="2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   На </a:t>
            </a:r>
            <a:r>
              <a:rPr lang="ru-RU" sz="1800" dirty="0" err="1">
                <a:solidFill>
                  <a:schemeClr val="bg1"/>
                </a:solidFill>
              </a:rPr>
              <a:t>Марсі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існують</a:t>
            </a:r>
            <a:r>
              <a:rPr lang="ru-RU" sz="1800" dirty="0">
                <a:solidFill>
                  <a:schemeClr val="bg1"/>
                </a:solidFill>
              </a:rPr>
              <a:t> гори на </a:t>
            </a:r>
            <a:r>
              <a:rPr lang="ru-RU" sz="1800" dirty="0" err="1">
                <a:solidFill>
                  <a:schemeClr val="bg1"/>
                </a:solidFill>
              </a:rPr>
              <a:t>багато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вище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Евересту</a:t>
            </a:r>
            <a:r>
              <a:rPr lang="ru-RU" sz="1800" dirty="0">
                <a:solidFill>
                  <a:schemeClr val="bg1"/>
                </a:solidFill>
              </a:rPr>
              <a:t>, а гора </a:t>
            </a:r>
            <a:r>
              <a:rPr lang="ru-RU" sz="1800" dirty="0" err="1">
                <a:solidFill>
                  <a:schemeClr val="bg1"/>
                </a:solidFill>
              </a:rPr>
              <a:t>Олімп</a:t>
            </a:r>
            <a:r>
              <a:rPr lang="ru-RU" sz="1800" dirty="0">
                <a:solidFill>
                  <a:schemeClr val="bg1"/>
                </a:solidFill>
              </a:rPr>
              <a:t> є в </a:t>
            </a:r>
            <a:r>
              <a:rPr lang="ru-RU" sz="1800" dirty="0" err="1">
                <a:solidFill>
                  <a:schemeClr val="bg1"/>
                </a:solidFill>
              </a:rPr>
              <a:t>даний</a:t>
            </a:r>
            <a:r>
              <a:rPr lang="ru-RU" sz="1800" dirty="0">
                <a:solidFill>
                  <a:schemeClr val="bg1"/>
                </a:solidFill>
              </a:rPr>
              <a:t> час </a:t>
            </a:r>
            <a:r>
              <a:rPr lang="ru-RU" sz="1800" dirty="0" err="1">
                <a:solidFill>
                  <a:schemeClr val="bg1"/>
                </a:solidFill>
              </a:rPr>
              <a:t>найвищою</a:t>
            </a:r>
            <a:r>
              <a:rPr lang="ru-RU" sz="1800" dirty="0">
                <a:solidFill>
                  <a:schemeClr val="bg1"/>
                </a:solidFill>
              </a:rPr>
              <a:t> горою в </a:t>
            </a:r>
            <a:r>
              <a:rPr lang="ru-RU" sz="1800" dirty="0" err="1">
                <a:solidFill>
                  <a:schemeClr val="bg1"/>
                </a:solidFill>
              </a:rPr>
              <a:t>Сонячній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системі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відомою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людству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   </a:t>
            </a:r>
            <a:r>
              <a:rPr lang="ru-RU" sz="1800" dirty="0" err="1" smtClean="0">
                <a:solidFill>
                  <a:schemeClr val="bg1"/>
                </a:solidFill>
              </a:rPr>
              <a:t>Тиск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на </a:t>
            </a:r>
            <a:r>
              <a:rPr lang="ru-RU" sz="1800" dirty="0" err="1">
                <a:solidFill>
                  <a:schemeClr val="bg1"/>
                </a:solidFill>
              </a:rPr>
              <a:t>Марсі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настільки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низький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що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кисень</a:t>
            </a:r>
            <a:r>
              <a:rPr lang="ru-RU" sz="1800" dirty="0">
                <a:solidFill>
                  <a:schemeClr val="bg1"/>
                </a:solidFill>
              </a:rPr>
              <a:t> у </a:t>
            </a:r>
            <a:r>
              <a:rPr lang="ru-RU" sz="1800" dirty="0" err="1">
                <a:solidFill>
                  <a:schemeClr val="bg1"/>
                </a:solidFill>
              </a:rPr>
              <a:t>крові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миттєво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перетворився</a:t>
            </a:r>
            <a:r>
              <a:rPr lang="ru-RU" sz="1800" dirty="0">
                <a:solidFill>
                  <a:schemeClr val="bg1"/>
                </a:solidFill>
              </a:rPr>
              <a:t> б на </a:t>
            </a:r>
            <a:r>
              <a:rPr lang="ru-RU" sz="1800" dirty="0" err="1">
                <a:solidFill>
                  <a:schemeClr val="bg1"/>
                </a:solidFill>
              </a:rPr>
              <a:t>газові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бульбашки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uk-UA" sz="1800" dirty="0" smtClean="0">
              <a:solidFill>
                <a:schemeClr val="bg1"/>
              </a:solidFill>
            </a:endParaRPr>
          </a:p>
        </p:txBody>
      </p:sp>
      <p:pic>
        <p:nvPicPr>
          <p:cNvPr id="9223" name="Picture 7" descr="http://images.creativejournal.ru/2012/03/Iceralionking190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9" b="100000" l="0" r="100000">
                        <a14:foregroundMark x1="45512" y1="90857" x2="50551" y2="88571"/>
                        <a14:foregroundMark x1="48504" y1="18286" x2="48661" y2="24286"/>
                        <a14:backgroundMark x1="3780" y1="42857" x2="9134" y2="31429"/>
                        <a14:backgroundMark x1="4567" y1="50571" x2="2835" y2="71143"/>
                        <a14:backgroundMark x1="18583" y1="38857" x2="23307" y2="38857"/>
                        <a14:backgroundMark x1="51969" y1="27714" x2="53071" y2="30857"/>
                        <a14:backgroundMark x1="40000" y1="25429" x2="40000" y2="25429"/>
                        <a14:backgroundMark x1="37480" y1="69143" x2="37480" y2="69143"/>
                        <a14:backgroundMark x1="34961" y1="96571" x2="34961" y2="96571"/>
                        <a14:backgroundMark x1="46299" y1="95429" x2="46299" y2="97429"/>
                        <a14:backgroundMark x1="35906" y1="96286" x2="36535" y2="96286"/>
                        <a14:backgroundMark x1="53858" y1="93143" x2="53701" y2="97143"/>
                        <a14:backgroundMark x1="54803" y1="93143" x2="56220" y2="92000"/>
                        <a14:backgroundMark x1="82835" y1="82286" x2="86614" y2="92000"/>
                        <a14:backgroundMark x1="72441" y1="69143" x2="72441" y2="69143"/>
                      </a14:backgroundRemoval>
                    </a14:imgEffect>
                    <a14:imgEffect>
                      <a14:colorTemperature colorTemp="7625"/>
                    </a14:imgEffect>
                    <a14:imgEffect>
                      <a14:saturation sat="14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33"/>
          <a:stretch/>
        </p:blipFill>
        <p:spPr bwMode="auto">
          <a:xfrm>
            <a:off x="0" y="4015037"/>
            <a:ext cx="4067942" cy="281795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3767318" y="5193645"/>
            <a:ext cx="133288" cy="15564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/>
          <p:cNvSpPr/>
          <p:nvPr/>
        </p:nvSpPr>
        <p:spPr>
          <a:xfrm>
            <a:off x="3774548" y="6041331"/>
            <a:ext cx="133288" cy="15564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9015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1244</Words>
  <Application>Microsoft Office PowerPoint</Application>
  <PresentationFormat>Экран (4:3)</PresentationFormat>
  <Paragraphs>123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Планети сонячної системи</vt:lpstr>
      <vt:lpstr>Що таке планета?</vt:lpstr>
      <vt:lpstr>Презентация PowerPoint</vt:lpstr>
      <vt:lpstr>Характеристика Планет</vt:lpstr>
      <vt:lpstr>Сонце</vt:lpstr>
      <vt:lpstr>Меркурій</vt:lpstr>
      <vt:lpstr>Венера</vt:lpstr>
      <vt:lpstr>Земля</vt:lpstr>
      <vt:lpstr>        Марс</vt:lpstr>
      <vt:lpstr>Юпітер</vt:lpstr>
      <vt:lpstr>         Сатурн</vt:lpstr>
      <vt:lpstr>Уран</vt:lpstr>
      <vt:lpstr>Нептун</vt:lpstr>
      <vt:lpstr>Плутон</vt:lpstr>
      <vt:lpstr>Підсумки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Olya</cp:lastModifiedBy>
  <cp:revision>50</cp:revision>
  <dcterms:modified xsi:type="dcterms:W3CDTF">2014-01-12T17:55:14Z</dcterms:modified>
</cp:coreProperties>
</file>