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52" autoAdjust="0"/>
    <p:restoredTop sz="97998" autoAdjust="0"/>
  </p:normalViewPr>
  <p:slideViewPr>
    <p:cSldViewPr>
      <p:cViewPr varScale="1">
        <p:scale>
          <a:sx n="111" d="100"/>
          <a:sy n="111" d="100"/>
        </p:scale>
        <p:origin x="-99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2BC76BFF-7E7C-494F-99EF-3A889B4A1798}" type="datetimeFigureOut">
              <a:rPr lang="ru-RU" smtClean="0"/>
              <a:pPr/>
              <a:t>13.05.2013</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6541B5C-44E8-4BD8-A200-9F487934713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BC76BFF-7E7C-494F-99EF-3A889B4A1798}" type="datetimeFigureOut">
              <a:rPr lang="ru-RU" smtClean="0"/>
              <a:pPr/>
              <a:t>13.05.2013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6541B5C-44E8-4BD8-A200-9F487934713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BC76BFF-7E7C-494F-99EF-3A889B4A1798}" type="datetimeFigureOut">
              <a:rPr lang="ru-RU" smtClean="0"/>
              <a:pPr/>
              <a:t>13.05.2013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6541B5C-44E8-4BD8-A200-9F487934713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2BC76BFF-7E7C-494F-99EF-3A889B4A1798}" type="datetimeFigureOut">
              <a:rPr lang="ru-RU" smtClean="0"/>
              <a:pPr/>
              <a:t>13.05.2013</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56541B5C-44E8-4BD8-A200-9F4879347130}"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2BC76BFF-7E7C-494F-99EF-3A889B4A1798}" type="datetimeFigureOut">
              <a:rPr lang="ru-RU" smtClean="0"/>
              <a:pPr/>
              <a:t>13.05.2013</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56541B5C-44E8-4BD8-A200-9F4879347130}" type="slidenum">
              <a:rPr lang="ru-RU" smtClean="0"/>
              <a:pPr/>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2BC76BFF-7E7C-494F-99EF-3A889B4A1798}" type="datetimeFigureOut">
              <a:rPr lang="ru-RU" smtClean="0"/>
              <a:pPr/>
              <a:t>13.05.2013</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56541B5C-44E8-4BD8-A200-9F4879347130}"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2BC76BFF-7E7C-494F-99EF-3A889B4A1798}" type="datetimeFigureOut">
              <a:rPr lang="ru-RU" smtClean="0"/>
              <a:pPr/>
              <a:t>13.05.2013</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56541B5C-44E8-4BD8-A200-9F4879347130}"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BC76BFF-7E7C-494F-99EF-3A889B4A1798}" type="datetimeFigureOut">
              <a:rPr lang="ru-RU" smtClean="0"/>
              <a:pPr/>
              <a:t>13.05.2013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56541B5C-44E8-4BD8-A200-9F487934713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2BC76BFF-7E7C-494F-99EF-3A889B4A1798}" type="datetimeFigureOut">
              <a:rPr lang="ru-RU" smtClean="0"/>
              <a:pPr/>
              <a:t>13.05.2013</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56541B5C-44E8-4BD8-A200-9F487934713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2BC76BFF-7E7C-494F-99EF-3A889B4A1798}" type="datetimeFigureOut">
              <a:rPr lang="ru-RU" smtClean="0"/>
              <a:pPr/>
              <a:t>13.05.2013</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56541B5C-44E8-4BD8-A200-9F4879347130}"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2BC76BFF-7E7C-494F-99EF-3A889B4A1798}" type="datetimeFigureOut">
              <a:rPr lang="ru-RU" smtClean="0"/>
              <a:pPr/>
              <a:t>13.05.2013</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56541B5C-44E8-4BD8-A200-9F4879347130}"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BC76BFF-7E7C-494F-99EF-3A889B4A1798}" type="datetimeFigureOut">
              <a:rPr lang="ru-RU" smtClean="0"/>
              <a:pPr/>
              <a:t>13.05.2013</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6541B5C-44E8-4BD8-A200-9F4879347130}"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Альберт Ейнштейн</a:t>
            </a:r>
            <a:endParaRPr lang="ru-RU" dirty="0"/>
          </a:p>
        </p:txBody>
      </p:sp>
      <p:sp>
        <p:nvSpPr>
          <p:cNvPr id="3" name="Подзаголовок 2"/>
          <p:cNvSpPr>
            <a:spLocks noGrp="1"/>
          </p:cNvSpPr>
          <p:nvPr>
            <p:ph type="subTitle" idx="1"/>
          </p:nvPr>
        </p:nvSpPr>
        <p:spPr/>
        <p:txBody>
          <a:bodyPr/>
          <a:lstStyle/>
          <a:p>
            <a:r>
              <a:rPr lang="ru-RU" dirty="0" smtClean="0"/>
              <a:t>(1879-1955)</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018366"/>
          </a:xfrm>
        </p:spPr>
        <p:txBody>
          <a:bodyPr>
            <a:normAutofit fontScale="90000"/>
          </a:bodyPr>
          <a:lstStyle/>
          <a:p>
            <a:r>
              <a:rPr lang="ru-RU" dirty="0" smtClean="0"/>
              <a:t>На честь </a:t>
            </a:r>
            <a:r>
              <a:rPr lang="uk-UA" dirty="0" smtClean="0"/>
              <a:t>Ейнштейна названі:</a:t>
            </a:r>
            <a:endParaRPr lang="uk-UA" dirty="0"/>
          </a:p>
        </p:txBody>
      </p:sp>
      <p:sp>
        <p:nvSpPr>
          <p:cNvPr id="3" name="Содержимое 2"/>
          <p:cNvSpPr>
            <a:spLocks noGrp="1"/>
          </p:cNvSpPr>
          <p:nvPr>
            <p:ph idx="1"/>
          </p:nvPr>
        </p:nvSpPr>
        <p:spPr>
          <a:xfrm>
            <a:off x="428596" y="1500174"/>
            <a:ext cx="8229600" cy="4572000"/>
          </a:xfrm>
        </p:spPr>
        <p:txBody>
          <a:bodyPr>
            <a:normAutofit lnSpcReduction="10000"/>
          </a:bodyPr>
          <a:lstStyle/>
          <a:p>
            <a:r>
              <a:rPr lang="uk-UA" dirty="0" smtClean="0"/>
              <a:t>Ейнштейн — одиниця енергії, вживана у фотохімії</a:t>
            </a:r>
          </a:p>
          <a:p>
            <a:r>
              <a:rPr lang="uk-UA" dirty="0" smtClean="0"/>
              <a:t>Астероїд 2001 Ейнштейн</a:t>
            </a:r>
          </a:p>
          <a:p>
            <a:r>
              <a:rPr lang="uk-UA" dirty="0" smtClean="0"/>
              <a:t>Кратер на Місяці</a:t>
            </a:r>
          </a:p>
          <a:p>
            <a:r>
              <a:rPr lang="uk-UA" dirty="0" smtClean="0"/>
              <a:t>Премія Альберта Ейнштейна, що присуджується Світовою Культурною Радою</a:t>
            </a:r>
          </a:p>
          <a:p>
            <a:r>
              <a:rPr lang="uk-UA" dirty="0" smtClean="0"/>
              <a:t>Супутник-обсерваторія «Ейнштейн»</a:t>
            </a:r>
          </a:p>
          <a:p>
            <a:r>
              <a:rPr lang="uk-UA" dirty="0" smtClean="0"/>
              <a:t>численні вулиці багатьох міст світу</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idx="1"/>
          </p:nvPr>
        </p:nvSpPr>
        <p:spPr>
          <a:xfrm>
            <a:off x="0" y="285728"/>
            <a:ext cx="5643570" cy="6572272"/>
          </a:xfrm>
        </p:spPr>
        <p:txBody>
          <a:bodyPr>
            <a:normAutofit fontScale="77500" lnSpcReduction="20000"/>
          </a:bodyPr>
          <a:lstStyle/>
          <a:p>
            <a:r>
              <a:rPr lang="ru-RU" sz="3200" dirty="0" smtClean="0">
                <a:latin typeface="Times New Roman" pitchFamily="18" charset="0"/>
                <a:cs typeface="Times New Roman" pitchFamily="18" charset="0"/>
              </a:rPr>
              <a:t>Альберт Ейнштейн  — один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найвизначніших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фізиків</a:t>
            </a:r>
            <a:r>
              <a:rPr lang="ru-RU" sz="3200" dirty="0" smtClean="0">
                <a:latin typeface="Times New Roman" pitchFamily="18" charset="0"/>
                <a:cs typeface="Times New Roman" pitchFamily="18" charset="0"/>
              </a:rPr>
              <a:t> XX століття. Створив </a:t>
            </a:r>
            <a:r>
              <a:rPr lang="ru-RU" sz="3200" dirty="0" err="1" smtClean="0">
                <a:latin typeface="Times New Roman" pitchFamily="18" charset="0"/>
                <a:cs typeface="Times New Roman" pitchFamily="18" charset="0"/>
              </a:rPr>
              <a:t>спеціальну</a:t>
            </a:r>
            <a:r>
              <a:rPr lang="ru-RU" sz="3200" dirty="0" smtClean="0">
                <a:latin typeface="Times New Roman" pitchFamily="18" charset="0"/>
                <a:cs typeface="Times New Roman" pitchFamily="18" charset="0"/>
              </a:rPr>
              <a:t> (1905) </a:t>
            </a:r>
            <a:r>
              <a:rPr lang="ru-RU" sz="3200" dirty="0" err="1" smtClean="0">
                <a:latin typeface="Times New Roman" pitchFamily="18" charset="0"/>
                <a:cs typeface="Times New Roman" pitchFamily="18" charset="0"/>
              </a:rPr>
              <a:t>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загальну</a:t>
            </a:r>
            <a:r>
              <a:rPr lang="ru-RU" sz="3200" dirty="0" smtClean="0">
                <a:latin typeface="Times New Roman" pitchFamily="18" charset="0"/>
                <a:cs typeface="Times New Roman" pitchFamily="18" charset="0"/>
              </a:rPr>
              <a:t> (1907–1916) </a:t>
            </a:r>
            <a:r>
              <a:rPr lang="ru-RU" sz="3200" dirty="0" err="1" smtClean="0">
                <a:latin typeface="Times New Roman" pitchFamily="18" charset="0"/>
                <a:cs typeface="Times New Roman" pitchFamily="18" charset="0"/>
              </a:rPr>
              <a:t>теорії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відносності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відкрив</a:t>
            </a:r>
            <a:r>
              <a:rPr lang="ru-RU" sz="3200" dirty="0" smtClean="0">
                <a:latin typeface="Times New Roman" pitchFamily="18" charset="0"/>
                <a:cs typeface="Times New Roman" pitchFamily="18" charset="0"/>
              </a:rPr>
              <a:t> закон </a:t>
            </a:r>
            <a:r>
              <a:rPr lang="ru-RU" sz="3200" dirty="0" err="1" smtClean="0">
                <a:latin typeface="Times New Roman" pitchFamily="18" charset="0"/>
                <a:cs typeface="Times New Roman" pitchFamily="18" charset="0"/>
              </a:rPr>
              <a:t>взаємозв'язку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маси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енергії</a:t>
            </a:r>
            <a:r>
              <a:rPr lang="ru-RU" sz="3200" dirty="0" smtClean="0">
                <a:latin typeface="Times New Roman" pitchFamily="18" charset="0"/>
                <a:cs typeface="Times New Roman" pitchFamily="18" charset="0"/>
              </a:rPr>
              <a:t> (див. </a:t>
            </a:r>
            <a:r>
              <a:rPr lang="en-US" sz="3200" dirty="0" smtClean="0">
                <a:latin typeface="Times New Roman" pitchFamily="18" charset="0"/>
                <a:cs typeface="Times New Roman" pitchFamily="18" charset="0"/>
              </a:rPr>
              <a:t>E=mc²). </a:t>
            </a:r>
            <a:r>
              <a:rPr lang="ru-RU" sz="3200" dirty="0" smtClean="0">
                <a:latin typeface="Times New Roman" pitchFamily="18" charset="0"/>
                <a:cs typeface="Times New Roman" pitchFamily="18" charset="0"/>
              </a:rPr>
              <a:t>Автор </a:t>
            </a:r>
            <a:r>
              <a:rPr lang="ru-RU" sz="3200" dirty="0" err="1" smtClean="0">
                <a:latin typeface="Times New Roman" pitchFamily="18" charset="0"/>
                <a:cs typeface="Times New Roman" pitchFamily="18" charset="0"/>
              </a:rPr>
              <a:t>основоположних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праць</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квантової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теорії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ввів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поняття</a:t>
            </a:r>
            <a:r>
              <a:rPr lang="ru-RU" sz="3200" dirty="0" smtClean="0">
                <a:latin typeface="Times New Roman" pitchFamily="18" charset="0"/>
                <a:cs typeface="Times New Roman" pitchFamily="18" charset="0"/>
              </a:rPr>
              <a:t> фотона, </a:t>
            </a:r>
            <a:r>
              <a:rPr lang="ru-RU" sz="3200" dirty="0" err="1" smtClean="0">
                <a:latin typeface="Times New Roman" pitchFamily="18" charset="0"/>
                <a:cs typeface="Times New Roman" pitchFamily="18" charset="0"/>
              </a:rPr>
              <a:t>встановив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закони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фотоефекту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основний</a:t>
            </a:r>
            <a:r>
              <a:rPr lang="ru-RU" sz="3200" dirty="0" smtClean="0">
                <a:latin typeface="Times New Roman" pitchFamily="18" charset="0"/>
                <a:cs typeface="Times New Roman" pitchFamily="18" charset="0"/>
              </a:rPr>
              <a:t> закон </a:t>
            </a:r>
            <a:r>
              <a:rPr lang="ru-RU" sz="3200" dirty="0" err="1" smtClean="0">
                <a:latin typeface="Times New Roman" pitchFamily="18" charset="0"/>
                <a:cs typeface="Times New Roman" pitchFamily="18" charset="0"/>
              </a:rPr>
              <a:t>фотохімії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закон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Ейнштейна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передбачив</a:t>
            </a:r>
            <a:r>
              <a:rPr lang="ru-RU" sz="3200" dirty="0" smtClean="0">
                <a:latin typeface="Times New Roman" pitchFamily="18" charset="0"/>
                <a:cs typeface="Times New Roman" pitchFamily="18" charset="0"/>
              </a:rPr>
              <a:t> (1916) </a:t>
            </a:r>
            <a:r>
              <a:rPr lang="ru-RU" sz="3200" dirty="0" err="1" smtClean="0">
                <a:latin typeface="Times New Roman" pitchFamily="18" charset="0"/>
                <a:cs typeface="Times New Roman" pitchFamily="18" charset="0"/>
              </a:rPr>
              <a:t>вимушене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випромінювання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Розвинув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статистичну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теорію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броунівського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руху</a:t>
            </a:r>
            <a:r>
              <a:rPr lang="ru-RU" sz="3200" dirty="0" smtClean="0">
                <a:latin typeface="Times New Roman" pitchFamily="18" charset="0"/>
                <a:cs typeface="Times New Roman" pitchFamily="18" charset="0"/>
              </a:rPr>
              <a:t>, заклавши </a:t>
            </a:r>
            <a:r>
              <a:rPr lang="ru-RU" sz="3200" dirty="0" err="1" smtClean="0">
                <a:latin typeface="Times New Roman" pitchFamily="18" charset="0"/>
                <a:cs typeface="Times New Roman" pitchFamily="18" charset="0"/>
              </a:rPr>
              <a:t>основи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теорії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флуктуацій</a:t>
            </a:r>
            <a:r>
              <a:rPr lang="ru-RU" sz="3200" dirty="0" smtClean="0">
                <a:latin typeface="Times New Roman" pitchFamily="18" charset="0"/>
                <a:cs typeface="Times New Roman" pitchFamily="18" charset="0"/>
              </a:rPr>
              <a:t>, створив </a:t>
            </a:r>
            <a:r>
              <a:rPr lang="ru-RU" sz="3200" dirty="0" err="1" smtClean="0">
                <a:latin typeface="Times New Roman" pitchFamily="18" charset="0"/>
                <a:cs typeface="Times New Roman" pitchFamily="18" charset="0"/>
              </a:rPr>
              <a:t>квантову</a:t>
            </a:r>
            <a:r>
              <a:rPr lang="ru-RU" sz="3200" dirty="0" smtClean="0">
                <a:latin typeface="Times New Roman" pitchFamily="18" charset="0"/>
                <a:cs typeface="Times New Roman" pitchFamily="18" charset="0"/>
              </a:rPr>
              <a:t> статистику </a:t>
            </a:r>
            <a:r>
              <a:rPr lang="ru-RU" sz="3200" dirty="0" err="1" smtClean="0">
                <a:latin typeface="Times New Roman" pitchFamily="18" charset="0"/>
                <a:cs typeface="Times New Roman" pitchFamily="18" charset="0"/>
              </a:rPr>
              <a:t>Бозе</a:t>
            </a:r>
            <a:r>
              <a:rPr lang="ru-RU" sz="3200" dirty="0" smtClean="0">
                <a:latin typeface="Times New Roman" pitchFamily="18" charset="0"/>
                <a:cs typeface="Times New Roman" pitchFamily="18" charset="0"/>
              </a:rPr>
              <a:t>—</a:t>
            </a:r>
            <a:r>
              <a:rPr lang="ru-RU" sz="3200" dirty="0" err="1" smtClean="0">
                <a:latin typeface="Times New Roman" pitchFamily="18" charset="0"/>
                <a:cs typeface="Times New Roman" pitchFamily="18" charset="0"/>
              </a:rPr>
              <a:t>Ейнштейна</a:t>
            </a:r>
            <a:r>
              <a:rPr lang="ru-RU" sz="3200" dirty="0" smtClean="0">
                <a:latin typeface="Times New Roman" pitchFamily="18" charset="0"/>
                <a:cs typeface="Times New Roman" pitchFamily="18" charset="0"/>
              </a:rPr>
              <a:t>. З 1933 </a:t>
            </a:r>
            <a:r>
              <a:rPr lang="ru-RU" sz="3200" dirty="0" smtClean="0">
                <a:latin typeface="Times New Roman" pitchFamily="18" charset="0"/>
                <a:cs typeface="Times New Roman" pitchFamily="18" charset="0"/>
              </a:rPr>
              <a:t>року </a:t>
            </a:r>
            <a:r>
              <a:rPr lang="ru-RU" sz="3200" dirty="0" err="1" smtClean="0">
                <a:latin typeface="Times New Roman" pitchFamily="18" charset="0"/>
                <a:cs typeface="Times New Roman" pitchFamily="18" charset="0"/>
              </a:rPr>
              <a:t>працював</a:t>
            </a:r>
            <a:r>
              <a:rPr lang="ru-RU" sz="3200" dirty="0" smtClean="0">
                <a:latin typeface="Times New Roman" pitchFamily="18" charset="0"/>
                <a:cs typeface="Times New Roman" pitchFamily="18" charset="0"/>
              </a:rPr>
              <a:t> над проблемами </a:t>
            </a:r>
            <a:r>
              <a:rPr lang="ru-RU" sz="3200" dirty="0" err="1" smtClean="0">
                <a:latin typeface="Times New Roman" pitchFamily="18" charset="0"/>
                <a:cs typeface="Times New Roman" pitchFamily="18" charset="0"/>
              </a:rPr>
              <a:t>космології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єдиної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теорії</a:t>
            </a:r>
            <a:r>
              <a:rPr lang="ru-RU" sz="3200" dirty="0" smtClean="0">
                <a:latin typeface="Times New Roman" pitchFamily="18" charset="0"/>
                <a:cs typeface="Times New Roman" pitchFamily="18" charset="0"/>
              </a:rPr>
              <a:t> поля.</a:t>
            </a:r>
          </a:p>
          <a:p>
            <a:endParaRPr lang="ru-RU" dirty="0"/>
          </a:p>
        </p:txBody>
      </p:sp>
      <p:pic>
        <p:nvPicPr>
          <p:cNvPr id="1027" name="Picture 3"/>
          <p:cNvPicPr>
            <a:picLocks noChangeAspect="1" noChangeArrowheads="1"/>
          </p:cNvPicPr>
          <p:nvPr/>
        </p:nvPicPr>
        <p:blipFill>
          <a:blip r:embed="rId2"/>
          <a:srcRect/>
          <a:stretch>
            <a:fillRect/>
          </a:stretch>
        </p:blipFill>
        <p:spPr bwMode="auto">
          <a:xfrm>
            <a:off x="5857884" y="714356"/>
            <a:ext cx="2857520"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4786346" cy="785818"/>
          </a:xfrm>
        </p:spPr>
        <p:txBody>
          <a:bodyPr/>
          <a:lstStyle/>
          <a:p>
            <a:r>
              <a:rPr lang="uk-UA" dirty="0" smtClean="0"/>
              <a:t>Ранні</a:t>
            </a:r>
            <a:r>
              <a:rPr lang="ru-RU" dirty="0" smtClean="0"/>
              <a:t> роки</a:t>
            </a:r>
            <a:endParaRPr lang="ru-RU" dirty="0"/>
          </a:p>
        </p:txBody>
      </p:sp>
      <p:sp>
        <p:nvSpPr>
          <p:cNvPr id="3" name="Содержимое 2"/>
          <p:cNvSpPr>
            <a:spLocks noGrp="1"/>
          </p:cNvSpPr>
          <p:nvPr>
            <p:ph idx="1"/>
          </p:nvPr>
        </p:nvSpPr>
        <p:spPr>
          <a:xfrm>
            <a:off x="2571736" y="1000108"/>
            <a:ext cx="6429420" cy="4714908"/>
          </a:xfrm>
        </p:spPr>
        <p:txBody>
          <a:bodyPr>
            <a:noAutofit/>
          </a:bodyPr>
          <a:lstStyle/>
          <a:p>
            <a:pPr lvl="0"/>
            <a:r>
              <a:rPr lang="uk-UA" sz="1700" dirty="0" smtClean="0">
                <a:latin typeface="Times New Roman" pitchFamily="18" charset="0"/>
                <a:cs typeface="Times New Roman" pitchFamily="18" charset="0"/>
              </a:rPr>
              <a:t>Альберт Ейнштейн народився 14 березня 1879 року в німецькому місті Ульмі в незаможній єврейській сім'ї Германа і Пауліни Ейнштейн. Хлопчик зростав замкнутим і нетовариським і не демонстрував яких-небудь значних успіхів в школі. Поширеною є думка, що в дитинстві Альберт Ейнштейн був не здібний до навчання. Як докази наводяться низькі показники, які він демонстрував у школі, а також той факт, що майбутній геній вельми пізно почав ходити і говорити. Проте така точка зору заперечується багатьма дослідниками біографії Альберта Ейнштейна. Дійсно, вчителі критикували Ейнштейна за повільність і погану успішність, проте пояснення низької успішності і труднощам в навчанні Ейнштейна слід шукати не в лінощі або поганих здібностях учня, а в елементарній скромності, несприйнятті застарілих педагогічних методів, що застосовувалися в німецьких школах кінця </a:t>
            </a:r>
            <a:r>
              <a:rPr lang="en-US" sz="1700" dirty="0" smtClean="0">
                <a:latin typeface="Times New Roman" pitchFamily="18" charset="0"/>
                <a:cs typeface="Times New Roman" pitchFamily="18" charset="0"/>
              </a:rPr>
              <a:t>XIX</a:t>
            </a:r>
            <a:r>
              <a:rPr lang="uk-UA" sz="1700" dirty="0" err="1" smtClean="0">
                <a:latin typeface="Times New Roman" pitchFamily="18" charset="0"/>
                <a:cs typeface="Times New Roman" pitchFamily="18" charset="0"/>
              </a:rPr>
              <a:t>-початку</a:t>
            </a:r>
            <a:r>
              <a:rPr lang="uk-UA"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XX </a:t>
            </a:r>
            <a:r>
              <a:rPr lang="uk-UA" sz="1700" dirty="0" smtClean="0">
                <a:latin typeface="Times New Roman" pitchFamily="18" charset="0"/>
                <a:cs typeface="Times New Roman" pitchFamily="18" charset="0"/>
              </a:rPr>
              <a:t>століть, можливій дислексії або специфічній структурі мозку Ейнштейна. Коли Альберту було п'ять років, його батько вперше показав йому компас. Це перше враження від знайомства з технікою у Ейнштейна збереглося на все життя і, як він сам визнавав, визначило його захоплення всілякими механізмами і наукою. </a:t>
            </a:r>
            <a:endParaRPr lang="ru-RU" sz="1700" dirty="0" smtClean="0">
              <a:latin typeface="Times New Roman" pitchFamily="18" charset="0"/>
              <a:cs typeface="Times New Roman" pitchFamily="18" charset="0"/>
            </a:endParaRPr>
          </a:p>
          <a:p>
            <a:endParaRPr lang="uk-UA" sz="1600" b="1" dirty="0" smtClean="0"/>
          </a:p>
        </p:txBody>
      </p:sp>
      <p:pic>
        <p:nvPicPr>
          <p:cNvPr id="2050" name="Picture 2"/>
          <p:cNvPicPr>
            <a:picLocks noChangeAspect="1" noChangeArrowheads="1"/>
          </p:cNvPicPr>
          <p:nvPr/>
        </p:nvPicPr>
        <p:blipFill>
          <a:blip r:embed="rId2"/>
          <a:srcRect/>
          <a:stretch>
            <a:fillRect/>
          </a:stretch>
        </p:blipFill>
        <p:spPr bwMode="auto">
          <a:xfrm>
            <a:off x="142844" y="1142984"/>
            <a:ext cx="2912696" cy="4214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4857784" cy="6072230"/>
          </a:xfrm>
        </p:spPr>
        <p:txBody>
          <a:bodyPr>
            <a:normAutofit fontScale="85000" lnSpcReduction="10000"/>
          </a:bodyPr>
          <a:lstStyle/>
          <a:p>
            <a:r>
              <a:rPr lang="uk-UA" sz="3200" dirty="0" smtClean="0">
                <a:latin typeface="Times New Roman" pitchFamily="18" charset="0"/>
                <a:cs typeface="Times New Roman" pitchFamily="18" charset="0"/>
              </a:rPr>
              <a:t>Будучи дитям нерелігійних батьків, Альберт Ейнштейн відвідував католицьку початкову школу в Мюнхені і до 12-ти років був досить глибоко віруючим підлітком, хоча і не розмежовував християнське й іудейське віровчення. Однак, читання науково-популярних книг незабаром зробило його вільнодумцем і назавжди породило в ньому недовіру до авторитетів.</a:t>
            </a:r>
          </a:p>
          <a:p>
            <a:endParaRPr lang="ru-RU" dirty="0"/>
          </a:p>
        </p:txBody>
      </p:sp>
      <p:pic>
        <p:nvPicPr>
          <p:cNvPr id="3074" name="Picture 2"/>
          <p:cNvPicPr>
            <a:picLocks noChangeAspect="1" noChangeArrowheads="1"/>
          </p:cNvPicPr>
          <p:nvPr/>
        </p:nvPicPr>
        <p:blipFill>
          <a:blip r:embed="rId2"/>
          <a:srcRect/>
          <a:stretch>
            <a:fillRect/>
          </a:stretch>
        </p:blipFill>
        <p:spPr bwMode="auto">
          <a:xfrm>
            <a:off x="5429256" y="142852"/>
            <a:ext cx="3524269" cy="49547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661176"/>
          </a:xfrm>
        </p:spPr>
        <p:txBody>
          <a:bodyPr>
            <a:normAutofit fontScale="90000"/>
          </a:bodyPr>
          <a:lstStyle/>
          <a:p>
            <a:r>
              <a:rPr lang="ru-RU" dirty="0" smtClean="0"/>
              <a:t>Початок </a:t>
            </a:r>
            <a:r>
              <a:rPr lang="uk-UA" dirty="0" smtClean="0"/>
              <a:t>наукової діяльності</a:t>
            </a:r>
            <a:endParaRPr lang="uk-UA" dirty="0"/>
          </a:p>
        </p:txBody>
      </p:sp>
      <p:sp>
        <p:nvSpPr>
          <p:cNvPr id="3" name="Содержимое 2"/>
          <p:cNvSpPr>
            <a:spLocks noGrp="1"/>
          </p:cNvSpPr>
          <p:nvPr>
            <p:ph idx="1"/>
          </p:nvPr>
        </p:nvSpPr>
        <p:spPr>
          <a:xfrm>
            <a:off x="500034" y="1000108"/>
            <a:ext cx="8229600" cy="5072098"/>
          </a:xfrm>
        </p:spPr>
        <p:txBody>
          <a:bodyPr>
            <a:normAutofit fontScale="70000" lnSpcReduction="20000"/>
          </a:bodyPr>
          <a:lstStyle/>
          <a:p>
            <a:r>
              <a:rPr lang="uk-UA" dirty="0" smtClean="0">
                <a:latin typeface="Times New Roman" pitchFamily="18" charset="0"/>
                <a:cs typeface="Times New Roman" pitchFamily="18" charset="0"/>
              </a:rPr>
              <a:t>У 1900 Ейнштейн закінчив Політехнікум, отримавши диплом викладача математики і фізики. Хоча його успішність не була зразковою, проте він серйозно зацікавився цілим рядом наук, у тому числі геологією, біологією, історією культури, літературознавством, політичною економією. Хоча в наступному, 1901 року Ейнштейн отримав і громадянство Швейцарії, але аж до весни 1902 не міг знайти постійне місце роботи, лише підробляв, замінюючи вчителя у </a:t>
            </a:r>
            <a:r>
              <a:rPr lang="uk-UA" dirty="0" err="1" smtClean="0">
                <a:latin typeface="Times New Roman" pitchFamily="18" charset="0"/>
                <a:cs typeface="Times New Roman" pitchFamily="18" charset="0"/>
              </a:rPr>
              <a:t>Вінтерурі</a:t>
            </a:r>
            <a:r>
              <a:rPr lang="uk-UA" dirty="0" smtClean="0">
                <a:latin typeface="Times New Roman" pitchFamily="18" charset="0"/>
                <a:cs typeface="Times New Roman" pitchFamily="18" charset="0"/>
              </a:rPr>
              <a:t>. У армію він покликаний не був через плоскостопість і розширення вен. Унаслідок відсутності заробітку Альберт Ейнштейн буквально голодував, не приймаючи їжу по декілька днів поспіль. Згодом це стало причиною хвороби печінки, що нагадувала про себе до кінця життя.</a:t>
            </a:r>
          </a:p>
          <a:p>
            <a:r>
              <a:rPr lang="uk-UA" dirty="0" smtClean="0">
                <a:latin typeface="Times New Roman" pitchFamily="18" charset="0"/>
                <a:cs typeface="Times New Roman" pitchFamily="18" charset="0"/>
              </a:rPr>
              <a:t>У 1901 р. берлінські «Аннали фізики» опублікували його першу статтю «Наслідки з явища капілярності»</a:t>
            </a:r>
            <a:r>
              <a:rPr lang="en-US"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присвячену аналізу сил притягання між атомами рідин, проведеному на основі вивчення капілярного ефекту.</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232680"/>
          </a:xfrm>
        </p:spPr>
        <p:txBody>
          <a:bodyPr>
            <a:normAutofit fontScale="90000"/>
          </a:bodyPr>
          <a:lstStyle/>
          <a:p>
            <a:r>
              <a:rPr lang="uk-UA" dirty="0" smtClean="0"/>
              <a:t>«Рік чудес». Спеціальна теорія відносності</a:t>
            </a:r>
            <a:endParaRPr lang="uk-UA" dirty="0"/>
          </a:p>
        </p:txBody>
      </p:sp>
      <p:sp>
        <p:nvSpPr>
          <p:cNvPr id="3" name="Содержимое 2"/>
          <p:cNvSpPr>
            <a:spLocks noGrp="1"/>
          </p:cNvSpPr>
          <p:nvPr>
            <p:ph idx="1"/>
          </p:nvPr>
        </p:nvSpPr>
        <p:spPr/>
        <p:txBody>
          <a:bodyPr>
            <a:normAutofit fontScale="62500" lnSpcReduction="20000"/>
          </a:bodyPr>
          <a:lstStyle/>
          <a:p>
            <a:r>
              <a:rPr lang="uk-UA" dirty="0" smtClean="0">
                <a:latin typeface="Times New Roman" pitchFamily="18" charset="0"/>
                <a:cs typeface="Times New Roman" pitchFamily="18" charset="0"/>
              </a:rPr>
              <a:t>1904 року «Аннали фізики» отримали від Альберта Ейнштейна низку статей, присвячених вивченню питань статистичної механіки й молекулярної фізики. Вони були опубліковані 1905 року, відкривши так званий «Рік чудес» коли чотири статті Ейнштейна зробили революцію в теоретичній фізиці, поклавши початок теорії відносності, у якій Ейнштейн замінив розгляд частинок розглядом подій і перевернув уявлення про фотоефект і броунівський рух. Фізичне співтовариство в цілому погоджується з тим, що три з цих робіт заслуговували на Нобелівську премію, яка врешті-решт дісталася Ейнштейнові лише за роботу з фотоефекту — досить дивний факт, коли врахувати, що вчений відомий саме завдяки теорії відносності. Це можна пояснити відсутністю наочного експериментального підтвердження спеціальної теорії відносності, через що тогочасне наукове товариство її сприймало неоднозначно. Наприклад такі вчені як Дж. </a:t>
            </a:r>
            <a:r>
              <a:rPr lang="uk-UA" dirty="0" err="1" smtClean="0">
                <a:latin typeface="Times New Roman" pitchFamily="18" charset="0"/>
                <a:cs typeface="Times New Roman" pitchFamily="18" charset="0"/>
              </a:rPr>
              <a:t>Томпсон</a:t>
            </a:r>
            <a:r>
              <a:rPr lang="uk-UA" dirty="0" smtClean="0">
                <a:latin typeface="Times New Roman" pitchFamily="18" charset="0"/>
                <a:cs typeface="Times New Roman" pitchFamily="18" charset="0"/>
              </a:rPr>
              <a:t> та Г. Лоренц ще довго виступали з критикою СТВ. Тому для консенсусу було визнано доцільним нагородити Ейнштейна премію за пояснення явища фотоефекту, наукова цінність якого була беззаперечною вже тоді. На той час Ейнштейну не вдалося узгодити положення СТВ з квантовою механікою.</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214290"/>
            <a:ext cx="8229600" cy="1399032"/>
          </a:xfrm>
        </p:spPr>
        <p:txBody>
          <a:bodyPr/>
          <a:lstStyle/>
          <a:p>
            <a:r>
              <a:rPr lang="uk-UA" dirty="0" smtClean="0"/>
              <a:t>Культурний вплив</a:t>
            </a:r>
            <a:endParaRPr lang="uk-UA" dirty="0"/>
          </a:p>
        </p:txBody>
      </p:sp>
      <p:sp>
        <p:nvSpPr>
          <p:cNvPr id="5" name="Содержимое 4"/>
          <p:cNvSpPr>
            <a:spLocks noGrp="1"/>
          </p:cNvSpPr>
          <p:nvPr>
            <p:ph idx="1"/>
          </p:nvPr>
        </p:nvSpPr>
        <p:spPr>
          <a:xfrm>
            <a:off x="428596" y="1571612"/>
            <a:ext cx="8229600" cy="4572000"/>
          </a:xfrm>
        </p:spPr>
        <p:txBody>
          <a:bodyPr>
            <a:normAutofit fontScale="70000" lnSpcReduction="20000"/>
          </a:bodyPr>
          <a:lstStyle/>
          <a:p>
            <a:r>
              <a:rPr lang="ru-RU" dirty="0" smtClean="0">
                <a:latin typeface="Times New Roman" pitchFamily="18" charset="0"/>
                <a:cs typeface="Times New Roman" pitchFamily="18" charset="0"/>
              </a:rPr>
              <a:t>Особа Альберта </a:t>
            </a:r>
            <a:r>
              <a:rPr lang="uk-UA" dirty="0" smtClean="0">
                <a:latin typeface="Times New Roman" pitchFamily="18" charset="0"/>
                <a:cs typeface="Times New Roman" pitchFamily="18" charset="0"/>
              </a:rPr>
              <a:t>Ейнштейна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зробила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відчутний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вплив</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популярну</a:t>
            </a:r>
            <a:r>
              <a:rPr lang="ru-RU" dirty="0" smtClean="0">
                <a:latin typeface="Times New Roman" pitchFamily="18" charset="0"/>
                <a:cs typeface="Times New Roman" pitchFamily="18" charset="0"/>
              </a:rPr>
              <a:t> культуру, </a:t>
            </a:r>
            <a:r>
              <a:rPr lang="ru-RU" dirty="0" err="1" smtClean="0">
                <a:latin typeface="Times New Roman" pitchFamily="18" charset="0"/>
                <a:cs typeface="Times New Roman" pitchFamily="18" charset="0"/>
              </a:rPr>
              <a:t>зробивши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ім'я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синонімом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геніальності</a:t>
            </a:r>
            <a:r>
              <a:rPr lang="ru-RU" dirty="0" smtClean="0">
                <a:latin typeface="Times New Roman" pitchFamily="18" charset="0"/>
                <a:cs typeface="Times New Roman" pitchFamily="18" charset="0"/>
              </a:rPr>
              <a:t>. Альберт Ейнштейн </a:t>
            </a:r>
            <a:r>
              <a:rPr lang="ru-RU" dirty="0" err="1" smtClean="0">
                <a:latin typeface="Times New Roman" pitchFamily="18" charset="0"/>
                <a:cs typeface="Times New Roman" pitchFamily="18" charset="0"/>
              </a:rPr>
              <a:t>перетворився</a:t>
            </a:r>
            <a:r>
              <a:rPr lang="ru-RU" dirty="0" smtClean="0">
                <a:latin typeface="Times New Roman" pitchFamily="18" charset="0"/>
                <a:cs typeface="Times New Roman" pitchFamily="18" charset="0"/>
              </a:rPr>
              <a:t> на героя ряду </a:t>
            </a:r>
            <a:r>
              <a:rPr lang="ru-RU" dirty="0" err="1" smtClean="0">
                <a:latin typeface="Times New Roman" pitchFamily="18" charset="0"/>
                <a:cs typeface="Times New Roman" pitchFamily="18" charset="0"/>
              </a:rPr>
              <a:t>художніх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романів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фільмів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театральних</a:t>
            </a:r>
            <a:r>
              <a:rPr lang="ru-RU" dirty="0" smtClean="0">
                <a:latin typeface="Times New Roman" pitchFamily="18" charset="0"/>
                <a:cs typeface="Times New Roman" pitchFamily="18" charset="0"/>
              </a:rPr>
              <a:t> постановок. </a:t>
            </a:r>
            <a:r>
              <a:rPr lang="ru-RU" dirty="0" err="1" smtClean="0">
                <a:latin typeface="Times New Roman" pitchFamily="18" charset="0"/>
                <a:cs typeface="Times New Roman" pitchFamily="18" charset="0"/>
              </a:rPr>
              <a:t>Зокрема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виступає</a:t>
            </a:r>
            <a:r>
              <a:rPr lang="ru-RU" dirty="0" smtClean="0">
                <a:latin typeface="Times New Roman" pitchFamily="18" charset="0"/>
                <a:cs typeface="Times New Roman" pitchFamily="18" charset="0"/>
              </a:rPr>
              <a:t> як </a:t>
            </a:r>
            <a:r>
              <a:rPr lang="ru-RU" dirty="0" err="1" smtClean="0">
                <a:latin typeface="Times New Roman" pitchFamily="18" charset="0"/>
                <a:cs typeface="Times New Roman" pitchFamily="18" charset="0"/>
              </a:rPr>
              <a:t>дійова</a:t>
            </a:r>
            <a:r>
              <a:rPr lang="ru-RU" dirty="0" smtClean="0">
                <a:latin typeface="Times New Roman" pitchFamily="18" charset="0"/>
                <a:cs typeface="Times New Roman" pitchFamily="18" charset="0"/>
              </a:rPr>
              <a:t> особа у </a:t>
            </a:r>
            <a:r>
              <a:rPr lang="ru-RU" dirty="0" err="1" smtClean="0">
                <a:latin typeface="Times New Roman" pitchFamily="18" charset="0"/>
                <a:cs typeface="Times New Roman" pitchFamily="18" charset="0"/>
              </a:rPr>
              <a:t>фільмі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Ніколаса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Роги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комедії</a:t>
            </a:r>
            <a:r>
              <a:rPr lang="ru-RU" dirty="0" smtClean="0">
                <a:latin typeface="Times New Roman" pitchFamily="18" charset="0"/>
                <a:cs typeface="Times New Roman" pitchFamily="18" charset="0"/>
              </a:rPr>
              <a:t> Фреда </a:t>
            </a:r>
            <a:r>
              <a:rPr lang="ru-RU" dirty="0" err="1" smtClean="0">
                <a:latin typeface="Times New Roman" pitchFamily="18" charset="0"/>
                <a:cs typeface="Times New Roman" pitchFamily="18" charset="0"/>
              </a:rPr>
              <a:t>Шепізі</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I.Q.» </a:t>
            </a:r>
            <a:r>
              <a:rPr lang="ru-RU" dirty="0" err="1" smtClean="0">
                <a:latin typeface="Times New Roman" pitchFamily="18" charset="0"/>
                <a:cs typeface="Times New Roman" pitchFamily="18" charset="0"/>
              </a:rPr>
              <a:t>комічній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п'єсі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Стіва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Мартіна</a:t>
            </a:r>
            <a:r>
              <a:rPr lang="ru-RU" dirty="0" smtClean="0">
                <a:latin typeface="Times New Roman" pitchFamily="18" charset="0"/>
                <a:cs typeface="Times New Roman" pitchFamily="18" charset="0"/>
              </a:rPr>
              <a:t>, романах Жана-Клода </a:t>
            </a:r>
            <a:r>
              <a:rPr lang="ru-RU" dirty="0" err="1" smtClean="0">
                <a:latin typeface="Times New Roman" pitchFamily="18" charset="0"/>
                <a:cs typeface="Times New Roman" pitchFamily="18" charset="0"/>
              </a:rPr>
              <a:t>Кар'є</a:t>
            </a:r>
            <a:r>
              <a:rPr lang="ru-RU" dirty="0" smtClean="0">
                <a:latin typeface="Times New Roman" pitchFamily="18" charset="0"/>
                <a:cs typeface="Times New Roman" pitchFamily="18" charset="0"/>
              </a:rPr>
              <a:t> «Будь ласка, </a:t>
            </a:r>
            <a:r>
              <a:rPr lang="ru-RU" dirty="0" err="1" smtClean="0">
                <a:latin typeface="Times New Roman" pitchFamily="18" charset="0"/>
                <a:cs typeface="Times New Roman" pitchFamily="18" charset="0"/>
              </a:rPr>
              <a:t>мосьє</a:t>
            </a:r>
            <a:r>
              <a:rPr lang="ru-RU" dirty="0" smtClean="0">
                <a:latin typeface="Times New Roman" pitchFamily="18" charset="0"/>
                <a:cs typeface="Times New Roman" pitchFamily="18" charset="0"/>
              </a:rPr>
              <a:t> Ейнштейн» (</a:t>
            </a:r>
            <a:r>
              <a:rPr lang="en-US" dirty="0" smtClean="0">
                <a:latin typeface="Times New Roman" pitchFamily="18" charset="0"/>
                <a:cs typeface="Times New Roman" pitchFamily="18" charset="0"/>
              </a:rPr>
              <a:t>Einstein </a:t>
            </a:r>
            <a:r>
              <a:rPr lang="en-US" dirty="0" err="1" smtClean="0">
                <a:latin typeface="Times New Roman" pitchFamily="18" charset="0"/>
                <a:cs typeface="Times New Roman" pitchFamily="18" charset="0"/>
              </a:rPr>
              <a:t>S'il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Vous</a:t>
            </a:r>
            <a:r>
              <a:rPr lang="en-US" dirty="0" smtClean="0">
                <a:latin typeface="Times New Roman" pitchFamily="18" charset="0"/>
                <a:cs typeface="Times New Roman" pitchFamily="18" charset="0"/>
              </a:rPr>
              <a:t> Plait)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Алана </a:t>
            </a:r>
            <a:r>
              <a:rPr lang="ru-RU" dirty="0" err="1" smtClean="0">
                <a:latin typeface="Times New Roman" pitchFamily="18" charset="0"/>
                <a:cs typeface="Times New Roman" pitchFamily="18" charset="0"/>
              </a:rPr>
              <a:t>Лайтмена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Ейнштейна</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Einstein's Dreams). </a:t>
            </a:r>
            <a:r>
              <a:rPr lang="ru-RU" dirty="0" err="1" smtClean="0">
                <a:latin typeface="Times New Roman" pitchFamily="18" charset="0"/>
                <a:cs typeface="Times New Roman" pitchFamily="18" charset="0"/>
              </a:rPr>
              <a:t>Гумористична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складова</a:t>
            </a:r>
            <a:r>
              <a:rPr lang="ru-RU" dirty="0" smtClean="0">
                <a:latin typeface="Times New Roman" pitchFamily="18" charset="0"/>
                <a:cs typeface="Times New Roman" pitchFamily="18" charset="0"/>
              </a:rPr>
              <a:t> особи великого </a:t>
            </a:r>
            <a:r>
              <a:rPr lang="ru-RU" dirty="0" err="1" smtClean="0">
                <a:latin typeface="Times New Roman" pitchFamily="18" charset="0"/>
                <a:cs typeface="Times New Roman" pitchFamily="18" charset="0"/>
              </a:rPr>
              <a:t>фізика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фігурує</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постановці</a:t>
            </a:r>
            <a:r>
              <a:rPr lang="ru-RU" dirty="0" smtClean="0">
                <a:latin typeface="Times New Roman" pitchFamily="18" charset="0"/>
                <a:cs typeface="Times New Roman" pitchFamily="18" charset="0"/>
              </a:rPr>
              <a:t> Еда </a:t>
            </a:r>
            <a:r>
              <a:rPr lang="ru-RU" dirty="0" err="1" smtClean="0">
                <a:latin typeface="Times New Roman" pitchFamily="18" charset="0"/>
                <a:cs typeface="Times New Roman" pitchFamily="18" charset="0"/>
              </a:rPr>
              <a:t>Метцгера</a:t>
            </a:r>
            <a:r>
              <a:rPr lang="ru-RU" dirty="0" smtClean="0">
                <a:latin typeface="Times New Roman" pitchFamily="18" charset="0"/>
                <a:cs typeface="Times New Roman" pitchFamily="18" charset="0"/>
              </a:rPr>
              <a:t> «Альберт Ейнштейн: Практична </a:t>
            </a:r>
            <a:r>
              <a:rPr lang="ru-RU" dirty="0" err="1" smtClean="0">
                <a:latin typeface="Times New Roman" pitchFamily="18" charset="0"/>
                <a:cs typeface="Times New Roman" pitchFamily="18" charset="0"/>
              </a:rPr>
              <a:t>Богемія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Професор</a:t>
            </a:r>
            <a:r>
              <a:rPr lang="ru-RU" dirty="0" smtClean="0">
                <a:latin typeface="Times New Roman" pitchFamily="18" charset="0"/>
                <a:cs typeface="Times New Roman" pitchFamily="18" charset="0"/>
              </a:rPr>
              <a:t> Ейнштейн»,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створює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хроносферу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запобігає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приходові</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влади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Гітлера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a:t>
            </a:r>
            <a:r>
              <a:rPr lang="ru-RU" dirty="0" smtClean="0">
                <a:latin typeface="Times New Roman" pitchFamily="18" charset="0"/>
                <a:cs typeface="Times New Roman" pitchFamily="18" charset="0"/>
              </a:rPr>
              <a:t> одним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ключових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персонажів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створеного</a:t>
            </a:r>
            <a:r>
              <a:rPr lang="ru-RU" dirty="0" smtClean="0">
                <a:latin typeface="Times New Roman" pitchFamily="18" charset="0"/>
                <a:cs typeface="Times New Roman" pitchFamily="18" charset="0"/>
              </a:rPr>
              <a:t> ним альтернативного </a:t>
            </a:r>
            <a:r>
              <a:rPr lang="ru-RU" dirty="0" err="1" smtClean="0">
                <a:latin typeface="Times New Roman" pitchFamily="18" charset="0"/>
                <a:cs typeface="Times New Roman" pitchFamily="18" charset="0"/>
              </a:rPr>
              <a:t>Всесвіту</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серії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комп'ютерних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стратегій</a:t>
            </a:r>
            <a:r>
              <a:rPr lang="ru-RU" dirty="0" smtClean="0">
                <a:latin typeface="Times New Roman" pitchFamily="18" charset="0"/>
                <a:cs typeface="Times New Roman" pitchFamily="18" charset="0"/>
              </a:rPr>
              <a:t> реального часу </a:t>
            </a:r>
            <a:r>
              <a:rPr lang="en-US" dirty="0" smtClean="0">
                <a:latin typeface="Times New Roman" pitchFamily="18" charset="0"/>
                <a:cs typeface="Times New Roman" pitchFamily="18" charset="0"/>
              </a:rPr>
              <a:t>Command &amp; Conquer.</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4857784" cy="4572000"/>
          </a:xfrm>
        </p:spPr>
        <p:txBody>
          <a:bodyPr>
            <a:noAutofit/>
          </a:bodyPr>
          <a:lstStyle/>
          <a:p>
            <a:r>
              <a:rPr lang="ru-RU" sz="1800" dirty="0" err="1" smtClean="0">
                <a:latin typeface="Times New Roman" pitchFamily="18" charset="0"/>
                <a:cs typeface="Times New Roman" pitchFamily="18" charset="0"/>
              </a:rPr>
              <a:t>Зовнішнього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вигляду</a:t>
            </a:r>
            <a:r>
              <a:rPr lang="ru-RU" sz="1800" dirty="0" smtClean="0">
                <a:latin typeface="Times New Roman" pitchFamily="18" charset="0"/>
                <a:cs typeface="Times New Roman" pitchFamily="18" charset="0"/>
              </a:rPr>
              <a:t> Альберта </a:t>
            </a:r>
            <a:r>
              <a:rPr lang="ru-RU" sz="1800" dirty="0" err="1" smtClean="0">
                <a:latin typeface="Times New Roman" pitchFamily="18" charset="0"/>
                <a:cs typeface="Times New Roman" pitchFamily="18" charset="0"/>
              </a:rPr>
              <a:t>Ейнштейна</a:t>
            </a:r>
            <a:r>
              <a:rPr lang="ru-RU" sz="1800" dirty="0" smtClean="0">
                <a:latin typeface="Times New Roman" pitchFamily="18" charset="0"/>
                <a:cs typeface="Times New Roman" pitchFamily="18" charset="0"/>
              </a:rPr>
              <a:t>, в </a:t>
            </a:r>
            <a:r>
              <a:rPr lang="ru-RU" sz="1800" dirty="0" err="1" smtClean="0">
                <a:latin typeface="Times New Roman" pitchFamily="18" charset="0"/>
                <a:cs typeface="Times New Roman" pitchFamily="18" charset="0"/>
              </a:rPr>
              <a:t>зрілому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віці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що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зазвичай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з'являвся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a:t>
            </a:r>
            <a:r>
              <a:rPr lang="ru-RU" sz="1800" dirty="0" smtClean="0">
                <a:latin typeface="Times New Roman" pitchFamily="18" charset="0"/>
                <a:cs typeface="Times New Roman" pitchFamily="18" charset="0"/>
              </a:rPr>
              <a:t> простому </a:t>
            </a:r>
            <a:r>
              <a:rPr lang="ru-RU" sz="1800" dirty="0" err="1" smtClean="0">
                <a:latin typeface="Times New Roman" pitchFamily="18" charset="0"/>
                <a:cs typeface="Times New Roman" pitchFamily="18" charset="0"/>
              </a:rPr>
              <a:t>светрі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розпатланим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волоссям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набраний</a:t>
            </a:r>
            <a:r>
              <a:rPr lang="ru-RU" sz="1800" dirty="0" smtClean="0">
                <a:latin typeface="Times New Roman" pitchFamily="18" charset="0"/>
                <a:cs typeface="Times New Roman" pitchFamily="18" charset="0"/>
              </a:rPr>
              <a:t> за основу в </a:t>
            </a:r>
            <a:r>
              <a:rPr lang="ru-RU" sz="1800" dirty="0" err="1" smtClean="0">
                <a:latin typeface="Times New Roman" pitchFamily="18" charset="0"/>
                <a:cs typeface="Times New Roman" pitchFamily="18" charset="0"/>
              </a:rPr>
              <a:t>зображенні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безумних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учених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забудькуватих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професорів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популярній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культурі</a:t>
            </a:r>
            <a:r>
              <a:rPr lang="ru-RU" sz="1800" dirty="0" smtClean="0">
                <a:latin typeface="Times New Roman" pitchFamily="18" charset="0"/>
                <a:cs typeface="Times New Roman" pitchFamily="18" charset="0"/>
              </a:rPr>
              <a:t>. </a:t>
            </a:r>
          </a:p>
          <a:p>
            <a:r>
              <a:rPr lang="ru-RU" sz="1800" dirty="0" err="1" smtClean="0">
                <a:latin typeface="Times New Roman" pitchFamily="18" charset="0"/>
                <a:cs typeface="Times New Roman" pitchFamily="18" charset="0"/>
              </a:rPr>
              <a:t>Широку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популярність</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придбали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фотографії</a:t>
            </a:r>
            <a:r>
              <a:rPr lang="ru-RU" sz="1800" dirty="0" smtClean="0">
                <a:latin typeface="Times New Roman" pitchFamily="18" charset="0"/>
                <a:cs typeface="Times New Roman" pitchFamily="18" charset="0"/>
              </a:rPr>
              <a:t> Альберта </a:t>
            </a:r>
            <a:r>
              <a:rPr lang="ru-RU" sz="1800" dirty="0" err="1" smtClean="0">
                <a:latin typeface="Times New Roman" pitchFamily="18" charset="0"/>
                <a:cs typeface="Times New Roman" pitchFamily="18" charset="0"/>
              </a:rPr>
              <a:t>Ейнштейна</a:t>
            </a:r>
            <a:r>
              <a:rPr lang="ru-RU" sz="1800" dirty="0" smtClean="0">
                <a:latin typeface="Times New Roman" pitchFamily="18" charset="0"/>
                <a:cs typeface="Times New Roman" pitchFamily="18" charset="0"/>
              </a:rPr>
              <a:t>. Одна </a:t>
            </a:r>
            <a:r>
              <a:rPr lang="ru-RU" sz="1800" dirty="0" err="1" smtClean="0">
                <a:latin typeface="Times New Roman" pitchFamily="18" charset="0"/>
                <a:cs typeface="Times New Roman" pitchFamily="18" charset="0"/>
              </a:rPr>
              <a:t>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найзнаменитіших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була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зроблена</a:t>
            </a:r>
            <a:r>
              <a:rPr lang="ru-RU" sz="1800" dirty="0" smtClean="0">
                <a:latin typeface="Times New Roman" pitchFamily="18" charset="0"/>
                <a:cs typeface="Times New Roman" pitchFamily="18" charset="0"/>
              </a:rPr>
              <a:t> 11 лютого 1949 </a:t>
            </a:r>
            <a:r>
              <a:rPr lang="ru-RU" sz="1800" dirty="0" err="1" smtClean="0">
                <a:latin typeface="Times New Roman" pitchFamily="18" charset="0"/>
                <a:cs typeface="Times New Roman" pitchFamily="18" charset="0"/>
              </a:rPr>
              <a:t>канадським</a:t>
            </a:r>
            <a:r>
              <a:rPr lang="ru-RU" sz="1800" dirty="0" smtClean="0">
                <a:latin typeface="Times New Roman" pitchFamily="18" charset="0"/>
                <a:cs typeface="Times New Roman" pitchFamily="18" charset="0"/>
              </a:rPr>
              <a:t> фотографом </a:t>
            </a:r>
            <a:r>
              <a:rPr lang="ru-RU" sz="1800" dirty="0" err="1" smtClean="0">
                <a:latin typeface="Times New Roman" pitchFamily="18" charset="0"/>
                <a:cs typeface="Times New Roman" pitchFamily="18" charset="0"/>
              </a:rPr>
              <a:t>вірменського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походження</a:t>
            </a:r>
            <a:r>
              <a:rPr lang="ru-RU" sz="1800" dirty="0" smtClean="0">
                <a:latin typeface="Times New Roman" pitchFamily="18" charset="0"/>
                <a:cs typeface="Times New Roman" pitchFamily="18" charset="0"/>
              </a:rPr>
              <a:t> Юсуфом </a:t>
            </a:r>
            <a:r>
              <a:rPr lang="ru-RU" sz="1800" dirty="0" err="1" smtClean="0">
                <a:latin typeface="Times New Roman" pitchFamily="18" charset="0"/>
                <a:cs typeface="Times New Roman" pitchFamily="18" charset="0"/>
              </a:rPr>
              <a:t>Каршем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Проте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її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популярність</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була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перевершена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фотографією</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a:t>
            </a:r>
            <a:r>
              <a:rPr lang="ru-RU" sz="1800" dirty="0" smtClean="0">
                <a:latin typeface="Times New Roman" pitchFamily="18" charset="0"/>
                <a:cs typeface="Times New Roman" pitchFamily="18" charset="0"/>
              </a:rPr>
              <a:t> 72-ого дня </a:t>
            </a:r>
            <a:r>
              <a:rPr lang="ru-RU" sz="1800" dirty="0" err="1" smtClean="0">
                <a:latin typeface="Times New Roman" pitchFamily="18" charset="0"/>
                <a:cs typeface="Times New Roman" pitchFamily="18" charset="0"/>
              </a:rPr>
              <a:t>народження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фізика</a:t>
            </a:r>
            <a:r>
              <a:rPr lang="ru-RU" sz="1800" dirty="0" smtClean="0">
                <a:latin typeface="Times New Roman" pitchFamily="18" charset="0"/>
                <a:cs typeface="Times New Roman" pitchFamily="18" charset="0"/>
              </a:rPr>
              <a:t> в 1952. Фотограф Артур </a:t>
            </a:r>
            <a:r>
              <a:rPr lang="ru-RU" sz="1800" dirty="0" err="1" smtClean="0">
                <a:latin typeface="Times New Roman" pitchFamily="18" charset="0"/>
                <a:cs typeface="Times New Roman" pitchFamily="18" charset="0"/>
              </a:rPr>
              <a:t>Сасс</a:t>
            </a:r>
            <a:r>
              <a:rPr lang="ru-RU" sz="1800" dirty="0" smtClean="0">
                <a:latin typeface="Times New Roman" pitchFamily="18" charset="0"/>
                <a:cs typeface="Times New Roman" pitchFamily="18" charset="0"/>
              </a:rPr>
              <a:t> попросив </a:t>
            </a:r>
            <a:r>
              <a:rPr lang="ru-RU" sz="1800" dirty="0" err="1" smtClean="0">
                <a:latin typeface="Times New Roman" pitchFamily="18" charset="0"/>
                <a:cs typeface="Times New Roman" pitchFamily="18" charset="0"/>
              </a:rPr>
              <a:t>Ейнштейна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посміхнутися</a:t>
            </a:r>
            <a:r>
              <a:rPr lang="ru-RU" sz="1800" dirty="0" smtClean="0">
                <a:latin typeface="Times New Roman" pitchFamily="18" charset="0"/>
                <a:cs typeface="Times New Roman" pitchFamily="18" charset="0"/>
              </a:rPr>
              <a:t> для </a:t>
            </a:r>
            <a:r>
              <a:rPr lang="ru-RU" sz="1800" dirty="0" err="1" smtClean="0">
                <a:latin typeface="Times New Roman" pitchFamily="18" charset="0"/>
                <a:cs typeface="Times New Roman" pitchFamily="18" charset="0"/>
              </a:rPr>
              <a:t>камери</a:t>
            </a:r>
            <a:r>
              <a:rPr lang="ru-RU" sz="1800" dirty="0" smtClean="0">
                <a:latin typeface="Times New Roman" pitchFamily="18" charset="0"/>
                <a:cs typeface="Times New Roman" pitchFamily="18" charset="0"/>
              </a:rPr>
              <a:t>, на </a:t>
            </a:r>
            <a:r>
              <a:rPr lang="ru-RU" sz="1800" dirty="0" err="1" smtClean="0">
                <a:latin typeface="Times New Roman" pitchFamily="18" charset="0"/>
                <a:cs typeface="Times New Roman" pitchFamily="18" charset="0"/>
              </a:rPr>
              <a:t>що</a:t>
            </a:r>
            <a:r>
              <a:rPr lang="ru-RU" sz="1800" dirty="0" smtClean="0">
                <a:latin typeface="Times New Roman" pitchFamily="18" charset="0"/>
                <a:cs typeface="Times New Roman" pitchFamily="18" charset="0"/>
              </a:rPr>
              <a:t> той показав </a:t>
            </a:r>
            <a:r>
              <a:rPr lang="ru-RU" sz="1800" dirty="0" err="1" smtClean="0">
                <a:latin typeface="Times New Roman" pitchFamily="18" charset="0"/>
                <a:cs typeface="Times New Roman" pitchFamily="18" charset="0"/>
              </a:rPr>
              <a:t>язик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Це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зображення</a:t>
            </a:r>
            <a:r>
              <a:rPr lang="ru-RU" sz="1800" dirty="0" smtClean="0">
                <a:latin typeface="Times New Roman" pitchFamily="18" charset="0"/>
                <a:cs typeface="Times New Roman" pitchFamily="18" charset="0"/>
              </a:rPr>
              <a:t> стало </a:t>
            </a:r>
            <a:r>
              <a:rPr lang="ru-RU" sz="1800" dirty="0" err="1" smtClean="0">
                <a:latin typeface="Times New Roman" pitchFamily="18" charset="0"/>
                <a:cs typeface="Times New Roman" pitchFamily="18" charset="0"/>
              </a:rPr>
              <a:t>іконою</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сучасної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популярної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культури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представляючи</a:t>
            </a:r>
            <a:r>
              <a:rPr lang="ru-RU" sz="1800" dirty="0" smtClean="0">
                <a:latin typeface="Times New Roman" pitchFamily="18" charset="0"/>
                <a:cs typeface="Times New Roman" pitchFamily="18" charset="0"/>
              </a:rPr>
              <a:t> портрет </a:t>
            </a:r>
            <a:r>
              <a:rPr lang="ru-RU" sz="1800" dirty="0" err="1" smtClean="0">
                <a:latin typeface="Times New Roman" pitchFamily="18" charset="0"/>
                <a:cs typeface="Times New Roman" pitchFamily="18" charset="0"/>
              </a:rPr>
              <a:t>одночасно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генія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життєрадісної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живої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людини</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srcRect/>
          <a:stretch>
            <a:fillRect/>
          </a:stretch>
        </p:blipFill>
        <p:spPr bwMode="auto">
          <a:xfrm>
            <a:off x="5214942" y="500042"/>
            <a:ext cx="3703961" cy="43653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75490"/>
          </a:xfrm>
        </p:spPr>
        <p:txBody>
          <a:bodyPr>
            <a:normAutofit fontScale="90000"/>
          </a:bodyPr>
          <a:lstStyle/>
          <a:p>
            <a:r>
              <a:rPr lang="uk-UA" dirty="0" smtClean="0"/>
              <a:t>Відзнаки і вшанування пам'яті</a:t>
            </a:r>
            <a:endParaRPr lang="uk-UA" dirty="0"/>
          </a:p>
        </p:txBody>
      </p:sp>
      <p:sp>
        <p:nvSpPr>
          <p:cNvPr id="3" name="Содержимое 2"/>
          <p:cNvSpPr>
            <a:spLocks noGrp="1"/>
          </p:cNvSpPr>
          <p:nvPr>
            <p:ph idx="1"/>
          </p:nvPr>
        </p:nvSpPr>
        <p:spPr>
          <a:xfrm>
            <a:off x="428596" y="1071546"/>
            <a:ext cx="8229600" cy="4572000"/>
          </a:xfrm>
        </p:spPr>
        <p:txBody>
          <a:bodyPr>
            <a:normAutofit fontScale="77500" lnSpcReduction="20000"/>
          </a:bodyPr>
          <a:lstStyle/>
          <a:p>
            <a:r>
              <a:rPr lang="ru-RU" dirty="0" smtClean="0">
                <a:latin typeface="Times New Roman" pitchFamily="18" charset="0"/>
                <a:cs typeface="Times New Roman" pitchFamily="18" charset="0"/>
              </a:rPr>
              <a:t>Нобелівська </a:t>
            </a:r>
            <a:r>
              <a:rPr lang="uk-UA" dirty="0" smtClean="0">
                <a:latin typeface="Times New Roman" pitchFamily="18" charset="0"/>
                <a:cs typeface="Times New Roman" pitchFamily="18" charset="0"/>
              </a:rPr>
              <a:t>премія з фізики (1921)</a:t>
            </a:r>
          </a:p>
          <a:p>
            <a:r>
              <a:rPr lang="uk-UA" dirty="0" smtClean="0">
                <a:latin typeface="Times New Roman" pitchFamily="18" charset="0"/>
                <a:cs typeface="Times New Roman" pitchFamily="18" charset="0"/>
              </a:rPr>
              <a:t>Медаль Коплі (1925)</a:t>
            </a:r>
          </a:p>
          <a:p>
            <a:pPr>
              <a:buNone/>
            </a:pPr>
            <a:r>
              <a:rPr lang="uk-UA" b="1" i="1" dirty="0" smtClean="0">
                <a:latin typeface="Times New Roman" pitchFamily="18" charset="0"/>
                <a:cs typeface="Times New Roman" pitchFamily="18" charset="0"/>
              </a:rPr>
              <a:t>Посмертно Альберт Ейнштейн був нагороджений цілим рядом відзнак:</a:t>
            </a:r>
          </a:p>
          <a:p>
            <a:r>
              <a:rPr lang="uk-UA" dirty="0" smtClean="0">
                <a:latin typeface="Times New Roman" pitchFamily="18" charset="0"/>
                <a:cs typeface="Times New Roman" pitchFamily="18" charset="0"/>
              </a:rPr>
              <a:t>У 1992 він був названий № 10 в підготовленому Майклом Хартом списку найвпливовіших осіб в історії.</a:t>
            </a:r>
          </a:p>
          <a:p>
            <a:r>
              <a:rPr lang="uk-UA" dirty="0" smtClean="0">
                <a:latin typeface="Times New Roman" pitchFamily="18" charset="0"/>
                <a:cs typeface="Times New Roman" pitchFamily="18" charset="0"/>
              </a:rPr>
              <a:t>У 1999 журнал «Тайм» назвав Ейнштейна «Особистістю століття».</a:t>
            </a:r>
          </a:p>
          <a:p>
            <a:r>
              <a:rPr lang="uk-UA" dirty="0" smtClean="0">
                <a:latin typeface="Times New Roman" pitchFamily="18" charset="0"/>
                <a:cs typeface="Times New Roman" pitchFamily="18" charset="0"/>
              </a:rPr>
              <a:t>У 1999 </a:t>
            </a:r>
            <a:r>
              <a:rPr lang="en-US" dirty="0" smtClean="0">
                <a:latin typeface="Times New Roman" pitchFamily="18" charset="0"/>
                <a:cs typeface="Times New Roman" pitchFamily="18" charset="0"/>
              </a:rPr>
              <a:t>Gallup Poll </a:t>
            </a:r>
            <a:r>
              <a:rPr lang="uk-UA" dirty="0" smtClean="0">
                <a:latin typeface="Times New Roman" pitchFamily="18" charset="0"/>
                <a:cs typeface="Times New Roman" pitchFamily="18" charset="0"/>
              </a:rPr>
              <a:t>навів Ейнштейна під № 4 в списку найшановніших у </a:t>
            </a:r>
            <a:r>
              <a:rPr lang="en-US" dirty="0" smtClean="0">
                <a:latin typeface="Times New Roman" pitchFamily="18" charset="0"/>
                <a:cs typeface="Times New Roman" pitchFamily="18" charset="0"/>
              </a:rPr>
              <a:t>XX </a:t>
            </a:r>
            <a:r>
              <a:rPr lang="uk-UA" dirty="0" smtClean="0">
                <a:latin typeface="Times New Roman" pitchFamily="18" charset="0"/>
                <a:cs typeface="Times New Roman" pitchFamily="18" charset="0"/>
              </a:rPr>
              <a:t>столітті людей.</a:t>
            </a:r>
          </a:p>
          <a:p>
            <a:r>
              <a:rPr lang="uk-UA" dirty="0" smtClean="0">
                <a:latin typeface="Times New Roman" pitchFamily="18" charset="0"/>
                <a:cs typeface="Times New Roman" pitchFamily="18" charset="0"/>
              </a:rPr>
              <a:t>2005 рік був оголошений ЮНЕСКО роком фізики з нагоди століття «року чудес», що увінчався відкриттям спеціальної теорії відносності Ейнштейном.</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92</TotalTime>
  <Words>1049</Words>
  <Application>Microsoft Office PowerPoint</Application>
  <PresentationFormat>Экран (4:3)</PresentationFormat>
  <Paragraphs>30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Яркая</vt:lpstr>
      <vt:lpstr>Альберт Ейнштейн</vt:lpstr>
      <vt:lpstr>Слайд 2</vt:lpstr>
      <vt:lpstr>Ранні роки</vt:lpstr>
      <vt:lpstr>Слайд 4</vt:lpstr>
      <vt:lpstr>Початок наукової діяльності</vt:lpstr>
      <vt:lpstr>«Рік чудес». Спеціальна теорія відносності</vt:lpstr>
      <vt:lpstr>Культурний вплив</vt:lpstr>
      <vt:lpstr>Слайд 8</vt:lpstr>
      <vt:lpstr>Відзнаки і вшанування пам'яті</vt:lpstr>
      <vt:lpstr>На честь Ейнштейна названі:</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Альберт Ейнштейн</dc:title>
  <dc:creator>Admin</dc:creator>
  <cp:lastModifiedBy>Admin</cp:lastModifiedBy>
  <cp:revision>10</cp:revision>
  <dcterms:created xsi:type="dcterms:W3CDTF">2013-05-13T13:06:28Z</dcterms:created>
  <dcterms:modified xsi:type="dcterms:W3CDTF">2013-05-13T14:41:22Z</dcterms:modified>
</cp:coreProperties>
</file>